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sldIdLst>
    <p:sldId id="260" r:id="rId3"/>
  </p:sldIdLst>
  <p:sldSz cx="43891200" cy="32918400"/>
  <p:notesSz cx="7019925" cy="9305925"/>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87"/>
    <a:srgbClr val="1F60A9"/>
    <a:srgbClr val="0B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9" autoAdjust="0"/>
    <p:restoredTop sz="89173" autoAdjust="0"/>
  </p:normalViewPr>
  <p:slideViewPr>
    <p:cSldViewPr>
      <p:cViewPr varScale="1">
        <p:scale>
          <a:sx n="21" d="100"/>
          <a:sy n="21" d="100"/>
        </p:scale>
        <p:origin x="2400" y="20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9D886DC0-0A93-42D6-A675-017B8760B41B}" type="datetimeFigureOut">
              <a:rPr lang="en-US" smtClean="0"/>
              <a:pPr/>
              <a:t>11/12/19</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FA26487E-518C-43F7-A8EE-728BE395642E}" type="slidenum">
              <a:rPr lang="en-US" smtClean="0"/>
              <a:pPr/>
              <a:t>‹#›</a:t>
            </a:fld>
            <a:endParaRPr lang="en-US"/>
          </a:p>
        </p:txBody>
      </p:sp>
    </p:spTree>
    <p:extLst>
      <p:ext uri="{BB962C8B-B14F-4D97-AF65-F5344CB8AC3E}">
        <p14:creationId xmlns:p14="http://schemas.microsoft.com/office/powerpoint/2010/main" val="290266062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endParaRPr lang="en-US" dirty="0"/>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tx1">
                    <a:lumMod val="90000"/>
                    <a:lumOff val="10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dirty="0"/>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baseline="0">
                <a:solidFill>
                  <a:schemeClr val="bg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6366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617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bg1"/>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3469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0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900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36946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23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3508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extLst>
      <p:ext uri="{BB962C8B-B14F-4D97-AF65-F5344CB8AC3E}">
        <p14:creationId xmlns:p14="http://schemas.microsoft.com/office/powerpoint/2010/main" val="2878959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814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3657603"/>
            <a:ext cx="9875520" cy="257479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3657603"/>
            <a:ext cx="28895040" cy="257479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4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lumMod val="90000"/>
                    <a:lumOff val="10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3657600"/>
            <a:ext cx="14439902" cy="323088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3657603"/>
            <a:ext cx="24536400" cy="2574798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4023358"/>
            <a:ext cx="26334720" cy="1866900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43891200" cy="5120640"/>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30174789"/>
            <a:ext cx="43891200" cy="2796034"/>
          </a:xfrm>
          <a:prstGeom prst="rect">
            <a:avLst/>
          </a:prstGeom>
        </p:spPr>
      </p:pic>
      <p:sp>
        <p:nvSpPr>
          <p:cNvPr id="2" name="Title Placeholder 1"/>
          <p:cNvSpPr>
            <a:spLocks noGrp="1"/>
          </p:cNvSpPr>
          <p:nvPr>
            <p:ph type="title"/>
          </p:nvPr>
        </p:nvSpPr>
        <p:spPr>
          <a:xfrm>
            <a:off x="2194560" y="6804657"/>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10462260"/>
            <a:ext cx="39502080" cy="1916430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6" name="Picture 5"/>
          <p:cNvPicPr>
            <a:picLocks noChangeAspect="1"/>
          </p:cNvPicPr>
          <p:nvPr userDrawn="1"/>
        </p:nvPicPr>
        <p:blipFill>
          <a:blip r:embed="rId15"/>
          <a:stretch>
            <a:fillRect/>
          </a:stretch>
        </p:blipFill>
        <p:spPr>
          <a:xfrm>
            <a:off x="17260387" y="731520"/>
            <a:ext cx="9370426" cy="3440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1" latinLnBrk="0" hangingPunct="1">
        <a:spcBef>
          <a:spcPct val="0"/>
        </a:spcBef>
        <a:buNone/>
        <a:defRPr sz="21100" b="0" kern="1200" baseline="0">
          <a:solidFill>
            <a:srgbClr val="09347A"/>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lumMod val="90000"/>
              <a:lumOff val="10000"/>
            </a:schemeClr>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tx1">
              <a:lumMod val="90000"/>
              <a:lumOff val="10000"/>
            </a:schemeClr>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lumMod val="90000"/>
              <a:lumOff val="10000"/>
            </a:schemeClr>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lumMod val="90000"/>
              <a:lumOff val="10000"/>
            </a:schemeClr>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4023360"/>
            <a:ext cx="39502080" cy="3436618"/>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5"/>
            <a:ext cx="39502080" cy="20116800"/>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1821799" y="30981871"/>
            <a:ext cx="8380757" cy="1181861"/>
          </a:xfrm>
          <a:prstGeom prst="rect">
            <a:avLst/>
          </a:prstGeom>
          <a:noFill/>
        </p:spPr>
        <p:txBody>
          <a:bodyPr wrap="none" lIns="438912" tIns="219456" rIns="438912" bIns="219456" rtlCol="0">
            <a:spAutoFit/>
          </a:bodyPr>
          <a:lstStyle/>
          <a:p>
            <a:r>
              <a:rPr lang="en-US" sz="4800" baseline="0" dirty="0">
                <a:solidFill>
                  <a:schemeClr val="bg1"/>
                </a:solidFill>
              </a:rPr>
              <a:t>© 2012 Boise State University</a:t>
            </a:r>
          </a:p>
        </p:txBody>
      </p:sp>
      <p:sp>
        <p:nvSpPr>
          <p:cNvPr id="11" name="TextBox 10"/>
          <p:cNvSpPr txBox="1"/>
          <p:nvPr/>
        </p:nvSpPr>
        <p:spPr>
          <a:xfrm>
            <a:off x="39867840" y="30981871"/>
            <a:ext cx="1609670" cy="1181861"/>
          </a:xfrm>
          <a:prstGeom prst="rect">
            <a:avLst/>
          </a:prstGeom>
          <a:noFill/>
        </p:spPr>
        <p:txBody>
          <a:bodyPr wrap="none" lIns="438912" tIns="219456" rIns="438912" bIns="219456" rtlCol="0">
            <a:spAutoFit/>
          </a:bodyPr>
          <a:lstStyle/>
          <a:p>
            <a:fld id="{4B85C46D-3ED5-4508-B9D1-FB41570D2BFF}" type="slidenum">
              <a:rPr lang="en-US" sz="4800" baseline="0" smtClean="0">
                <a:solidFill>
                  <a:schemeClr val="bg1"/>
                </a:solidFill>
              </a:rPr>
              <a:t>‹#›</a:t>
            </a:fld>
            <a:endParaRPr lang="en-US" sz="4800" baseline="0" dirty="0">
              <a:solidFill>
                <a:schemeClr val="bg1"/>
              </a:solidFill>
            </a:endParaRPr>
          </a:p>
        </p:txBody>
      </p:sp>
      <p:pic>
        <p:nvPicPr>
          <p:cNvPr id="1026" name="Picture 2" descr="C:\Users\teriwilliams\Desktop\logo_b.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476469" y="881359"/>
            <a:ext cx="8938262" cy="2370581"/>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27066240"/>
            <a:ext cx="43891200" cy="5852160"/>
          </a:xfrm>
          <a:prstGeom prst="rect">
            <a:avLst/>
          </a:prstGeom>
        </p:spPr>
      </p:pic>
    </p:spTree>
    <p:extLst>
      <p:ext uri="{BB962C8B-B14F-4D97-AF65-F5344CB8AC3E}">
        <p14:creationId xmlns:p14="http://schemas.microsoft.com/office/powerpoint/2010/main" val="733804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389120" rtl="0" eaLnBrk="1" latinLnBrk="0" hangingPunct="1">
        <a:spcBef>
          <a:spcPct val="0"/>
        </a:spcBef>
        <a:buNone/>
        <a:defRPr sz="21100" kern="1200" baseline="0">
          <a:solidFill>
            <a:schemeClr val="bg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bg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cap="none" baseline="0">
          <a:solidFill>
            <a:schemeClr val="bg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bg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bg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74937" y="5956998"/>
            <a:ext cx="14182725" cy="1463041"/>
          </a:xfrm>
        </p:spPr>
        <p:txBody>
          <a:bodyPr>
            <a:normAutofit fontScale="90000"/>
          </a:bodyPr>
          <a:lstStyle/>
          <a:p>
            <a:r>
              <a:rPr lang="en-US" sz="10700" dirty="0"/>
              <a:t>Route Optimization</a:t>
            </a:r>
            <a:br>
              <a:rPr lang="en-US" sz="9600" dirty="0"/>
            </a:br>
            <a:endParaRPr lang="en-US" sz="9600" dirty="0"/>
          </a:p>
        </p:txBody>
      </p:sp>
      <p:pic>
        <p:nvPicPr>
          <p:cNvPr id="6" name="Picture 5" descr="A picture containing drawing, light&#10;&#10;Description automatically generated">
            <a:extLst>
              <a:ext uri="{FF2B5EF4-FFF2-40B4-BE49-F238E27FC236}">
                <a16:creationId xmlns:a16="http://schemas.microsoft.com/office/drawing/2014/main" id="{B0EF8873-2CCB-4292-B24A-74D13A6A2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34982"/>
            <a:ext cx="14706600" cy="2369054"/>
          </a:xfrm>
          <a:prstGeom prst="rect">
            <a:avLst/>
          </a:prstGeom>
        </p:spPr>
      </p:pic>
      <p:sp>
        <p:nvSpPr>
          <p:cNvPr id="8" name="Content Placeholder 7">
            <a:extLst>
              <a:ext uri="{FF2B5EF4-FFF2-40B4-BE49-F238E27FC236}">
                <a16:creationId xmlns:a16="http://schemas.microsoft.com/office/drawing/2014/main" id="{B8181672-9EAC-45E7-B675-DDDBFCEDDCAE}"/>
              </a:ext>
            </a:extLst>
          </p:cNvPr>
          <p:cNvSpPr>
            <a:spLocks noGrp="1"/>
          </p:cNvSpPr>
          <p:nvPr>
            <p:ph idx="1"/>
          </p:nvPr>
        </p:nvSpPr>
        <p:spPr>
          <a:xfrm>
            <a:off x="1009650" y="5791200"/>
            <a:ext cx="26117550" cy="18516600"/>
          </a:xfrm>
          <a:ln w="127000">
            <a:solidFill>
              <a:schemeClr val="accent6">
                <a:lumMod val="75000"/>
              </a:schemeClr>
            </a:solidFill>
            <a:prstDash val="sysDot"/>
          </a:ln>
        </p:spPr>
        <p:txBody>
          <a:bodyPr/>
          <a:lstStyle/>
          <a:p>
            <a:r>
              <a:rPr lang="en-US" dirty="0"/>
              <a:t>Screen shot here, outline for illustration only</a:t>
            </a:r>
          </a:p>
        </p:txBody>
      </p:sp>
      <p:sp>
        <p:nvSpPr>
          <p:cNvPr id="9" name="Google Shape;101;p1">
            <a:extLst>
              <a:ext uri="{FF2B5EF4-FFF2-40B4-BE49-F238E27FC236}">
                <a16:creationId xmlns:a16="http://schemas.microsoft.com/office/drawing/2014/main" id="{458AB4DD-FBA8-42C8-B3A7-810CAA535FA7}"/>
              </a:ext>
            </a:extLst>
          </p:cNvPr>
          <p:cNvSpPr txBox="1"/>
          <p:nvPr/>
        </p:nvSpPr>
        <p:spPr>
          <a:xfrm>
            <a:off x="34937700" y="990600"/>
            <a:ext cx="8458200" cy="32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solidFill>
                  <a:srgbClr val="FFFFFF"/>
                </a:solidFill>
                <a:latin typeface="Calibri"/>
                <a:ea typeface="Calibri"/>
                <a:cs typeface="Calibri"/>
                <a:sym typeface="Calibri"/>
              </a:rPr>
              <a:t>Matthew Castrigno</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Noah Barnes</a:t>
            </a:r>
            <a:endParaRPr sz="6000" dirty="0">
              <a:solidFill>
                <a:srgbClr val="FFFFFF"/>
              </a:solidFill>
              <a:latin typeface="Calibri"/>
              <a:ea typeface="Calibri"/>
              <a:cs typeface="Calibri"/>
              <a:sym typeface="Calibri"/>
            </a:endParaRPr>
          </a:p>
          <a:p>
            <a:pPr marL="0" lvl="0" indent="0" algn="l" rtl="0">
              <a:spcBef>
                <a:spcPts val="0"/>
              </a:spcBef>
              <a:spcAft>
                <a:spcPts val="0"/>
              </a:spcAft>
              <a:buNone/>
            </a:pPr>
            <a:r>
              <a:rPr lang="en-US" sz="6000" dirty="0">
                <a:solidFill>
                  <a:srgbClr val="FFFFFF"/>
                </a:solidFill>
                <a:latin typeface="Calibri"/>
                <a:ea typeface="Calibri"/>
                <a:cs typeface="Calibri"/>
                <a:sym typeface="Calibri"/>
              </a:rPr>
              <a:t>Kris </a:t>
            </a:r>
            <a:r>
              <a:rPr lang="en-US" sz="6000" dirty="0" err="1">
                <a:solidFill>
                  <a:srgbClr val="FFFFFF"/>
                </a:solidFill>
                <a:latin typeface="Calibri"/>
                <a:ea typeface="Calibri"/>
                <a:cs typeface="Calibri"/>
                <a:sym typeface="Calibri"/>
              </a:rPr>
              <a:t>Veruari</a:t>
            </a:r>
            <a:endParaRPr sz="6000" dirty="0">
              <a:solidFill>
                <a:srgbClr val="FFFFFF"/>
              </a:solidFill>
              <a:latin typeface="Calibri"/>
              <a:ea typeface="Calibri"/>
              <a:cs typeface="Calibri"/>
              <a:sym typeface="Calibri"/>
            </a:endParaRPr>
          </a:p>
        </p:txBody>
      </p:sp>
      <p:sp>
        <p:nvSpPr>
          <p:cNvPr id="10" name="Title 1">
            <a:extLst>
              <a:ext uri="{FF2B5EF4-FFF2-40B4-BE49-F238E27FC236}">
                <a16:creationId xmlns:a16="http://schemas.microsoft.com/office/drawing/2014/main" id="{3DC128E9-D4FC-4676-8DB0-C708F232F453}"/>
              </a:ext>
            </a:extLst>
          </p:cNvPr>
          <p:cNvSpPr txBox="1">
            <a:spLocks/>
          </p:cNvSpPr>
          <p:nvPr/>
        </p:nvSpPr>
        <p:spPr>
          <a:xfrm>
            <a:off x="27660597" y="18187191"/>
            <a:ext cx="150876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Traveling Salesman Problem</a:t>
            </a:r>
          </a:p>
        </p:txBody>
      </p:sp>
      <p:sp>
        <p:nvSpPr>
          <p:cNvPr id="11" name="Title 1">
            <a:extLst>
              <a:ext uri="{FF2B5EF4-FFF2-40B4-BE49-F238E27FC236}">
                <a16:creationId xmlns:a16="http://schemas.microsoft.com/office/drawing/2014/main" id="{406CCC22-FB1F-4FB6-9F07-A79C7AE2D729}"/>
              </a:ext>
            </a:extLst>
          </p:cNvPr>
          <p:cNvSpPr txBox="1">
            <a:spLocks/>
          </p:cNvSpPr>
          <p:nvPr/>
        </p:nvSpPr>
        <p:spPr>
          <a:xfrm>
            <a:off x="28770261" y="23515162"/>
            <a:ext cx="13601700" cy="1802132"/>
          </a:xfrm>
          <a:prstGeom prst="rect">
            <a:avLst/>
          </a:prstGeom>
        </p:spPr>
        <p:txBody>
          <a:bodyPr vert="horz" lIns="438912" tIns="219456" rIns="438912" bIns="219456" rtlCol="0" anchor="ctr">
            <a:normAutofit lnSpcReduction="10000"/>
          </a:bodyPr>
          <a:lstStyle>
            <a:lvl1pPr algn="ctr" defTabSz="4389120" rtl="0" eaLnBrk="1" latinLnBrk="0" hangingPunct="1">
              <a:spcBef>
                <a:spcPct val="0"/>
              </a:spcBef>
              <a:buNone/>
              <a:defRPr sz="21100" b="0" kern="1200" baseline="0">
                <a:solidFill>
                  <a:srgbClr val="09347A"/>
                </a:solidFill>
                <a:latin typeface="+mj-lt"/>
                <a:ea typeface="+mj-ea"/>
                <a:cs typeface="+mj-cs"/>
              </a:defRPr>
            </a:lvl1pPr>
          </a:lstStyle>
          <a:p>
            <a:r>
              <a:rPr lang="en-US" sz="9600" dirty="0"/>
              <a:t>Technology Tools</a:t>
            </a:r>
          </a:p>
        </p:txBody>
      </p:sp>
      <p:sp>
        <p:nvSpPr>
          <p:cNvPr id="13" name="TextBox 12">
            <a:extLst>
              <a:ext uri="{FF2B5EF4-FFF2-40B4-BE49-F238E27FC236}">
                <a16:creationId xmlns:a16="http://schemas.microsoft.com/office/drawing/2014/main" id="{2A0E5B70-F3BC-444E-B9CC-7C106B14CFF7}"/>
              </a:ext>
            </a:extLst>
          </p:cNvPr>
          <p:cNvSpPr txBox="1"/>
          <p:nvPr/>
        </p:nvSpPr>
        <p:spPr>
          <a:xfrm>
            <a:off x="1009650" y="25222200"/>
            <a:ext cx="26117550" cy="4524315"/>
          </a:xfrm>
          <a:prstGeom prst="rect">
            <a:avLst/>
          </a:prstGeom>
          <a:noFill/>
        </p:spPr>
        <p:txBody>
          <a:bodyPr wrap="square" rtlCol="0">
            <a:spAutoFit/>
          </a:bodyPr>
          <a:lstStyle/>
          <a:p>
            <a:pPr marL="1143000" indent="-1143000">
              <a:spcAft>
                <a:spcPts val="3600"/>
              </a:spcAft>
              <a:buFont typeface="Wingdings" panose="05000000000000000000" pitchFamily="2" charset="2"/>
              <a:buChar char="§"/>
            </a:pPr>
            <a:r>
              <a:rPr lang="en-US" dirty="0"/>
              <a:t>Bus route planning for School Districts</a:t>
            </a:r>
          </a:p>
          <a:p>
            <a:pPr marL="1143000" indent="-1143000">
              <a:spcAft>
                <a:spcPts val="3600"/>
              </a:spcAft>
              <a:buFont typeface="Wingdings" panose="05000000000000000000" pitchFamily="2" charset="2"/>
              <a:buChar char="§"/>
            </a:pPr>
            <a:r>
              <a:rPr lang="en-US" dirty="0"/>
              <a:t>Routes to optimize resources balancing </a:t>
            </a:r>
            <a:r>
              <a:rPr lang="en-US"/>
              <a:t>the number </a:t>
            </a:r>
            <a:r>
              <a:rPr lang="en-US" dirty="0"/>
              <a:t>of buses and travel route times.</a:t>
            </a:r>
          </a:p>
        </p:txBody>
      </p:sp>
      <p:pic>
        <p:nvPicPr>
          <p:cNvPr id="15" name="Picture 14" descr="A drawing of a face&#10;&#10;Description automatically generated">
            <a:extLst>
              <a:ext uri="{FF2B5EF4-FFF2-40B4-BE49-F238E27FC236}">
                <a16:creationId xmlns:a16="http://schemas.microsoft.com/office/drawing/2014/main" id="{A48D8779-76A8-4E9B-BA98-BDEE57F31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7834" y="25131650"/>
            <a:ext cx="2333625" cy="1962150"/>
          </a:xfrm>
          <a:prstGeom prst="rect">
            <a:avLst/>
          </a:prstGeom>
        </p:spPr>
      </p:pic>
      <p:pic>
        <p:nvPicPr>
          <p:cNvPr id="17" name="Picture 16" descr="A close up of a sign&#10;&#10;Description automatically generated">
            <a:extLst>
              <a:ext uri="{FF2B5EF4-FFF2-40B4-BE49-F238E27FC236}">
                <a16:creationId xmlns:a16="http://schemas.microsoft.com/office/drawing/2014/main" id="{1BDA35A3-BA73-49FB-A317-685BB69FC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09009" y="27460124"/>
            <a:ext cx="2390775" cy="1914525"/>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A4BCDB24-8B8F-4272-9902-760AC1C6A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40172" y="27941556"/>
            <a:ext cx="3028950" cy="1514475"/>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C64D1267-7E38-4474-A7A9-71CC2A6097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72462" y="27974442"/>
            <a:ext cx="3629025" cy="1257300"/>
          </a:xfrm>
          <a:prstGeom prst="rect">
            <a:avLst/>
          </a:prstGeom>
        </p:spPr>
      </p:pic>
      <p:pic>
        <p:nvPicPr>
          <p:cNvPr id="23" name="Picture 22" descr="A picture containing knife&#10;&#10;Description automatically generated">
            <a:extLst>
              <a:ext uri="{FF2B5EF4-FFF2-40B4-BE49-F238E27FC236}">
                <a16:creationId xmlns:a16="http://schemas.microsoft.com/office/drawing/2014/main" id="{8BFFF263-8AC7-42A9-B60B-B6D8B5C5CA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32833" y="25041163"/>
            <a:ext cx="2143125" cy="2143125"/>
          </a:xfrm>
          <a:prstGeom prst="rect">
            <a:avLst/>
          </a:prstGeom>
        </p:spPr>
      </p:pic>
      <p:pic>
        <p:nvPicPr>
          <p:cNvPr id="25" name="Picture 24" descr="A drawing of a person&#10;&#10;Description automatically generated">
            <a:extLst>
              <a:ext uri="{FF2B5EF4-FFF2-40B4-BE49-F238E27FC236}">
                <a16:creationId xmlns:a16="http://schemas.microsoft.com/office/drawing/2014/main" id="{FBF4E4E3-7056-4426-8EB5-5CE0764F84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0136" y="25294527"/>
            <a:ext cx="2733675" cy="1666875"/>
          </a:xfrm>
          <a:prstGeom prst="rect">
            <a:avLst/>
          </a:prstGeom>
        </p:spPr>
      </p:pic>
      <p:sp>
        <p:nvSpPr>
          <p:cNvPr id="26" name="TextBox 25">
            <a:extLst>
              <a:ext uri="{FF2B5EF4-FFF2-40B4-BE49-F238E27FC236}">
                <a16:creationId xmlns:a16="http://schemas.microsoft.com/office/drawing/2014/main" id="{90F59DA4-A567-4D3E-88A6-5079C693525D}"/>
              </a:ext>
            </a:extLst>
          </p:cNvPr>
          <p:cNvSpPr txBox="1"/>
          <p:nvPr/>
        </p:nvSpPr>
        <p:spPr>
          <a:xfrm>
            <a:off x="28679769" y="6993015"/>
            <a:ext cx="13873163" cy="11172289"/>
          </a:xfrm>
          <a:prstGeom prst="rect">
            <a:avLst/>
          </a:prstGeom>
          <a:noFill/>
        </p:spPr>
        <p:txBody>
          <a:bodyPr wrap="square" rtlCol="0">
            <a:spAutoFit/>
          </a:bodyPr>
          <a:lstStyle/>
          <a:p>
            <a:r>
              <a:rPr lang="en-US" sz="4800" dirty="0"/>
              <a:t>This proof of concept project utilizes the open source service developed by The Heidelberg Institute for Geoinformation Technology. openrouteservice.org provides API services for directions, time-distance matrices, points of interest and isochrones. The objective was to apply these services to school bus routing use case to assess the quality of the results.  The school bus routing use case needs to balance the number of buses, total travel time and bus capacity.  The free service limits the number of waypoints (pick up locations for this use case). In order to solve a more complex problem set a local instance of the service can be run in a docker container or on a ubuntu machine. The scope of the project also investigated creating and accessing such a container. </a:t>
            </a:r>
          </a:p>
        </p:txBody>
      </p:sp>
      <p:sp>
        <p:nvSpPr>
          <p:cNvPr id="27" name="TextBox 26">
            <a:extLst>
              <a:ext uri="{FF2B5EF4-FFF2-40B4-BE49-F238E27FC236}">
                <a16:creationId xmlns:a16="http://schemas.microsoft.com/office/drawing/2014/main" id="{7A5EA4A6-7111-4F60-8443-EB4F07559C9A}"/>
              </a:ext>
            </a:extLst>
          </p:cNvPr>
          <p:cNvSpPr txBox="1"/>
          <p:nvPr/>
        </p:nvSpPr>
        <p:spPr>
          <a:xfrm>
            <a:off x="28467844" y="19918463"/>
            <a:ext cx="14054135" cy="3785652"/>
          </a:xfrm>
          <a:prstGeom prst="rect">
            <a:avLst/>
          </a:prstGeom>
          <a:noFill/>
        </p:spPr>
        <p:txBody>
          <a:bodyPr wrap="square" rtlCol="0">
            <a:spAutoFit/>
          </a:bodyPr>
          <a:lstStyle/>
          <a:p>
            <a:r>
              <a:rPr lang="en-US" sz="4800" dirty="0"/>
              <a:t>This application is an example of the traveling salesman problem. Any computer scientist will tell you proving that you have an optimum solution to this problem is impossible. This technology tests the limits of finding such solutions.</a:t>
            </a:r>
          </a:p>
        </p:txBody>
      </p:sp>
      <p:pic>
        <p:nvPicPr>
          <p:cNvPr id="4" name="Picture 3" descr="A close up of text on a white background&#10;&#10;Description automatically generated">
            <a:extLst>
              <a:ext uri="{FF2B5EF4-FFF2-40B4-BE49-F238E27FC236}">
                <a16:creationId xmlns:a16="http://schemas.microsoft.com/office/drawing/2014/main" id="{05B7927D-C6F0-7544-BD01-A4C802C7DC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4379" y="5573448"/>
            <a:ext cx="26650947" cy="19250216"/>
          </a:xfrm>
          <a:prstGeom prst="rect">
            <a:avLst/>
          </a:prstGeom>
        </p:spPr>
      </p:pic>
    </p:spTree>
    <p:extLst>
      <p:ext uri="{BB962C8B-B14F-4D97-AF65-F5344CB8AC3E}">
        <p14:creationId xmlns:p14="http://schemas.microsoft.com/office/powerpoint/2010/main" val="3364754279"/>
      </p:ext>
    </p:extLst>
  </p:cSld>
  <p:clrMapOvr>
    <a:masterClrMapping/>
  </p:clrMapOvr>
</p:sld>
</file>

<file path=ppt/theme/theme1.xml><?xml version="1.0" encoding="utf-8"?>
<a:theme xmlns:a="http://schemas.openxmlformats.org/drawingml/2006/main" name="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Boise State Theme">
      <a:dk1>
        <a:srgbClr val="191917"/>
      </a:dk1>
      <a:lt1>
        <a:sysClr val="window" lastClr="FFFFFF"/>
      </a:lt1>
      <a:dk2>
        <a:srgbClr val="09347A"/>
      </a:dk2>
      <a:lt2>
        <a:srgbClr val="F6F6F5"/>
      </a:lt2>
      <a:accent1>
        <a:srgbClr val="0169A4"/>
      </a:accent1>
      <a:accent2>
        <a:srgbClr val="F1632A"/>
      </a:accent2>
      <a:accent3>
        <a:srgbClr val="007DC3"/>
      </a:accent3>
      <a:accent4>
        <a:srgbClr val="8064A2"/>
      </a:accent4>
      <a:accent5>
        <a:srgbClr val="4BACC6"/>
      </a:accent5>
      <a:accent6>
        <a:srgbClr val="F79646"/>
      </a:accent6>
      <a:hlink>
        <a:srgbClr val="3399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13955</TotalTime>
  <Words>220</Words>
  <Application>Microsoft Macintosh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Wingdings</vt:lpstr>
      <vt:lpstr>blank</vt:lpstr>
      <vt:lpstr>1_blank</vt:lpstr>
      <vt:lpstr>Route Optimization </vt:lpstr>
    </vt:vector>
  </TitlesOfParts>
  <Company>Boise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teriwilliams</dc:creator>
  <cp:lastModifiedBy>Kris Veruari</cp:lastModifiedBy>
  <cp:revision>85</cp:revision>
  <cp:lastPrinted>2017-04-04T15:34:42Z</cp:lastPrinted>
  <dcterms:created xsi:type="dcterms:W3CDTF">2012-11-02T22:58:36Z</dcterms:created>
  <dcterms:modified xsi:type="dcterms:W3CDTF">2019-11-13T05:00:57Z</dcterms:modified>
</cp:coreProperties>
</file>