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9" r:id="rId6"/>
    <p:sldId id="272" r:id="rId7"/>
    <p:sldId id="271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4223-516A-4212-8F4C-5475630F8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9C9FE-485F-4148-B3C4-A1D5D9C31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2395-8E5B-4780-8C05-1705FE42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0976-6F12-4DE8-A26F-FB23CE56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BE4A5-FFD6-4981-BB04-928CA091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D1B8-9BEA-4A89-AA69-9E3EECD5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81A59-E3D1-4EF0-9486-05EAC0F9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C092A-5845-425E-8971-DA3D7D52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23F13-B23E-477C-BC56-8D4E6397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D2E63-3E22-4370-BF09-73E59D5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5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5D193-DE00-4C14-B3E6-9F281BF83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A7B63-4AC9-4B1E-AEC9-B808D4828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1353-77A1-4A39-A924-A1E86126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076F-8E57-4DAA-A2CD-70A2E082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1F8CE-F26D-43D7-B23C-1422FA5B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8683-C551-460D-9824-F85D0211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500-389C-438C-AE2F-D700E24C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0856-2430-4FEF-8845-02888AB3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763A2-48C3-4319-8A25-6DBDCCFA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65578-641E-4C18-AEFE-A62C5F39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0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9A71-D769-45A2-BAB5-675A4B47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9738A-D3E7-4815-8C19-BB69FAFB8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30D02-B411-474A-8BFC-40B68B3D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B22A0-AB33-431A-BD6C-0FD96BBA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4A02-8D92-43EC-852F-CAC4D2DB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0893-82C2-4928-9D34-A7C9D66B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082D-DE8A-49CC-908B-E7B85DCAF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54FB0-3D1E-4CD6-9D00-E14E9296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2A358-0652-414D-AC4B-DC4B2210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D3985-D42A-4C21-B399-4EE46387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DA79A-8458-42D5-AE8F-81B63C81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6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0AAC-A12D-4F40-AFDF-48E1D351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1D919-3EB4-48C5-8401-3EF6CAD24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CAC86-0096-4BEE-A3D2-38BC41FFE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229E-B1C0-4635-9590-78141B657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9CB5D-0484-457D-BED4-6263DDD35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4E87F-7507-45B2-AF69-4DA3618F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E16E7-354D-48DE-A551-794B6559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B2656-23A9-4E86-BA5B-C274BD91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01B1-0771-4A57-A8FD-6A26E40B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0347B-62A4-42C5-B40E-BEE909F7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E295B-EAE3-44F2-A77D-E0FF7E24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E4C36-3EA3-4D1B-BA05-1300E90A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2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56DB9-8F28-4A91-8F43-A560B5F1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91E88-B421-4609-A115-F6849F25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2B816-A00E-4846-B846-FA7D7F37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98E0-DCB3-413A-B7A3-E63346A7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C4A6-523D-430B-96E4-F659795CE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99923-E6BE-4753-96E0-B46F8E064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02C55-A603-414A-87CE-16AE1466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6AD0F-6EF7-4335-9664-D6F4E1D2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C50FA-B8CF-4ADF-BF86-DA1F1418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7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D1D5-6B84-4F4D-8CD4-EA5AB98C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0BDBA-94CA-4F6E-AEDA-32F7F1AB1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30634-4B11-4D8F-9A54-6CC6637F7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5CA27-CB4E-46A7-9A71-78A3AD92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04D0-A210-4ECA-B1B2-1406B7FE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74E0B-E91C-4B09-96EB-1E6FFCEA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6B98A-0E2A-4DDF-883E-1B096C6F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CCE35-C323-4D03-97A1-FBEBE0A47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62939-73A4-4E25-B484-3EC58F7C1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052D2-4889-4E63-9A4B-8422F5A5E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7B15A-3CE8-4ED5-9448-977FE19CC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CAA Division I Men's Basketball Tournament - Wikipedia">
            <a:extLst>
              <a:ext uri="{FF2B5EF4-FFF2-40B4-BE49-F238E27FC236}">
                <a16:creationId xmlns:a16="http://schemas.microsoft.com/office/drawing/2014/main" id="{57CB5570-D9ED-4B47-9649-AACFB66B1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5" b="13002"/>
          <a:stretch/>
        </p:blipFill>
        <p:spPr bwMode="auto">
          <a:xfrm>
            <a:off x="20" y="-1"/>
            <a:ext cx="12191980" cy="43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1EAF4-88B3-41AE-8893-6FA43D925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7" y="5891639"/>
            <a:ext cx="6982835" cy="464964"/>
          </a:xfrm>
        </p:spPr>
        <p:txBody>
          <a:bodyPr>
            <a:normAutofit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By: Brett Thompson, Grant Wooldridge, Kris </a:t>
            </a:r>
            <a:r>
              <a:rPr lang="en-US" sz="1700" dirty="0" err="1">
                <a:solidFill>
                  <a:srgbClr val="FFFFFF"/>
                </a:solidFill>
              </a:rPr>
              <a:t>Wasemiller</a:t>
            </a:r>
            <a:r>
              <a:rPr lang="en-US" sz="1700" dirty="0">
                <a:solidFill>
                  <a:srgbClr val="FFFFFF"/>
                </a:solidFill>
              </a:rPr>
              <a:t>, and Scott Frazier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A6B10-D030-4723-B01D-E60D4FD06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858247"/>
            <a:ext cx="6982834" cy="102643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Team: NCAA March Madness</a:t>
            </a:r>
          </a:p>
        </p:txBody>
      </p:sp>
    </p:spTree>
    <p:extLst>
      <p:ext uri="{BB962C8B-B14F-4D97-AF65-F5344CB8AC3E}">
        <p14:creationId xmlns:p14="http://schemas.microsoft.com/office/powerpoint/2010/main" val="309938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0D95D7-DC0E-4368-8DFE-7BB44A49A0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All College Logos Bundle 385 College Logos svg university | Etsy in 2021 | College  logo, Logo bundle, College football logos">
            <a:extLst>
              <a:ext uri="{FF2B5EF4-FFF2-40B4-BE49-F238E27FC236}">
                <a16:creationId xmlns:a16="http://schemas.microsoft.com/office/drawing/2014/main" id="{2497CEEA-6597-4FCB-95F7-78E807D8D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E4B345-CF92-44E3-95B5-CA84680E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F3B6-55CB-4C98-B618-5B5E22D5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Each season there are thousands of NCAA basketball games played between Division I men’s tams, culminating in March Madness®, the 68-team national championship that starts in the middle of March.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The data is provided by Kaggle and includes the following in order to build a simple prediction model:</a:t>
            </a:r>
          </a:p>
          <a:p>
            <a:pPr marL="0" indent="0"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Team ID’s and Team Names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Tournament seeds since 1984-85 season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Final scores of ALL regular season, conference tournament, and NCAA® tournament games since 1984-85 season.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Season-level details including dates and region names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4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EB00B-350F-4BB6-8E63-D7A827F8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Questions to be answered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C39EAC-D096-4821-97DB-F7900FCB2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Who will win the 2021 NCAA Tournament?</a:t>
            </a:r>
          </a:p>
          <a:p>
            <a:r>
              <a:rPr lang="en-US" sz="2400"/>
              <a:t>How many points will they score?</a:t>
            </a:r>
          </a:p>
          <a:p>
            <a:r>
              <a:rPr lang="en-US" sz="2400"/>
              <a:t>The 2020 NCAA tournament was cancelled due to COVID. Who would have won?</a:t>
            </a:r>
          </a:p>
          <a:p>
            <a:r>
              <a:rPr lang="en-US" sz="2400"/>
              <a:t>Who is the best historical team? (i.e. 2021 Gonzaga vs. 2019 Gonzaga)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8563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8D88B-BA5F-459B-B205-588CF5A4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March Madness 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E92AC8-6BC0-4B8C-B3B6-23076DFE2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336" y="1367227"/>
            <a:ext cx="4008437" cy="1822831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83D523D-0668-4964-AF71-7F477249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97" y="1371020"/>
            <a:ext cx="5497552" cy="211655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9E2C9-B92D-4A49-B081-782039521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320" y="4274089"/>
            <a:ext cx="6253212" cy="16571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4DE728-7D53-4F66-B3A2-026E515A6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121" y="3338004"/>
            <a:ext cx="4008511" cy="31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2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F3157-8279-4780-8498-BC0B8741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010912"/>
            <a:ext cx="3025131" cy="1344168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Methodology: Regression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C76FDF6-F256-4610-A23E-B4D4A2F8C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5" y="782521"/>
            <a:ext cx="5212080" cy="325754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1589-F869-43F9-B8A1-5F11DB780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Single Game Matchups: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Target = Points Scored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Features = </a:t>
            </a:r>
            <a:r>
              <a:rPr lang="en-US" sz="1400" dirty="0" err="1">
                <a:solidFill>
                  <a:schemeClr val="bg1"/>
                </a:solidFill>
              </a:rPr>
              <a:t>KenPom</a:t>
            </a:r>
            <a:r>
              <a:rPr lang="en-US" sz="1400" dirty="0">
                <a:solidFill>
                  <a:schemeClr val="bg1"/>
                </a:solidFill>
              </a:rPr>
              <a:t> statistics, season average stats per team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EE23B1-2E85-4F41-956F-F6962B889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68824"/>
              </p:ext>
            </p:extLst>
          </p:nvPr>
        </p:nvGraphicFramePr>
        <p:xfrm>
          <a:off x="6345935" y="845679"/>
          <a:ext cx="5212081" cy="3131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473">
                  <a:extLst>
                    <a:ext uri="{9D8B030D-6E8A-4147-A177-3AD203B41FA5}">
                      <a16:colId xmlns:a16="http://schemas.microsoft.com/office/drawing/2014/main" val="464765914"/>
                    </a:ext>
                  </a:extLst>
                </a:gridCol>
                <a:gridCol w="1509488">
                  <a:extLst>
                    <a:ext uri="{9D8B030D-6E8A-4147-A177-3AD203B41FA5}">
                      <a16:colId xmlns:a16="http://schemas.microsoft.com/office/drawing/2014/main" val="1520310146"/>
                    </a:ext>
                  </a:extLst>
                </a:gridCol>
                <a:gridCol w="1679120">
                  <a:extLst>
                    <a:ext uri="{9D8B030D-6E8A-4147-A177-3AD203B41FA5}">
                      <a16:colId xmlns:a16="http://schemas.microsoft.com/office/drawing/2014/main" val="3830405877"/>
                    </a:ext>
                  </a:extLst>
                </a:gridCol>
              </a:tblGrid>
              <a:tr h="448401">
                <a:tc>
                  <a:txBody>
                    <a:bodyPr/>
                    <a:lstStyle/>
                    <a:p>
                      <a:pPr algn="ctr"/>
                      <a:r>
                        <a:rPr lang="en-US" sz="1700" b="0" cap="none" spc="0" dirty="0">
                          <a:solidFill>
                            <a:schemeClr val="tx1"/>
                          </a:solidFill>
                        </a:rPr>
                        <a:t>Model Name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cap="none" spc="0" dirty="0">
                          <a:solidFill>
                            <a:schemeClr val="tx1"/>
                          </a:solidFill>
                        </a:rPr>
                        <a:t>In-Sample R²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cap="none" spc="0" dirty="0">
                          <a:solidFill>
                            <a:schemeClr val="tx1"/>
                          </a:solidFill>
                        </a:rPr>
                        <a:t>Out-Sample R²</a:t>
                      </a:r>
                    </a:p>
                  </a:txBody>
                  <a:tcPr marL="48056" marR="48056" marT="52651" marB="96112" anchor="ctr"/>
                </a:tc>
                <a:extLst>
                  <a:ext uri="{0D108BD9-81ED-4DB2-BD59-A6C34878D82A}">
                    <a16:rowId xmlns:a16="http://schemas.microsoft.com/office/drawing/2014/main" val="2871285248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Linear Regression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1.000000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0.842298</a:t>
                      </a:r>
                    </a:p>
                  </a:txBody>
                  <a:tcPr marL="48056" marR="48056" marT="52651" marB="96112" anchor="ctr"/>
                </a:tc>
                <a:extLst>
                  <a:ext uri="{0D108BD9-81ED-4DB2-BD59-A6C34878D82A}">
                    <a16:rowId xmlns:a16="http://schemas.microsoft.com/office/drawing/2014/main" val="2072209893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1.000000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0.216801</a:t>
                      </a:r>
                    </a:p>
                  </a:txBody>
                  <a:tcPr marL="48056" marR="48056" marT="52651" marB="96112" anchor="ctr"/>
                </a:tc>
                <a:extLst>
                  <a:ext uri="{0D108BD9-81ED-4DB2-BD59-A6C34878D82A}">
                    <a16:rowId xmlns:a16="http://schemas.microsoft.com/office/drawing/2014/main" val="608716652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0.947128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0.660921</a:t>
                      </a:r>
                    </a:p>
                  </a:txBody>
                  <a:tcPr marL="48056" marR="48056" marT="52651" marB="96112" anchor="ctr"/>
                </a:tc>
                <a:extLst>
                  <a:ext uri="{0D108BD9-81ED-4DB2-BD59-A6C34878D82A}">
                    <a16:rowId xmlns:a16="http://schemas.microsoft.com/office/drawing/2014/main" val="3674569590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Ada Boost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0.640881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0.611243</a:t>
                      </a:r>
                    </a:p>
                  </a:txBody>
                  <a:tcPr marL="48056" marR="48056" marT="52651" marB="96112" anchor="ctr"/>
                </a:tc>
                <a:extLst>
                  <a:ext uri="{0D108BD9-81ED-4DB2-BD59-A6C34878D82A}">
                    <a16:rowId xmlns:a16="http://schemas.microsoft.com/office/drawing/2014/main" val="918254367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ctr"/>
                      <a:r>
                        <a:rPr lang="en-US" sz="1300" b="1" cap="none" spc="0">
                          <a:solidFill>
                            <a:srgbClr val="000000"/>
                          </a:solidFill>
                        </a:rPr>
                        <a:t>Gradient Boost</a:t>
                      </a:r>
                    </a:p>
                  </a:txBody>
                  <a:tcPr marL="48056" marR="48056" marT="52651" marB="9611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cap="none" spc="0" dirty="0">
                          <a:solidFill>
                            <a:srgbClr val="000000"/>
                          </a:solidFill>
                        </a:rPr>
                        <a:t>0.820716</a:t>
                      </a:r>
                    </a:p>
                  </a:txBody>
                  <a:tcPr marL="48056" marR="48056" marT="52651" marB="9611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cap="none" spc="0" dirty="0">
                          <a:solidFill>
                            <a:srgbClr val="000000"/>
                          </a:solidFill>
                        </a:rPr>
                        <a:t>0.825950</a:t>
                      </a:r>
                    </a:p>
                  </a:txBody>
                  <a:tcPr marL="48056" marR="48056" marT="52651" marB="96112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67574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XTREME Gradient Boost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0.992378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0.735492</a:t>
                      </a:r>
                    </a:p>
                  </a:txBody>
                  <a:tcPr marL="48056" marR="48056" marT="52651" marB="96112" anchor="ctr"/>
                </a:tc>
                <a:extLst>
                  <a:ext uri="{0D108BD9-81ED-4DB2-BD59-A6C34878D82A}">
                    <a16:rowId xmlns:a16="http://schemas.microsoft.com/office/drawing/2014/main" val="1149909816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KNN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0.625536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0.448048</a:t>
                      </a:r>
                    </a:p>
                  </a:txBody>
                  <a:tcPr marL="48056" marR="48056" marT="52651" marB="96112" anchor="ctr"/>
                </a:tc>
                <a:extLst>
                  <a:ext uri="{0D108BD9-81ED-4DB2-BD59-A6C34878D82A}">
                    <a16:rowId xmlns:a16="http://schemas.microsoft.com/office/drawing/2014/main" val="3990379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300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6E96-3AA6-4653-8A0C-4083E51F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0F13-C404-4C93-87B0-384EACEC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&lt;Link goes here&gt;</a:t>
            </a:r>
          </a:p>
        </p:txBody>
      </p:sp>
    </p:spTree>
    <p:extLst>
      <p:ext uri="{BB962C8B-B14F-4D97-AF65-F5344CB8AC3E}">
        <p14:creationId xmlns:p14="http://schemas.microsoft.com/office/powerpoint/2010/main" val="150175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0D95D7-DC0E-4368-8DFE-7BB44A49A0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All College Logos Bundle 385 College Logos svg university | Etsy in 2021 | College  logo, Logo bundle, College football logos">
            <a:extLst>
              <a:ext uri="{FF2B5EF4-FFF2-40B4-BE49-F238E27FC236}">
                <a16:creationId xmlns:a16="http://schemas.microsoft.com/office/drawing/2014/main" id="{2497CEEA-6597-4FCB-95F7-78E807D8D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E4B345-CF92-44E3-95B5-CA84680E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Results /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F3B6-55CB-4C98-B618-5B5E22D5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model accurately predicted 23 out of 32 (72%) first round games correctly for the 2021 NCAA tournament.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2020 NCAA tournament was cancelled. The model predicts the #3 seed </a:t>
            </a:r>
            <a:r>
              <a:rPr lang="en-US" b="1" dirty="0">
                <a:solidFill>
                  <a:schemeClr val="bg1"/>
                </a:solidFill>
              </a:rPr>
              <a:t>Michigan State</a:t>
            </a:r>
            <a:r>
              <a:rPr lang="en-US" dirty="0">
                <a:solidFill>
                  <a:schemeClr val="bg1"/>
                </a:solidFill>
              </a:rPr>
              <a:t> would have won the tournament.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model accurately predicted 19 out of 32 (59%) first round games correctly for the 2019 NCAA tournament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40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38E4D8-CD83-41C2-8BEF-A30E537B6B27}"/>
              </a:ext>
            </a:extLst>
          </p:cNvPr>
          <p:cNvSpPr/>
          <p:nvPr/>
        </p:nvSpPr>
        <p:spPr>
          <a:xfrm>
            <a:off x="0" y="0"/>
            <a:ext cx="12192000" cy="7010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All College Logos Bundle 385 College Logos svg university | Etsy in 2021 | College  logo, Logo bundle, College football logos">
            <a:extLst>
              <a:ext uri="{FF2B5EF4-FFF2-40B4-BE49-F238E27FC236}">
                <a16:creationId xmlns:a16="http://schemas.microsoft.com/office/drawing/2014/main" id="{419204BC-69C8-407B-B1DB-7F9590B68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EB3CE-D985-4E03-BF2D-9B10418A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Limitations/Bias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7DD4-CB17-41B8-AE18-F470997F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model uses </a:t>
            </a:r>
            <a:r>
              <a:rPr lang="en-US" b="1" i="1" dirty="0">
                <a:solidFill>
                  <a:schemeClr val="bg1"/>
                </a:solidFill>
              </a:rPr>
              <a:t>known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KenPom</a:t>
            </a:r>
            <a:r>
              <a:rPr lang="en-US" dirty="0">
                <a:solidFill>
                  <a:schemeClr val="bg1"/>
                </a:solidFill>
              </a:rPr>
              <a:t> data to make predictions. While historical data is helpful, the model would be limited in predicting 2022 outcomes. </a:t>
            </a:r>
          </a:p>
          <a:p>
            <a:r>
              <a:rPr lang="en-US" dirty="0">
                <a:solidFill>
                  <a:schemeClr val="bg1"/>
                </a:solidFill>
              </a:rPr>
              <a:t>There are components that regress to the season averages for points scored. While that is expected, the model does not capture “blow out wins” or “blow out losses.” </a:t>
            </a:r>
          </a:p>
          <a:p>
            <a:r>
              <a:rPr lang="en-US" dirty="0">
                <a:solidFill>
                  <a:schemeClr val="bg1"/>
                </a:solidFill>
              </a:rPr>
              <a:t>The model may be biased to teams with a higher than average “Tempo.” i.e. Fast-paced or high scoring teams seem to outperform </a:t>
            </a:r>
            <a:r>
              <a:rPr lang="en-US" b="1" i="1" dirty="0">
                <a:solidFill>
                  <a:schemeClr val="bg1"/>
                </a:solidFill>
              </a:rPr>
              <a:t>actual</a:t>
            </a:r>
            <a:r>
              <a:rPr lang="en-US" dirty="0">
                <a:solidFill>
                  <a:schemeClr val="bg1"/>
                </a:solidFill>
              </a:rPr>
              <a:t> outcomes when run through the model regardless of the caliber defense they play against.</a:t>
            </a:r>
          </a:p>
        </p:txBody>
      </p:sp>
    </p:spTree>
    <p:extLst>
      <p:ext uri="{BB962C8B-B14F-4D97-AF65-F5344CB8AC3E}">
        <p14:creationId xmlns:p14="http://schemas.microsoft.com/office/powerpoint/2010/main" val="260773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42EE2D9C-9EBA-4BFF-B4CE-C1B746A45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E6CDE-C69D-4AE1-994B-AF96BBB3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48E84-C387-4C0E-8878-BD3550ABEE99}"/>
              </a:ext>
            </a:extLst>
          </p:cNvPr>
          <p:cNvSpPr/>
          <p:nvPr/>
        </p:nvSpPr>
        <p:spPr>
          <a:xfrm>
            <a:off x="318734" y="538190"/>
            <a:ext cx="1076379" cy="363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72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range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3864"/>
      </a:accent1>
      <a:accent2>
        <a:srgbClr val="ED7D31"/>
      </a:accent2>
      <a:accent3>
        <a:srgbClr val="A5A5A5"/>
      </a:accent3>
      <a:accent4>
        <a:srgbClr val="ED7D3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401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Team: NCAA March Madness</vt:lpstr>
      <vt:lpstr>Introduction</vt:lpstr>
      <vt:lpstr>Questions to be answered </vt:lpstr>
      <vt:lpstr>March Madness Dataset</vt:lpstr>
      <vt:lpstr>Methodology: Regression</vt:lpstr>
      <vt:lpstr>Link to App</vt:lpstr>
      <vt:lpstr>Results / Analysis</vt:lpstr>
      <vt:lpstr>Limitations/Bias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NCAA March Madness</dc:title>
  <dc:creator>Brett Thompson</dc:creator>
  <cp:lastModifiedBy>Brett Thompson</cp:lastModifiedBy>
  <cp:revision>21</cp:revision>
  <dcterms:created xsi:type="dcterms:W3CDTF">2021-03-27T17:59:05Z</dcterms:created>
  <dcterms:modified xsi:type="dcterms:W3CDTF">2021-03-29T20:14:00Z</dcterms:modified>
</cp:coreProperties>
</file>