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8" r:id="rId8"/>
    <p:sldId id="269" r:id="rId9"/>
    <p:sldId id="270" r:id="rId10"/>
    <p:sldId id="272" r:id="rId11"/>
    <p:sldId id="271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83673A-2046-441F-99F8-26F0AB6F8D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DB5134-B599-40E1-9618-6BFF947B9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Pull in additional years (pre-2016) to refine model.</a:t>
          </a:r>
        </a:p>
      </dgm:t>
    </dgm:pt>
    <dgm:pt modelId="{13A8AA29-B5C8-4C92-94D1-EEB6E5D555D9}" type="parTrans" cxnId="{8D3F9348-1283-49EC-B299-68436267758A}">
      <dgm:prSet/>
      <dgm:spPr/>
      <dgm:t>
        <a:bodyPr/>
        <a:lstStyle/>
        <a:p>
          <a:endParaRPr lang="en-US"/>
        </a:p>
      </dgm:t>
    </dgm:pt>
    <dgm:pt modelId="{76DD161D-D6DB-4042-8F9B-69297D608BC6}" type="sibTrans" cxnId="{8D3F9348-1283-49EC-B299-68436267758A}">
      <dgm:prSet/>
      <dgm:spPr/>
      <dgm:t>
        <a:bodyPr/>
        <a:lstStyle/>
        <a:p>
          <a:endParaRPr lang="en-US"/>
        </a:p>
      </dgm:t>
    </dgm:pt>
    <dgm:pt modelId="{097D4F9E-B8C8-494C-A03C-2258FEBBDE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Optimize/recommend first round matchups to improve tournament quality. </a:t>
          </a:r>
        </a:p>
      </dgm:t>
    </dgm:pt>
    <dgm:pt modelId="{5FF4885C-1F8B-4624-9BC7-B80CAE86F154}" type="parTrans" cxnId="{38C75579-9B07-4776-8989-E343314A5171}">
      <dgm:prSet/>
      <dgm:spPr/>
      <dgm:t>
        <a:bodyPr/>
        <a:lstStyle/>
        <a:p>
          <a:endParaRPr lang="en-US"/>
        </a:p>
      </dgm:t>
    </dgm:pt>
    <dgm:pt modelId="{E50D8EB0-D836-4D28-9DB3-B9DC932B81CD}" type="sibTrans" cxnId="{38C75579-9B07-4776-8989-E343314A5171}">
      <dgm:prSet/>
      <dgm:spPr/>
      <dgm:t>
        <a:bodyPr/>
        <a:lstStyle/>
        <a:p>
          <a:endParaRPr lang="en-US"/>
        </a:p>
      </dgm:t>
    </dgm:pt>
    <dgm:pt modelId="{934A6A1D-D707-4DFB-B15F-1BD64087D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bracket that would auto-complete based on the model. </a:t>
          </a:r>
        </a:p>
      </dgm:t>
    </dgm:pt>
    <dgm:pt modelId="{43E989F0-D95D-4649-BDDC-D1AD6B2ED74B}" type="parTrans" cxnId="{D1066743-0AB6-45B9-9B57-E60EDDE1115D}">
      <dgm:prSet/>
      <dgm:spPr/>
      <dgm:t>
        <a:bodyPr/>
        <a:lstStyle/>
        <a:p>
          <a:endParaRPr lang="en-US"/>
        </a:p>
      </dgm:t>
    </dgm:pt>
    <dgm:pt modelId="{A3BB4954-507A-4E05-AFD9-0969D16BB7E3}" type="sibTrans" cxnId="{D1066743-0AB6-45B9-9B57-E60EDDE1115D}">
      <dgm:prSet/>
      <dgm:spPr/>
      <dgm:t>
        <a:bodyPr/>
        <a:lstStyle/>
        <a:p>
          <a:endParaRPr lang="en-US"/>
        </a:p>
      </dgm:t>
    </dgm:pt>
    <dgm:pt modelId="{37488D56-9633-4F54-AE92-66101117BA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players to game-by-game data to improve the model.</a:t>
          </a:r>
        </a:p>
      </dgm:t>
    </dgm:pt>
    <dgm:pt modelId="{0A1F1821-89BF-4EDA-8614-6E52102E7F2A}" type="parTrans" cxnId="{64C2D463-3707-4B1C-9F23-149326EAEE7F}">
      <dgm:prSet/>
      <dgm:spPr/>
      <dgm:t>
        <a:bodyPr/>
        <a:lstStyle/>
        <a:p>
          <a:endParaRPr lang="en-US"/>
        </a:p>
      </dgm:t>
    </dgm:pt>
    <dgm:pt modelId="{6087C638-ED1B-4E9E-ABA7-833A87525D80}" type="sibTrans" cxnId="{64C2D463-3707-4B1C-9F23-149326EAEE7F}">
      <dgm:prSet/>
      <dgm:spPr/>
      <dgm:t>
        <a:bodyPr/>
        <a:lstStyle/>
        <a:p>
          <a:endParaRPr lang="en-US"/>
        </a:p>
      </dgm:t>
    </dgm:pt>
    <dgm:pt modelId="{D77D0152-1189-4252-A235-1125D1398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Further refine features to reduce model complexity.  </a:t>
          </a:r>
        </a:p>
      </dgm:t>
    </dgm:pt>
    <dgm:pt modelId="{E4D27CD4-BE87-4C45-8BCD-42933D1F4ED7}" type="parTrans" cxnId="{0890219B-3745-43D0-9389-CC6BC3D858F5}">
      <dgm:prSet/>
      <dgm:spPr/>
      <dgm:t>
        <a:bodyPr/>
        <a:lstStyle/>
        <a:p>
          <a:endParaRPr lang="en-US"/>
        </a:p>
      </dgm:t>
    </dgm:pt>
    <dgm:pt modelId="{A2241E39-EE1E-4C34-8839-AA9EDB77E5AF}" type="sibTrans" cxnId="{0890219B-3745-43D0-9389-CC6BC3D858F5}">
      <dgm:prSet/>
      <dgm:spPr/>
      <dgm:t>
        <a:bodyPr/>
        <a:lstStyle/>
        <a:p>
          <a:endParaRPr lang="en-US"/>
        </a:p>
      </dgm:t>
    </dgm:pt>
    <dgm:pt modelId="{B4184F2D-EF4A-47A5-8D64-3AE77E3F2432}" type="pres">
      <dgm:prSet presAssocID="{0A83673A-2046-441F-99F8-26F0AB6F8DA8}" presName="root" presStyleCnt="0">
        <dgm:presLayoutVars>
          <dgm:dir/>
          <dgm:resizeHandles val="exact"/>
        </dgm:presLayoutVars>
      </dgm:prSet>
      <dgm:spPr/>
    </dgm:pt>
    <dgm:pt modelId="{B6484517-6081-463D-B250-F58407315A61}" type="pres">
      <dgm:prSet presAssocID="{18DB5134-B599-40E1-9618-6BFF947B93EF}" presName="compNode" presStyleCnt="0"/>
      <dgm:spPr/>
    </dgm:pt>
    <dgm:pt modelId="{36486187-4E5A-49BC-A153-9C2360C3294B}" type="pres">
      <dgm:prSet presAssocID="{18DB5134-B599-40E1-9618-6BFF947B93EF}" presName="bgRect" presStyleLbl="bgShp" presStyleIdx="0" presStyleCnt="5"/>
      <dgm:spPr/>
    </dgm:pt>
    <dgm:pt modelId="{91FD55E2-4174-41C4-A867-955D765A1DDA}" type="pres">
      <dgm:prSet presAssocID="{18DB5134-B599-40E1-9618-6BFF947B93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AB562852-BCDB-452E-ACC8-C09557908680}" type="pres">
      <dgm:prSet presAssocID="{18DB5134-B599-40E1-9618-6BFF947B93EF}" presName="spaceRect" presStyleCnt="0"/>
      <dgm:spPr/>
    </dgm:pt>
    <dgm:pt modelId="{F9D44F21-AF61-4915-B302-CFFDD12957AD}" type="pres">
      <dgm:prSet presAssocID="{18DB5134-B599-40E1-9618-6BFF947B93EF}" presName="parTx" presStyleLbl="revTx" presStyleIdx="0" presStyleCnt="5">
        <dgm:presLayoutVars>
          <dgm:chMax val="0"/>
          <dgm:chPref val="0"/>
        </dgm:presLayoutVars>
      </dgm:prSet>
      <dgm:spPr/>
    </dgm:pt>
    <dgm:pt modelId="{7DB5B7BD-302A-459B-A7B8-FF2A00CA65AD}" type="pres">
      <dgm:prSet presAssocID="{76DD161D-D6DB-4042-8F9B-69297D608BC6}" presName="sibTrans" presStyleCnt="0"/>
      <dgm:spPr/>
    </dgm:pt>
    <dgm:pt modelId="{07D1EAFB-E64C-441B-89F7-8F45A1935AF3}" type="pres">
      <dgm:prSet presAssocID="{097D4F9E-B8C8-494C-A03C-2258FEBBDEF7}" presName="compNode" presStyleCnt="0"/>
      <dgm:spPr/>
    </dgm:pt>
    <dgm:pt modelId="{DCD70B1B-3486-441A-A26E-6026660203AC}" type="pres">
      <dgm:prSet presAssocID="{097D4F9E-B8C8-494C-A03C-2258FEBBDEF7}" presName="bgRect" presStyleLbl="bgShp" presStyleIdx="1" presStyleCnt="5"/>
      <dgm:spPr/>
    </dgm:pt>
    <dgm:pt modelId="{BF599D5D-D5DB-4376-A6E6-745B4356A560}" type="pres">
      <dgm:prSet presAssocID="{097D4F9E-B8C8-494C-A03C-2258FEBBDE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6304D0B-FB2C-4459-B64A-691B4E83E81C}" type="pres">
      <dgm:prSet presAssocID="{097D4F9E-B8C8-494C-A03C-2258FEBBDEF7}" presName="spaceRect" presStyleCnt="0"/>
      <dgm:spPr/>
    </dgm:pt>
    <dgm:pt modelId="{63B04A78-E5F2-4114-9B57-7535343F248C}" type="pres">
      <dgm:prSet presAssocID="{097D4F9E-B8C8-494C-A03C-2258FEBBDEF7}" presName="parTx" presStyleLbl="revTx" presStyleIdx="1" presStyleCnt="5">
        <dgm:presLayoutVars>
          <dgm:chMax val="0"/>
          <dgm:chPref val="0"/>
        </dgm:presLayoutVars>
      </dgm:prSet>
      <dgm:spPr/>
    </dgm:pt>
    <dgm:pt modelId="{09E317BC-AB34-4797-AC6A-49394CD6C66D}" type="pres">
      <dgm:prSet presAssocID="{E50D8EB0-D836-4D28-9DB3-B9DC932B81CD}" presName="sibTrans" presStyleCnt="0"/>
      <dgm:spPr/>
    </dgm:pt>
    <dgm:pt modelId="{2B08CA30-DCB0-4219-9591-9AC3EA721F25}" type="pres">
      <dgm:prSet presAssocID="{934A6A1D-D707-4DFB-B15F-1BD64087DF68}" presName="compNode" presStyleCnt="0"/>
      <dgm:spPr/>
    </dgm:pt>
    <dgm:pt modelId="{E0771E6C-D58A-45AB-BC13-F5215CDF3986}" type="pres">
      <dgm:prSet presAssocID="{934A6A1D-D707-4DFB-B15F-1BD64087DF68}" presName="bgRect" presStyleLbl="bgShp" presStyleIdx="2" presStyleCnt="5"/>
      <dgm:spPr/>
    </dgm:pt>
    <dgm:pt modelId="{AE1F9F07-F290-430B-804C-A08867B0EDDE}" type="pres">
      <dgm:prSet presAssocID="{934A6A1D-D707-4DFB-B15F-1BD64087DF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CDCABCEA-3102-45BE-961E-4F8A97A18F36}" type="pres">
      <dgm:prSet presAssocID="{934A6A1D-D707-4DFB-B15F-1BD64087DF68}" presName="spaceRect" presStyleCnt="0"/>
      <dgm:spPr/>
    </dgm:pt>
    <dgm:pt modelId="{2E593BC8-3762-4298-90CC-CE8C0A0FB203}" type="pres">
      <dgm:prSet presAssocID="{934A6A1D-D707-4DFB-B15F-1BD64087DF68}" presName="parTx" presStyleLbl="revTx" presStyleIdx="2" presStyleCnt="5">
        <dgm:presLayoutVars>
          <dgm:chMax val="0"/>
          <dgm:chPref val="0"/>
        </dgm:presLayoutVars>
      </dgm:prSet>
      <dgm:spPr/>
    </dgm:pt>
    <dgm:pt modelId="{EA634B8B-46E3-40AD-B9FA-BD4C27C4CE15}" type="pres">
      <dgm:prSet presAssocID="{A3BB4954-507A-4E05-AFD9-0969D16BB7E3}" presName="sibTrans" presStyleCnt="0"/>
      <dgm:spPr/>
    </dgm:pt>
    <dgm:pt modelId="{879FAC04-4CF8-4CD3-9271-16DC27CF0F48}" type="pres">
      <dgm:prSet presAssocID="{37488D56-9633-4F54-AE92-66101117BAC9}" presName="compNode" presStyleCnt="0"/>
      <dgm:spPr/>
    </dgm:pt>
    <dgm:pt modelId="{F900266D-4B41-4B80-AF38-D8698A376B82}" type="pres">
      <dgm:prSet presAssocID="{37488D56-9633-4F54-AE92-66101117BAC9}" presName="bgRect" presStyleLbl="bgShp" presStyleIdx="3" presStyleCnt="5"/>
      <dgm:spPr/>
    </dgm:pt>
    <dgm:pt modelId="{327400DB-59EE-460B-8B71-D0396BAD82DE}" type="pres">
      <dgm:prSet presAssocID="{37488D56-9633-4F54-AE92-66101117BA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3823333F-07FE-4A19-B6DC-FFF332D74FC7}" type="pres">
      <dgm:prSet presAssocID="{37488D56-9633-4F54-AE92-66101117BAC9}" presName="spaceRect" presStyleCnt="0"/>
      <dgm:spPr/>
    </dgm:pt>
    <dgm:pt modelId="{18125151-C5A6-4C8C-8361-7EF1F3D97A00}" type="pres">
      <dgm:prSet presAssocID="{37488D56-9633-4F54-AE92-66101117BAC9}" presName="parTx" presStyleLbl="revTx" presStyleIdx="3" presStyleCnt="5">
        <dgm:presLayoutVars>
          <dgm:chMax val="0"/>
          <dgm:chPref val="0"/>
        </dgm:presLayoutVars>
      </dgm:prSet>
      <dgm:spPr/>
    </dgm:pt>
    <dgm:pt modelId="{86DA8051-C392-4653-9437-1FD6D91AAEB0}" type="pres">
      <dgm:prSet presAssocID="{6087C638-ED1B-4E9E-ABA7-833A87525D80}" presName="sibTrans" presStyleCnt="0"/>
      <dgm:spPr/>
    </dgm:pt>
    <dgm:pt modelId="{CBF6D4BD-5712-4FCF-935D-745C7DD042A6}" type="pres">
      <dgm:prSet presAssocID="{D77D0152-1189-4252-A235-1125D13981C5}" presName="compNode" presStyleCnt="0"/>
      <dgm:spPr/>
    </dgm:pt>
    <dgm:pt modelId="{BBC7A298-A0C6-4566-B0E2-B841ACB2CA83}" type="pres">
      <dgm:prSet presAssocID="{D77D0152-1189-4252-A235-1125D13981C5}" presName="bgRect" presStyleLbl="bgShp" presStyleIdx="4" presStyleCnt="5"/>
      <dgm:spPr/>
    </dgm:pt>
    <dgm:pt modelId="{ED16C4A8-5214-43D8-8E9E-41C7DDB5A442}" type="pres">
      <dgm:prSet presAssocID="{D77D0152-1189-4252-A235-1125D13981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0A48A11-EB1C-4DF6-8F9D-39A94E2C0E14}" type="pres">
      <dgm:prSet presAssocID="{D77D0152-1189-4252-A235-1125D13981C5}" presName="spaceRect" presStyleCnt="0"/>
      <dgm:spPr/>
    </dgm:pt>
    <dgm:pt modelId="{7215D5D6-DBB1-4EC1-AF49-1D8C424D3F90}" type="pres">
      <dgm:prSet presAssocID="{D77D0152-1189-4252-A235-1125D13981C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812B06-2D26-48F3-85F3-2D0F58467872}" type="presOf" srcId="{37488D56-9633-4F54-AE92-66101117BAC9}" destId="{18125151-C5A6-4C8C-8361-7EF1F3D97A00}" srcOrd="0" destOrd="0" presId="urn:microsoft.com/office/officeart/2018/2/layout/IconVerticalSolidList"/>
    <dgm:cxn modelId="{F77DAB21-8016-41A0-AE79-F365E109A99A}" type="presOf" srcId="{0A83673A-2046-441F-99F8-26F0AB6F8DA8}" destId="{B4184F2D-EF4A-47A5-8D64-3AE77E3F2432}" srcOrd="0" destOrd="0" presId="urn:microsoft.com/office/officeart/2018/2/layout/IconVerticalSolidList"/>
    <dgm:cxn modelId="{D1066743-0AB6-45B9-9B57-E60EDDE1115D}" srcId="{0A83673A-2046-441F-99F8-26F0AB6F8DA8}" destId="{934A6A1D-D707-4DFB-B15F-1BD64087DF68}" srcOrd="2" destOrd="0" parTransId="{43E989F0-D95D-4649-BDDC-D1AD6B2ED74B}" sibTransId="{A3BB4954-507A-4E05-AFD9-0969D16BB7E3}"/>
    <dgm:cxn modelId="{64C2D463-3707-4B1C-9F23-149326EAEE7F}" srcId="{0A83673A-2046-441F-99F8-26F0AB6F8DA8}" destId="{37488D56-9633-4F54-AE92-66101117BAC9}" srcOrd="3" destOrd="0" parTransId="{0A1F1821-89BF-4EDA-8614-6E52102E7F2A}" sibTransId="{6087C638-ED1B-4E9E-ABA7-833A87525D80}"/>
    <dgm:cxn modelId="{8D3F9348-1283-49EC-B299-68436267758A}" srcId="{0A83673A-2046-441F-99F8-26F0AB6F8DA8}" destId="{18DB5134-B599-40E1-9618-6BFF947B93EF}" srcOrd="0" destOrd="0" parTransId="{13A8AA29-B5C8-4C92-94D1-EEB6E5D555D9}" sibTransId="{76DD161D-D6DB-4042-8F9B-69297D608BC6}"/>
    <dgm:cxn modelId="{38C75579-9B07-4776-8989-E343314A5171}" srcId="{0A83673A-2046-441F-99F8-26F0AB6F8DA8}" destId="{097D4F9E-B8C8-494C-A03C-2258FEBBDEF7}" srcOrd="1" destOrd="0" parTransId="{5FF4885C-1F8B-4624-9BC7-B80CAE86F154}" sibTransId="{E50D8EB0-D836-4D28-9DB3-B9DC932B81CD}"/>
    <dgm:cxn modelId="{0890219B-3745-43D0-9389-CC6BC3D858F5}" srcId="{0A83673A-2046-441F-99F8-26F0AB6F8DA8}" destId="{D77D0152-1189-4252-A235-1125D13981C5}" srcOrd="4" destOrd="0" parTransId="{E4D27CD4-BE87-4C45-8BCD-42933D1F4ED7}" sibTransId="{A2241E39-EE1E-4C34-8839-AA9EDB77E5AF}"/>
    <dgm:cxn modelId="{9DFEA1A0-0A91-433A-82F9-7C7FF32D4D8D}" type="presOf" srcId="{18DB5134-B599-40E1-9618-6BFF947B93EF}" destId="{F9D44F21-AF61-4915-B302-CFFDD12957AD}" srcOrd="0" destOrd="0" presId="urn:microsoft.com/office/officeart/2018/2/layout/IconVerticalSolidList"/>
    <dgm:cxn modelId="{AECE1FCB-9742-4C96-8097-BDFCEB0472C0}" type="presOf" srcId="{D77D0152-1189-4252-A235-1125D13981C5}" destId="{7215D5D6-DBB1-4EC1-AF49-1D8C424D3F90}" srcOrd="0" destOrd="0" presId="urn:microsoft.com/office/officeart/2018/2/layout/IconVerticalSolidList"/>
    <dgm:cxn modelId="{2CEE10D7-1D8A-483D-B681-0FA32DB9BC7D}" type="presOf" srcId="{934A6A1D-D707-4DFB-B15F-1BD64087DF68}" destId="{2E593BC8-3762-4298-90CC-CE8C0A0FB203}" srcOrd="0" destOrd="0" presId="urn:microsoft.com/office/officeart/2018/2/layout/IconVerticalSolidList"/>
    <dgm:cxn modelId="{B47FEFFF-4386-4C14-B9B2-A9726ED5AE2F}" type="presOf" srcId="{097D4F9E-B8C8-494C-A03C-2258FEBBDEF7}" destId="{63B04A78-E5F2-4114-9B57-7535343F248C}" srcOrd="0" destOrd="0" presId="urn:microsoft.com/office/officeart/2018/2/layout/IconVerticalSolidList"/>
    <dgm:cxn modelId="{B92191D6-42F3-43AD-89B9-ED70C2437212}" type="presParOf" srcId="{B4184F2D-EF4A-47A5-8D64-3AE77E3F2432}" destId="{B6484517-6081-463D-B250-F58407315A61}" srcOrd="0" destOrd="0" presId="urn:microsoft.com/office/officeart/2018/2/layout/IconVerticalSolidList"/>
    <dgm:cxn modelId="{C120A80E-45EA-4D95-82FF-4681348CE45F}" type="presParOf" srcId="{B6484517-6081-463D-B250-F58407315A61}" destId="{36486187-4E5A-49BC-A153-9C2360C3294B}" srcOrd="0" destOrd="0" presId="urn:microsoft.com/office/officeart/2018/2/layout/IconVerticalSolidList"/>
    <dgm:cxn modelId="{193FF2D6-EEEE-4016-B79F-49CFB60B2286}" type="presParOf" srcId="{B6484517-6081-463D-B250-F58407315A61}" destId="{91FD55E2-4174-41C4-A867-955D765A1DDA}" srcOrd="1" destOrd="0" presId="urn:microsoft.com/office/officeart/2018/2/layout/IconVerticalSolidList"/>
    <dgm:cxn modelId="{D2B0E3E3-B9BF-4BE1-B227-2ABD352B1A1A}" type="presParOf" srcId="{B6484517-6081-463D-B250-F58407315A61}" destId="{AB562852-BCDB-452E-ACC8-C09557908680}" srcOrd="2" destOrd="0" presId="urn:microsoft.com/office/officeart/2018/2/layout/IconVerticalSolidList"/>
    <dgm:cxn modelId="{EE9F1AB9-2167-409E-ADF3-FC14479D39A0}" type="presParOf" srcId="{B6484517-6081-463D-B250-F58407315A61}" destId="{F9D44F21-AF61-4915-B302-CFFDD12957AD}" srcOrd="3" destOrd="0" presId="urn:microsoft.com/office/officeart/2018/2/layout/IconVerticalSolidList"/>
    <dgm:cxn modelId="{2B57F19F-1C7D-43DD-B6D2-6CEC8E8CABFD}" type="presParOf" srcId="{B4184F2D-EF4A-47A5-8D64-3AE77E3F2432}" destId="{7DB5B7BD-302A-459B-A7B8-FF2A00CA65AD}" srcOrd="1" destOrd="0" presId="urn:microsoft.com/office/officeart/2018/2/layout/IconVerticalSolidList"/>
    <dgm:cxn modelId="{1B4BC2AC-7E6A-4976-ACF9-0DF457974148}" type="presParOf" srcId="{B4184F2D-EF4A-47A5-8D64-3AE77E3F2432}" destId="{07D1EAFB-E64C-441B-89F7-8F45A1935AF3}" srcOrd="2" destOrd="0" presId="urn:microsoft.com/office/officeart/2018/2/layout/IconVerticalSolidList"/>
    <dgm:cxn modelId="{68A52FF9-8323-4DDC-A644-00A3ACBC60FE}" type="presParOf" srcId="{07D1EAFB-E64C-441B-89F7-8F45A1935AF3}" destId="{DCD70B1B-3486-441A-A26E-6026660203AC}" srcOrd="0" destOrd="0" presId="urn:microsoft.com/office/officeart/2018/2/layout/IconVerticalSolidList"/>
    <dgm:cxn modelId="{6574A1A1-8AF0-4237-B171-3D847DE9B038}" type="presParOf" srcId="{07D1EAFB-E64C-441B-89F7-8F45A1935AF3}" destId="{BF599D5D-D5DB-4376-A6E6-745B4356A560}" srcOrd="1" destOrd="0" presId="urn:microsoft.com/office/officeart/2018/2/layout/IconVerticalSolidList"/>
    <dgm:cxn modelId="{0AF22238-5025-434A-9F5F-08967D0BF85B}" type="presParOf" srcId="{07D1EAFB-E64C-441B-89F7-8F45A1935AF3}" destId="{76304D0B-FB2C-4459-B64A-691B4E83E81C}" srcOrd="2" destOrd="0" presId="urn:microsoft.com/office/officeart/2018/2/layout/IconVerticalSolidList"/>
    <dgm:cxn modelId="{3136E291-145F-4537-A645-DF92C6671ED1}" type="presParOf" srcId="{07D1EAFB-E64C-441B-89F7-8F45A1935AF3}" destId="{63B04A78-E5F2-4114-9B57-7535343F248C}" srcOrd="3" destOrd="0" presId="urn:microsoft.com/office/officeart/2018/2/layout/IconVerticalSolidList"/>
    <dgm:cxn modelId="{C508DBA2-8461-421F-AE96-777C09825D3F}" type="presParOf" srcId="{B4184F2D-EF4A-47A5-8D64-3AE77E3F2432}" destId="{09E317BC-AB34-4797-AC6A-49394CD6C66D}" srcOrd="3" destOrd="0" presId="urn:microsoft.com/office/officeart/2018/2/layout/IconVerticalSolidList"/>
    <dgm:cxn modelId="{AA7FF4E0-2754-414E-8AD3-1266D6225D15}" type="presParOf" srcId="{B4184F2D-EF4A-47A5-8D64-3AE77E3F2432}" destId="{2B08CA30-DCB0-4219-9591-9AC3EA721F25}" srcOrd="4" destOrd="0" presId="urn:microsoft.com/office/officeart/2018/2/layout/IconVerticalSolidList"/>
    <dgm:cxn modelId="{EA227A83-54B8-444E-9021-C8DF3E7E5E19}" type="presParOf" srcId="{2B08CA30-DCB0-4219-9591-9AC3EA721F25}" destId="{E0771E6C-D58A-45AB-BC13-F5215CDF3986}" srcOrd="0" destOrd="0" presId="urn:microsoft.com/office/officeart/2018/2/layout/IconVerticalSolidList"/>
    <dgm:cxn modelId="{B1D79A56-6804-47D9-8DE4-6575B0D60F27}" type="presParOf" srcId="{2B08CA30-DCB0-4219-9591-9AC3EA721F25}" destId="{AE1F9F07-F290-430B-804C-A08867B0EDDE}" srcOrd="1" destOrd="0" presId="urn:microsoft.com/office/officeart/2018/2/layout/IconVerticalSolidList"/>
    <dgm:cxn modelId="{CB84B335-D2CB-4FB8-A7EB-D816B3C50FE1}" type="presParOf" srcId="{2B08CA30-DCB0-4219-9591-9AC3EA721F25}" destId="{CDCABCEA-3102-45BE-961E-4F8A97A18F36}" srcOrd="2" destOrd="0" presId="urn:microsoft.com/office/officeart/2018/2/layout/IconVerticalSolidList"/>
    <dgm:cxn modelId="{88F888A8-25ED-4FF7-890C-2168B813E88A}" type="presParOf" srcId="{2B08CA30-DCB0-4219-9591-9AC3EA721F25}" destId="{2E593BC8-3762-4298-90CC-CE8C0A0FB203}" srcOrd="3" destOrd="0" presId="urn:microsoft.com/office/officeart/2018/2/layout/IconVerticalSolidList"/>
    <dgm:cxn modelId="{2138EA9B-F7C2-44F2-9913-E859F40C6E23}" type="presParOf" srcId="{B4184F2D-EF4A-47A5-8D64-3AE77E3F2432}" destId="{EA634B8B-46E3-40AD-B9FA-BD4C27C4CE15}" srcOrd="5" destOrd="0" presId="urn:microsoft.com/office/officeart/2018/2/layout/IconVerticalSolidList"/>
    <dgm:cxn modelId="{332B4449-4EDE-46BF-8970-0EDF21F49691}" type="presParOf" srcId="{B4184F2D-EF4A-47A5-8D64-3AE77E3F2432}" destId="{879FAC04-4CF8-4CD3-9271-16DC27CF0F48}" srcOrd="6" destOrd="0" presId="urn:microsoft.com/office/officeart/2018/2/layout/IconVerticalSolidList"/>
    <dgm:cxn modelId="{B7984416-3744-4E81-9C0A-3FB8D42170DA}" type="presParOf" srcId="{879FAC04-4CF8-4CD3-9271-16DC27CF0F48}" destId="{F900266D-4B41-4B80-AF38-D8698A376B82}" srcOrd="0" destOrd="0" presId="urn:microsoft.com/office/officeart/2018/2/layout/IconVerticalSolidList"/>
    <dgm:cxn modelId="{D414F33F-E2F2-4F71-9704-28EC84A2BBD9}" type="presParOf" srcId="{879FAC04-4CF8-4CD3-9271-16DC27CF0F48}" destId="{327400DB-59EE-460B-8B71-D0396BAD82DE}" srcOrd="1" destOrd="0" presId="urn:microsoft.com/office/officeart/2018/2/layout/IconVerticalSolidList"/>
    <dgm:cxn modelId="{11F6FAA6-6DF6-44A1-B6A5-2558505C26F0}" type="presParOf" srcId="{879FAC04-4CF8-4CD3-9271-16DC27CF0F48}" destId="{3823333F-07FE-4A19-B6DC-FFF332D74FC7}" srcOrd="2" destOrd="0" presId="urn:microsoft.com/office/officeart/2018/2/layout/IconVerticalSolidList"/>
    <dgm:cxn modelId="{921FCD8F-621B-4621-BB96-E1D4E9E173AC}" type="presParOf" srcId="{879FAC04-4CF8-4CD3-9271-16DC27CF0F48}" destId="{18125151-C5A6-4C8C-8361-7EF1F3D97A00}" srcOrd="3" destOrd="0" presId="urn:microsoft.com/office/officeart/2018/2/layout/IconVerticalSolidList"/>
    <dgm:cxn modelId="{F4CAFD8A-C8E8-4A67-820F-6296D9DCACA4}" type="presParOf" srcId="{B4184F2D-EF4A-47A5-8D64-3AE77E3F2432}" destId="{86DA8051-C392-4653-9437-1FD6D91AAEB0}" srcOrd="7" destOrd="0" presId="urn:microsoft.com/office/officeart/2018/2/layout/IconVerticalSolidList"/>
    <dgm:cxn modelId="{1BDE52B2-2491-42F8-B2C7-E5C57511E4B9}" type="presParOf" srcId="{B4184F2D-EF4A-47A5-8D64-3AE77E3F2432}" destId="{CBF6D4BD-5712-4FCF-935D-745C7DD042A6}" srcOrd="8" destOrd="0" presId="urn:microsoft.com/office/officeart/2018/2/layout/IconVerticalSolidList"/>
    <dgm:cxn modelId="{BFDAC2CA-A44E-40EE-B8EE-3C1F359403FE}" type="presParOf" srcId="{CBF6D4BD-5712-4FCF-935D-745C7DD042A6}" destId="{BBC7A298-A0C6-4566-B0E2-B841ACB2CA83}" srcOrd="0" destOrd="0" presId="urn:microsoft.com/office/officeart/2018/2/layout/IconVerticalSolidList"/>
    <dgm:cxn modelId="{D8B71255-C258-4DBA-BECC-19C30C1E3A5B}" type="presParOf" srcId="{CBF6D4BD-5712-4FCF-935D-745C7DD042A6}" destId="{ED16C4A8-5214-43D8-8E9E-41C7DDB5A442}" srcOrd="1" destOrd="0" presId="urn:microsoft.com/office/officeart/2018/2/layout/IconVerticalSolidList"/>
    <dgm:cxn modelId="{ECB56C8D-F21A-4984-8047-C53BC5B5F1C2}" type="presParOf" srcId="{CBF6D4BD-5712-4FCF-935D-745C7DD042A6}" destId="{60A48A11-EB1C-4DF6-8F9D-39A94E2C0E14}" srcOrd="2" destOrd="0" presId="urn:microsoft.com/office/officeart/2018/2/layout/IconVerticalSolidList"/>
    <dgm:cxn modelId="{26DD4B5B-5CCC-429B-9A0A-212720C3B9B9}" type="presParOf" srcId="{CBF6D4BD-5712-4FCF-935D-745C7DD042A6}" destId="{7215D5D6-DBB1-4EC1-AF49-1D8C424D3F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86187-4E5A-49BC-A153-9C2360C3294B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55E2-4174-41C4-A867-955D765A1DDA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4F21-AF61-4915-B302-CFFDD12957AD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Pull in additional years (pre-2016) to refine model.</a:t>
          </a:r>
        </a:p>
      </dsp:txBody>
      <dsp:txXfrm>
        <a:off x="1087129" y="4418"/>
        <a:ext cx="5161270" cy="941237"/>
      </dsp:txXfrm>
    </dsp:sp>
    <dsp:sp modelId="{DCD70B1B-3486-441A-A26E-6026660203AC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9D5D-D5DB-4376-A6E6-745B4356A560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04A78-E5F2-4114-9B57-7535343F248C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Optimize/recommend first round matchups to improve tournament quality. </a:t>
          </a:r>
        </a:p>
      </dsp:txBody>
      <dsp:txXfrm>
        <a:off x="1087129" y="1180965"/>
        <a:ext cx="5161270" cy="941237"/>
      </dsp:txXfrm>
    </dsp:sp>
    <dsp:sp modelId="{E0771E6C-D58A-45AB-BC13-F5215CDF3986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F9F07-F290-430B-804C-A08867B0EDDE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93BC8-3762-4298-90CC-CE8C0A0FB203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a bracket that would auto-complete based on the model. </a:t>
          </a:r>
        </a:p>
      </dsp:txBody>
      <dsp:txXfrm>
        <a:off x="1087129" y="2357512"/>
        <a:ext cx="5161270" cy="941237"/>
      </dsp:txXfrm>
    </dsp:sp>
    <dsp:sp modelId="{F900266D-4B41-4B80-AF38-D8698A376B82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400DB-59EE-460B-8B71-D0396BAD82DE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25151-C5A6-4C8C-8361-7EF1F3D97A00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players to game-by-game data to improve the model.</a:t>
          </a:r>
        </a:p>
      </dsp:txBody>
      <dsp:txXfrm>
        <a:off x="1087129" y="3534059"/>
        <a:ext cx="5161270" cy="941237"/>
      </dsp:txXfrm>
    </dsp:sp>
    <dsp:sp modelId="{BBC7A298-A0C6-4566-B0E2-B841ACB2CA83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6C4A8-5214-43D8-8E9E-41C7DDB5A442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5D5D6-DBB1-4EC1-AF49-1D8C424D3F90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Further refine features to reduce model complexity.  </a:t>
          </a:r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4223-516A-4212-8F4C-5475630F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C9FE-485F-4148-B3C4-A1D5D9C31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2395-8E5B-4780-8C05-1705FE42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0976-6F12-4DE8-A26F-FB23CE56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E4A5-FFD6-4981-BB04-928CA091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1B8-9BEA-4A89-AA69-9E3EECD5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1A59-E3D1-4EF0-9486-05EAC0F9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092A-5845-425E-8971-DA3D7D52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3F13-B23E-477C-BC56-8D4E6397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D2E63-3E22-4370-BF09-73E59D5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5D193-DE00-4C14-B3E6-9F281BF83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7B63-4AC9-4B1E-AEC9-B808D4828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1353-77A1-4A39-A924-A1E86126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076F-8E57-4DAA-A2CD-70A2E082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F8CE-F26D-43D7-B23C-1422FA5B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8683-C551-460D-9824-F85D0211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500-389C-438C-AE2F-D700E24C4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0856-2430-4FEF-8845-02888AB3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63A2-48C3-4319-8A25-6DBDCCFA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5578-641E-4C18-AEFE-A62C5F39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A71-D769-45A2-BAB5-675A4B47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738A-D3E7-4815-8C19-BB69FAFB8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30D02-B411-474A-8BFC-40B68B3D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22A0-AB33-431A-BD6C-0FD96BB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4A02-8D92-43EC-852F-CAC4D2D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0893-82C2-4928-9D34-A7C9D66B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082D-DE8A-49CC-908B-E7B85DCAF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54FB0-3D1E-4CD6-9D00-E14E9296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A358-0652-414D-AC4B-DC4B221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3985-D42A-4C21-B399-4EE4638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A79A-8458-42D5-AE8F-81B63C81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AAC-A12D-4F40-AFDF-48E1D351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D919-3EB4-48C5-8401-3EF6CAD2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AC86-0096-4BEE-A3D2-38BC41FF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229E-B1C0-4635-9590-78141B65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9CB5D-0484-457D-BED4-6263DDD35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4E87F-7507-45B2-AF69-4DA3618F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E16E7-354D-48DE-A551-794B6559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2656-23A9-4E86-BA5B-C274BD9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01B1-0771-4A57-A8FD-6A26E40B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0347B-62A4-42C5-B40E-BEE909F7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E295B-EAE3-44F2-A77D-E0FF7E24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E4C36-3EA3-4D1B-BA05-1300E90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6DB9-8F28-4A91-8F43-A560B5F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91E88-B421-4609-A115-F6849F2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B816-A00E-4846-B846-FA7D7F3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98E0-DCB3-413A-B7A3-E63346A7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C4A6-523D-430B-96E4-F659795C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99923-E6BE-4753-96E0-B46F8E06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2C55-A603-414A-87CE-16AE146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D0F-6EF7-4335-9664-D6F4E1D2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50FA-B8CF-4ADF-BF86-DA1F1418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1D5-6B84-4F4D-8CD4-EA5AB98C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BDBA-94CA-4F6E-AEDA-32F7F1AB1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0634-4B11-4D8F-9A54-6CC6637F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CA27-CB4E-46A7-9A71-78A3AD92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04D0-A210-4ECA-B1B2-1406B7FE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E0B-E91C-4B09-96EB-1E6FFCEA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6B98A-0E2A-4DDF-883E-1B096C6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CCE35-C323-4D03-97A1-FBEBE0A4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2939-73A4-4E25-B484-3EC58F7C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E1EC-3AAA-48C4-A6EF-04100BE8E8D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52D2-4889-4E63-9A4B-8422F5A5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B15A-3CE8-4ED5-9448-977FE19C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ECEB-51A9-49A1-BC25-5883D1C3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CAA Division I Men's Basketball Tournament - Wikipedia">
            <a:extLst>
              <a:ext uri="{FF2B5EF4-FFF2-40B4-BE49-F238E27FC236}">
                <a16:creationId xmlns:a16="http://schemas.microsoft.com/office/drawing/2014/main" id="{57CB5570-D9ED-4B47-9649-AACFB66B1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13002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1EAF4-88B3-41AE-8893-6FA43D92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5891639"/>
            <a:ext cx="6982835" cy="46496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By: Brett Thompson, Grant Wooldridge, Kris </a:t>
            </a:r>
            <a:r>
              <a:rPr lang="en-US" sz="1700" dirty="0" err="1">
                <a:solidFill>
                  <a:srgbClr val="FFFFFF"/>
                </a:solidFill>
              </a:rPr>
              <a:t>Wasemiller</a:t>
            </a:r>
            <a:r>
              <a:rPr lang="en-US" sz="1700" dirty="0">
                <a:solidFill>
                  <a:srgbClr val="FFFFFF"/>
                </a:solidFill>
              </a:rPr>
              <a:t>, and Scott Frazier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A6B10-D030-4723-B01D-E60D4FD0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858247"/>
            <a:ext cx="6982834" cy="102643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Team: NCAA March Madness</a:t>
            </a:r>
          </a:p>
        </p:txBody>
      </p:sp>
    </p:spTree>
    <p:extLst>
      <p:ext uri="{BB962C8B-B14F-4D97-AF65-F5344CB8AC3E}">
        <p14:creationId xmlns:p14="http://schemas.microsoft.com/office/powerpoint/2010/main" val="309938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6E96-3AA6-4653-8A0C-4083E51F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F13-C404-4C93-87B0-384EACEC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goes here&gt;</a:t>
            </a:r>
          </a:p>
        </p:txBody>
      </p:sp>
    </p:spTree>
    <p:extLst>
      <p:ext uri="{BB962C8B-B14F-4D97-AF65-F5344CB8AC3E}">
        <p14:creationId xmlns:p14="http://schemas.microsoft.com/office/powerpoint/2010/main" val="15017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model accurately predicted 23 out of 32 (72%) first round games correctly for the 2021 NCAA tournament.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2020 NCAA tournament was cancelled. The model predicts the #3 seed </a:t>
            </a:r>
            <a:r>
              <a:rPr lang="en-US" b="1" dirty="0">
                <a:solidFill>
                  <a:schemeClr val="bg1"/>
                </a:solidFill>
              </a:rPr>
              <a:t>Michigan State</a:t>
            </a:r>
            <a:r>
              <a:rPr lang="en-US" dirty="0">
                <a:solidFill>
                  <a:schemeClr val="bg1"/>
                </a:solidFill>
              </a:rPr>
              <a:t> would have won the tournament.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model accurately predicted 19 out of 32 (59%) first round games correctly for the 2019 NCAA tournament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0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38E4D8-CD83-41C2-8BEF-A30E537B6B27}"/>
              </a:ext>
            </a:extLst>
          </p:cNvPr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419204BC-69C8-407B-B1DB-7F9590B6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EB3CE-D985-4E03-BF2D-9B10418A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Limitations/Bias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7DD4-CB17-41B8-AE18-F470997F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model uses </a:t>
            </a:r>
            <a:r>
              <a:rPr lang="en-US" b="1" i="1" dirty="0">
                <a:solidFill>
                  <a:schemeClr val="bg1"/>
                </a:solidFill>
              </a:rPr>
              <a:t>known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KenPom</a:t>
            </a:r>
            <a:r>
              <a:rPr lang="en-US" dirty="0">
                <a:solidFill>
                  <a:schemeClr val="bg1"/>
                </a:solidFill>
              </a:rPr>
              <a:t> data to make predictions. While historical data is helpful, the model would be limited in predicting 2022 outcomes. </a:t>
            </a:r>
          </a:p>
          <a:p>
            <a:r>
              <a:rPr lang="en-US" dirty="0">
                <a:solidFill>
                  <a:schemeClr val="bg1"/>
                </a:solidFill>
              </a:rPr>
              <a:t>There are components that regress to the season averages for points scored. While that is expected, the model does not capture “blow out wins” or “blow out losses.” </a:t>
            </a:r>
          </a:p>
          <a:p>
            <a:r>
              <a:rPr lang="en-US" dirty="0">
                <a:solidFill>
                  <a:schemeClr val="bg1"/>
                </a:solidFill>
              </a:rPr>
              <a:t>The model may be biased to teams with a higher than average “Tempo.” i.e. Fast-paced or high scoring teams seem to outperform </a:t>
            </a:r>
            <a:r>
              <a:rPr lang="en-US" b="1" i="1" dirty="0">
                <a:solidFill>
                  <a:schemeClr val="bg1"/>
                </a:solidFill>
              </a:rPr>
              <a:t>actual</a:t>
            </a:r>
            <a:r>
              <a:rPr lang="en-US" dirty="0">
                <a:solidFill>
                  <a:schemeClr val="bg1"/>
                </a:solidFill>
              </a:rPr>
              <a:t> outcomes when run through the model regardless of the caliber defense they play against.</a:t>
            </a:r>
          </a:p>
        </p:txBody>
      </p:sp>
    </p:spTree>
    <p:extLst>
      <p:ext uri="{BB962C8B-B14F-4D97-AF65-F5344CB8AC3E}">
        <p14:creationId xmlns:p14="http://schemas.microsoft.com/office/powerpoint/2010/main" val="260773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E2378-CBAA-4DF0-9BE4-3900E3A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852F73-8076-4C80-B98C-FF0C05E88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4972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BF8B-CB2A-4F64-8E62-AF3C24C0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Works Cited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38721E5D-9415-404F-B804-E6C647D7F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6D1E-7074-4AE8-829A-3DAF8C8E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9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2021 Pomeroy College Basketball Rankings                     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"2021 Pomeroy College Basketball Ratings". </a:t>
            </a:r>
            <a:r>
              <a:rPr lang="en-US" sz="1900" b="0" i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Kenpom.Com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2021, https://kenpom.com/. Accessed 21 Mar 2021.</a:t>
            </a:r>
          </a:p>
          <a:p>
            <a:r>
              <a:rPr lang="en-US" sz="19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March Machine Learning Mania 2021 – NCAAM | Kaggle 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"March Machine Learning Mania 2021 - NCAAM | Kaggle". </a:t>
            </a:r>
            <a:r>
              <a:rPr lang="en-US" sz="1900" b="0" i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Kaggle.Com</a:t>
            </a:r>
            <a:r>
              <a:rPr lang="en-US" sz="19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2021, https://www.kaggle.com/c/ncaam-march-mania-2021/data. Accessed 28 Mar 2021.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4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2EE2D9C-9EBA-4BFF-B4CE-C1B746A4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E6CDE-C69D-4AE1-994B-AF96BBB3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48E84-C387-4C0E-8878-BD3550ABEE99}"/>
              </a:ext>
            </a:extLst>
          </p:cNvPr>
          <p:cNvSpPr/>
          <p:nvPr/>
        </p:nvSpPr>
        <p:spPr>
          <a:xfrm>
            <a:off x="318734" y="538190"/>
            <a:ext cx="1076379" cy="363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7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Basketball Wallpapers - Top Free Basketball Backgrounds - WallpaperAccess">
            <a:extLst>
              <a:ext uri="{FF2B5EF4-FFF2-40B4-BE49-F238E27FC236}">
                <a16:creationId xmlns:a16="http://schemas.microsoft.com/office/drawing/2014/main" id="{1F795599-8012-4764-AD87-EB2710CC5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90715-0FE2-4AF8-84C6-8FE19F32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C078-9E72-4831-9BE0-902A2957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rgbClr val="FFFFFF"/>
                </a:solidFill>
              </a:rPr>
              <a:t>Queue “One Shining Moment” Music</a:t>
            </a:r>
          </a:p>
        </p:txBody>
      </p:sp>
      <p:sp>
        <p:nvSpPr>
          <p:cNvPr id="79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0D95D7-DC0E-4368-8DFE-7BB44A49A0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ll College Logos Bundle 385 College Logos svg university | Etsy in 2021 | College  logo, Logo bundle, College football logos">
            <a:extLst>
              <a:ext uri="{FF2B5EF4-FFF2-40B4-BE49-F238E27FC236}">
                <a16:creationId xmlns:a16="http://schemas.microsoft.com/office/drawing/2014/main" id="{2497CEEA-6597-4FCB-95F7-78E807D8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4B345-CF92-44E3-95B5-CA84680E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3B6-55CB-4C98-B618-5B5E22D5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season there are thousands of NCAA basketball games played between Division I men’s tams, culminating in March Madness®, the 68-team national championship that starts in the middle of March.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The data is provided by Kaggle and includes the following in order to build a simple prediction model: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Team ID’s and Team Names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Tournament seeds since 1984-85 season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Final scores of ALL regular season, conference tournament, and NCAA® tournament games since 1984-85 season.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Season-level details including dates and region names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EB00B-350F-4BB6-8E63-D7A827F8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Questions to be answered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C39EAC-D096-4821-97DB-F7900FCB2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Who will win the 2021 NCAA Tournament?</a:t>
            </a:r>
          </a:p>
          <a:p>
            <a:r>
              <a:rPr lang="en-US" sz="2400"/>
              <a:t>How many points will they score?</a:t>
            </a:r>
          </a:p>
          <a:p>
            <a:r>
              <a:rPr lang="en-US" sz="2400"/>
              <a:t>The 2020 NCAA tournament was cancelled due to COVID. Who would have won?</a:t>
            </a:r>
          </a:p>
          <a:p>
            <a:r>
              <a:rPr lang="en-US" sz="2400"/>
              <a:t>Who is the best historical team? (i.e. 2021 Gonzaga vs. 2019 Gonzaga)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856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8D88B-BA5F-459B-B205-588CF5A4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March Madness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E92AC8-6BC0-4B8C-B3B6-23076DFE2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336" y="1367227"/>
            <a:ext cx="4008437" cy="1822831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3D523D-0668-4964-AF71-7F4772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7" y="1371020"/>
            <a:ext cx="5497552" cy="21165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9E2C9-B92D-4A49-B081-782039521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20" y="4274089"/>
            <a:ext cx="6253212" cy="1657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DE728-7D53-4F66-B3A2-026E515A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21" y="3338004"/>
            <a:ext cx="4008511" cy="31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58D3-407B-4B6C-AAD4-E3F9E64B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Cleaning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335D24-0489-4B2C-8688-D3D66D928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14" y="2142281"/>
            <a:ext cx="5988580" cy="1651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16AA24-867E-4683-A8A9-BDCE07CE5CDB}"/>
              </a:ext>
            </a:extLst>
          </p:cNvPr>
          <p:cNvSpPr txBox="1"/>
          <p:nvPr/>
        </p:nvSpPr>
        <p:spPr>
          <a:xfrm>
            <a:off x="2308567" y="1673519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KenPom</a:t>
            </a:r>
            <a:r>
              <a:rPr lang="en-US" b="1" dirty="0"/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6BB387-BC01-4215-BCE4-6F18099F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4" y="1591823"/>
            <a:ext cx="5203213" cy="4901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DF3D47-BD33-4E14-AED4-DB89B7A0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7773"/>
            <a:ext cx="6272451" cy="1403942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A446D0B3-FF02-4BD9-93CC-C5D702B94E38}"/>
              </a:ext>
            </a:extLst>
          </p:cNvPr>
          <p:cNvSpPr/>
          <p:nvPr/>
        </p:nvSpPr>
        <p:spPr>
          <a:xfrm rot="16200000">
            <a:off x="6459933" y="2627512"/>
            <a:ext cx="497698" cy="5797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AAEE8-A862-4C4B-8E6F-92304BBFD7E5}"/>
              </a:ext>
            </a:extLst>
          </p:cNvPr>
          <p:cNvSpPr txBox="1"/>
          <p:nvPr/>
        </p:nvSpPr>
        <p:spPr>
          <a:xfrm>
            <a:off x="2016820" y="4648441"/>
            <a:ext cx="20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KenPom</a:t>
            </a:r>
            <a:r>
              <a:rPr lang="en-US" b="1" dirty="0"/>
              <a:t> Data Clean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CC9961A-28E3-4970-B302-03DA7EB70C75}"/>
              </a:ext>
            </a:extLst>
          </p:cNvPr>
          <p:cNvSpPr/>
          <p:nvPr/>
        </p:nvSpPr>
        <p:spPr>
          <a:xfrm rot="5400000">
            <a:off x="6459933" y="5423660"/>
            <a:ext cx="497698" cy="579748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201EE-E5DD-4090-A261-74CCF892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70" y="1562393"/>
            <a:ext cx="3797430" cy="2120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14B64F-841F-4E22-9ABA-43521AF6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Cleaning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AB45A-3449-41D8-A044-1B0C277A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451139"/>
            <a:ext cx="5562600" cy="23431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69A89-64FB-48B2-9F0B-453BF36CE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6" y="4570967"/>
            <a:ext cx="9496425" cy="204787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6193536-8ADD-4825-AB5B-00C9E6D44822}"/>
              </a:ext>
            </a:extLst>
          </p:cNvPr>
          <p:cNvSpPr/>
          <p:nvPr/>
        </p:nvSpPr>
        <p:spPr>
          <a:xfrm>
            <a:off x="5387419" y="3794289"/>
            <a:ext cx="598602" cy="72115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5597F-EF38-48B4-8FBC-47A397B6105D}"/>
              </a:ext>
            </a:extLst>
          </p:cNvPr>
          <p:cNvSpPr txBox="1"/>
          <p:nvPr/>
        </p:nvSpPr>
        <p:spPr>
          <a:xfrm>
            <a:off x="2306074" y="3803836"/>
            <a:ext cx="297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Game data merged with </a:t>
            </a:r>
            <a:r>
              <a:rPr lang="en-US" dirty="0" err="1"/>
              <a:t>KenPom</a:t>
            </a:r>
            <a:r>
              <a:rPr lang="en-US" dirty="0"/>
              <a:t> statistics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95F68-7875-4F2B-81EB-6108F8D4B224}"/>
              </a:ext>
            </a:extLst>
          </p:cNvPr>
          <p:cNvSpPr txBox="1"/>
          <p:nvPr/>
        </p:nvSpPr>
        <p:spPr>
          <a:xfrm>
            <a:off x="6415011" y="3794289"/>
            <a:ext cx="371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Gave insight on the “quality” of wins/losses</a:t>
            </a:r>
          </a:p>
        </p:txBody>
      </p:sp>
    </p:spTree>
    <p:extLst>
      <p:ext uri="{BB962C8B-B14F-4D97-AF65-F5344CB8AC3E}">
        <p14:creationId xmlns:p14="http://schemas.microsoft.com/office/powerpoint/2010/main" val="383922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F3157-8279-4780-8498-BC0B8741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010912"/>
            <a:ext cx="3025131" cy="1344168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Methodology: Regression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C76FDF6-F256-4610-A23E-B4D4A2F8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5" y="782521"/>
            <a:ext cx="5212080" cy="325754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1589-F869-43F9-B8A1-5F11DB78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Single Game Matchups: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Target = Points Scored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Features = </a:t>
            </a:r>
            <a:r>
              <a:rPr lang="en-US" sz="1400" dirty="0" err="1">
                <a:solidFill>
                  <a:schemeClr val="bg1"/>
                </a:solidFill>
              </a:rPr>
              <a:t>KenPom</a:t>
            </a:r>
            <a:r>
              <a:rPr lang="en-US" sz="1400" dirty="0">
                <a:solidFill>
                  <a:schemeClr val="bg1"/>
                </a:solidFill>
              </a:rPr>
              <a:t> statistics, season average stats per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E23B1-2E85-4F41-956F-F6962B88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68824"/>
              </p:ext>
            </p:extLst>
          </p:nvPr>
        </p:nvGraphicFramePr>
        <p:xfrm>
          <a:off x="6345935" y="845679"/>
          <a:ext cx="5212081" cy="313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73">
                  <a:extLst>
                    <a:ext uri="{9D8B030D-6E8A-4147-A177-3AD203B41FA5}">
                      <a16:colId xmlns:a16="http://schemas.microsoft.com/office/drawing/2014/main" val="464765914"/>
                    </a:ext>
                  </a:extLst>
                </a:gridCol>
                <a:gridCol w="1509488">
                  <a:extLst>
                    <a:ext uri="{9D8B030D-6E8A-4147-A177-3AD203B41FA5}">
                      <a16:colId xmlns:a16="http://schemas.microsoft.com/office/drawing/2014/main" val="1520310146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3830405877"/>
                    </a:ext>
                  </a:extLst>
                </a:gridCol>
              </a:tblGrid>
              <a:tr h="448401"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Model Name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In-Sample R²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Out-Sample R²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2871285248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Linear Regression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0.842298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2072209893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1.000000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0.216801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608716652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0.947128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0.660921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3674569590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Ada Boost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0.640881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0.611243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918254367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>
                          <a:solidFill>
                            <a:srgbClr val="000000"/>
                          </a:solidFill>
                        </a:rPr>
                        <a:t>Gradient Boost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 dirty="0">
                          <a:solidFill>
                            <a:srgbClr val="000000"/>
                          </a:solidFill>
                        </a:rPr>
                        <a:t>0.820716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cap="none" spc="0" dirty="0">
                          <a:solidFill>
                            <a:srgbClr val="000000"/>
                          </a:solidFill>
                        </a:rPr>
                        <a:t>0.825950</a:t>
                      </a:r>
                    </a:p>
                  </a:txBody>
                  <a:tcPr marL="48056" marR="48056" marT="52651" marB="9611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67574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XTREME Gradient Boost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0.992378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0.735492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1149909816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bg1"/>
                          </a:solidFill>
                        </a:rPr>
                        <a:t>0.625536</a:t>
                      </a:r>
                    </a:p>
                  </a:txBody>
                  <a:tcPr marL="48056" marR="48056" marT="52651" marB="96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bg1"/>
                          </a:solidFill>
                        </a:rPr>
                        <a:t>0.448048</a:t>
                      </a:r>
                    </a:p>
                  </a:txBody>
                  <a:tcPr marL="48056" marR="48056" marT="52651" marB="96112" anchor="ctr"/>
                </a:tc>
                <a:extLst>
                  <a:ext uri="{0D108BD9-81ED-4DB2-BD59-A6C34878D82A}">
                    <a16:rowId xmlns:a16="http://schemas.microsoft.com/office/drawing/2014/main" val="399037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30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52FC9-57F1-4577-81CA-8A2C9B26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Methodology: Regression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D3704FC-7448-48B2-A898-10D1D132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33" y="2502425"/>
            <a:ext cx="4773298" cy="3997637"/>
          </a:xfrm>
          <a:prstGeom prst="rect">
            <a:avLst/>
          </a:prstGeom>
        </p:spPr>
      </p:pic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0F63DD2-1284-48CC-9980-F2CAEB7A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07" y="2502425"/>
            <a:ext cx="5455917" cy="38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864"/>
      </a:accent1>
      <a:accent2>
        <a:srgbClr val="ED7D31"/>
      </a:accent2>
      <a:accent3>
        <a:srgbClr val="A5A5A5"/>
      </a:accent3>
      <a:accent4>
        <a:srgbClr val="ED7D3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574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Team: NCAA March Madness</vt:lpstr>
      <vt:lpstr>Inspiration</vt:lpstr>
      <vt:lpstr>Introduction</vt:lpstr>
      <vt:lpstr>Questions to be answered </vt:lpstr>
      <vt:lpstr>March Madness Dataset</vt:lpstr>
      <vt:lpstr>Methodology – Cleaning the Data</vt:lpstr>
      <vt:lpstr>Methodology – Cleaning the Data</vt:lpstr>
      <vt:lpstr>Methodology: Regression</vt:lpstr>
      <vt:lpstr>Methodology: Regression</vt:lpstr>
      <vt:lpstr>Link to App</vt:lpstr>
      <vt:lpstr>Results / Analysis</vt:lpstr>
      <vt:lpstr>Limitations/Bias</vt:lpstr>
      <vt:lpstr>Future Work</vt:lpstr>
      <vt:lpstr>Works Cited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NCAA March Madness</dc:title>
  <dc:creator>Brett Thompson</dc:creator>
  <cp:lastModifiedBy>Brett Thompson</cp:lastModifiedBy>
  <cp:revision>20</cp:revision>
  <dcterms:created xsi:type="dcterms:W3CDTF">2021-03-27T17:59:05Z</dcterms:created>
  <dcterms:modified xsi:type="dcterms:W3CDTF">2021-03-28T23:53:45Z</dcterms:modified>
</cp:coreProperties>
</file>