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83" r:id="rId7"/>
    <p:sldId id="284" r:id="rId8"/>
    <p:sldId id="28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E6113-FA6A-43AE-873D-2563FBE962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5577F1-F78A-46A2-AABC-8C09F64D29EA}">
      <dgm:prSet/>
      <dgm:spPr/>
      <dgm:t>
        <a:bodyPr/>
        <a:lstStyle/>
        <a:p>
          <a:r>
            <a:rPr lang="zh-CN"/>
            <a:t>用户信息（用户编号，用户名，密码，最近登陆，是否超级用户，注册日期）</a:t>
          </a:r>
          <a:endParaRPr lang="en-US"/>
        </a:p>
      </dgm:t>
    </dgm:pt>
    <dgm:pt modelId="{A541EBCD-A469-416F-959F-6FA4167F1004}" type="parTrans" cxnId="{6B961FC9-CE22-42D9-BE95-DBDBB9F6BAAB}">
      <dgm:prSet/>
      <dgm:spPr/>
      <dgm:t>
        <a:bodyPr/>
        <a:lstStyle/>
        <a:p>
          <a:endParaRPr lang="en-US"/>
        </a:p>
      </dgm:t>
    </dgm:pt>
    <dgm:pt modelId="{FEB27C77-9A22-4673-A331-97EE967B159D}" type="sibTrans" cxnId="{6B961FC9-CE22-42D9-BE95-DBDBB9F6BAAB}">
      <dgm:prSet/>
      <dgm:spPr/>
      <dgm:t>
        <a:bodyPr/>
        <a:lstStyle/>
        <a:p>
          <a:endParaRPr lang="en-US"/>
        </a:p>
      </dgm:t>
    </dgm:pt>
    <dgm:pt modelId="{C6923F89-6317-452B-BAAD-6FC7ED81BEDE}">
      <dgm:prSet/>
      <dgm:spPr/>
      <dgm:t>
        <a:bodyPr/>
        <a:lstStyle/>
        <a:p>
          <a:r>
            <a:rPr lang="zh-CN"/>
            <a:t>商品信息（商品编号，商品名，型号，类型，原价格，折扣价，库存，销量，收藏数，上架时间）</a:t>
          </a:r>
          <a:endParaRPr lang="en-US"/>
        </a:p>
      </dgm:t>
    </dgm:pt>
    <dgm:pt modelId="{DE2D1874-BF01-49C3-9295-B630BFB794F0}" type="parTrans" cxnId="{D45D88E1-36A1-4694-B714-5405754EB6FB}">
      <dgm:prSet/>
      <dgm:spPr/>
      <dgm:t>
        <a:bodyPr/>
        <a:lstStyle/>
        <a:p>
          <a:endParaRPr lang="en-US"/>
        </a:p>
      </dgm:t>
    </dgm:pt>
    <dgm:pt modelId="{98DA37C7-32BB-4AF0-91BB-94B400A0886C}" type="sibTrans" cxnId="{D45D88E1-36A1-4694-B714-5405754EB6FB}">
      <dgm:prSet/>
      <dgm:spPr/>
      <dgm:t>
        <a:bodyPr/>
        <a:lstStyle/>
        <a:p>
          <a:endParaRPr lang="en-US"/>
        </a:p>
      </dgm:t>
    </dgm:pt>
    <dgm:pt modelId="{30EE6412-214F-453B-9DEB-A676AB123226}">
      <dgm:prSet/>
      <dgm:spPr/>
      <dgm:t>
        <a:bodyPr/>
        <a:lstStyle/>
        <a:p>
          <a:r>
            <a:rPr lang="zh-CN"/>
            <a:t>商品分类（商品编号，一级分类，二级分类）</a:t>
          </a:r>
          <a:endParaRPr lang="en-US"/>
        </a:p>
      </dgm:t>
    </dgm:pt>
    <dgm:pt modelId="{CC7F7E65-EE0A-49B3-A87A-F0A81175C26F}" type="parTrans" cxnId="{9FD77AA5-6F1F-4866-9E81-2173BFD53FA8}">
      <dgm:prSet/>
      <dgm:spPr/>
      <dgm:t>
        <a:bodyPr/>
        <a:lstStyle/>
        <a:p>
          <a:endParaRPr lang="en-US"/>
        </a:p>
      </dgm:t>
    </dgm:pt>
    <dgm:pt modelId="{9CE2BC5C-8B76-4DA6-9874-37C5DEABEDB9}" type="sibTrans" cxnId="{9FD77AA5-6F1F-4866-9E81-2173BFD53FA8}">
      <dgm:prSet/>
      <dgm:spPr/>
      <dgm:t>
        <a:bodyPr/>
        <a:lstStyle/>
        <a:p>
          <a:endParaRPr lang="en-US"/>
        </a:p>
      </dgm:t>
    </dgm:pt>
    <dgm:pt modelId="{C7466783-206F-4364-B8A1-F116DBEEB1A9}">
      <dgm:prSet/>
      <dgm:spPr/>
      <dgm:t>
        <a:bodyPr/>
        <a:lstStyle/>
        <a:p>
          <a:r>
            <a:rPr lang="zh-CN"/>
            <a:t>购物车（商品编号，顾客编号，订购数，订单编号）</a:t>
          </a:r>
          <a:endParaRPr lang="en-US"/>
        </a:p>
      </dgm:t>
    </dgm:pt>
    <dgm:pt modelId="{1C161FD0-5FC2-4E56-AB44-30E9DA80ECC9}" type="parTrans" cxnId="{AFCCABF3-1C24-4FCB-B922-A53950406531}">
      <dgm:prSet/>
      <dgm:spPr/>
      <dgm:t>
        <a:bodyPr/>
        <a:lstStyle/>
        <a:p>
          <a:endParaRPr lang="en-US"/>
        </a:p>
      </dgm:t>
    </dgm:pt>
    <dgm:pt modelId="{52950890-FD81-46F7-B1CC-40DF8C17AB9B}" type="sibTrans" cxnId="{AFCCABF3-1C24-4FCB-B922-A53950406531}">
      <dgm:prSet/>
      <dgm:spPr/>
      <dgm:t>
        <a:bodyPr/>
        <a:lstStyle/>
        <a:p>
          <a:endParaRPr lang="en-US"/>
        </a:p>
      </dgm:t>
    </dgm:pt>
    <dgm:pt modelId="{DD968E8D-6784-40C4-A48D-40E49E30AB8E}">
      <dgm:prSet/>
      <dgm:spPr/>
      <dgm:t>
        <a:bodyPr/>
        <a:lstStyle/>
        <a:p>
          <a:r>
            <a:rPr lang="zh-CN"/>
            <a:t>订单信息（商品编号，顾客编号，总价格，支付日期，订单状态）</a:t>
          </a:r>
          <a:endParaRPr lang="en-US"/>
        </a:p>
      </dgm:t>
    </dgm:pt>
    <dgm:pt modelId="{BF7C2636-4185-4C1B-ACF5-D1F37184467B}" type="parTrans" cxnId="{91A12DAC-B35C-4CBD-8DB6-B9034E4EB957}">
      <dgm:prSet/>
      <dgm:spPr/>
      <dgm:t>
        <a:bodyPr/>
        <a:lstStyle/>
        <a:p>
          <a:endParaRPr lang="en-US"/>
        </a:p>
      </dgm:t>
    </dgm:pt>
    <dgm:pt modelId="{35799946-A51C-4076-BA32-795224B585F0}" type="sibTrans" cxnId="{91A12DAC-B35C-4CBD-8DB6-B9034E4EB957}">
      <dgm:prSet/>
      <dgm:spPr/>
      <dgm:t>
        <a:bodyPr/>
        <a:lstStyle/>
        <a:p>
          <a:endParaRPr lang="en-US"/>
        </a:p>
      </dgm:t>
    </dgm:pt>
    <dgm:pt modelId="{FF165761-06B6-4DF2-A6A5-114B5BC65ABE}" type="pres">
      <dgm:prSet presAssocID="{24DE6113-FA6A-43AE-873D-2563FBE962A9}" presName="root" presStyleCnt="0">
        <dgm:presLayoutVars>
          <dgm:dir/>
          <dgm:resizeHandles val="exact"/>
        </dgm:presLayoutVars>
      </dgm:prSet>
      <dgm:spPr/>
    </dgm:pt>
    <dgm:pt modelId="{27C5687E-BD3C-4B1C-9F8F-2ACB5E9A8378}" type="pres">
      <dgm:prSet presAssocID="{9D5577F1-F78A-46A2-AABC-8C09F64D29EA}" presName="compNode" presStyleCnt="0"/>
      <dgm:spPr/>
    </dgm:pt>
    <dgm:pt modelId="{CEFB0EB7-5F00-4F58-8EF9-682229736015}" type="pres">
      <dgm:prSet presAssocID="{9D5577F1-F78A-46A2-AABC-8C09F64D29EA}" presName="bgRect" presStyleLbl="bgShp" presStyleIdx="0" presStyleCnt="5"/>
      <dgm:spPr/>
    </dgm:pt>
    <dgm:pt modelId="{663D16C9-4620-4D3B-8595-1A7BD6F94648}" type="pres">
      <dgm:prSet presAssocID="{9D5577F1-F78A-46A2-AABC-8C09F64D29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解除锁定"/>
        </a:ext>
      </dgm:extLst>
    </dgm:pt>
    <dgm:pt modelId="{ED36CDEE-8646-4EFF-90D5-519C6F76CD3A}" type="pres">
      <dgm:prSet presAssocID="{9D5577F1-F78A-46A2-AABC-8C09F64D29EA}" presName="spaceRect" presStyleCnt="0"/>
      <dgm:spPr/>
    </dgm:pt>
    <dgm:pt modelId="{6C4CFED3-39D5-4592-972F-87DDDAE6C0F1}" type="pres">
      <dgm:prSet presAssocID="{9D5577F1-F78A-46A2-AABC-8C09F64D29EA}" presName="parTx" presStyleLbl="revTx" presStyleIdx="0" presStyleCnt="5">
        <dgm:presLayoutVars>
          <dgm:chMax val="0"/>
          <dgm:chPref val="0"/>
        </dgm:presLayoutVars>
      </dgm:prSet>
      <dgm:spPr/>
    </dgm:pt>
    <dgm:pt modelId="{B507A651-279E-4A00-A0E8-5467677E0BC0}" type="pres">
      <dgm:prSet presAssocID="{FEB27C77-9A22-4673-A331-97EE967B159D}" presName="sibTrans" presStyleCnt="0"/>
      <dgm:spPr/>
    </dgm:pt>
    <dgm:pt modelId="{F2EBA150-EF7B-4968-98FF-B66E63C94188}" type="pres">
      <dgm:prSet presAssocID="{C6923F89-6317-452B-BAAD-6FC7ED81BEDE}" presName="compNode" presStyleCnt="0"/>
      <dgm:spPr/>
    </dgm:pt>
    <dgm:pt modelId="{572559C4-2A46-4760-9B68-E080031D6360}" type="pres">
      <dgm:prSet presAssocID="{C6923F89-6317-452B-BAAD-6FC7ED81BEDE}" presName="bgRect" presStyleLbl="bgShp" presStyleIdx="1" presStyleCnt="5"/>
      <dgm:spPr/>
    </dgm:pt>
    <dgm:pt modelId="{972406C8-4C0F-48A0-91EF-F83A74840BFD}" type="pres">
      <dgm:prSet presAssocID="{C6923F89-6317-452B-BAAD-6FC7ED81BE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0D094670-A2C0-4A2B-AFD5-FEEC06AA22FB}" type="pres">
      <dgm:prSet presAssocID="{C6923F89-6317-452B-BAAD-6FC7ED81BEDE}" presName="spaceRect" presStyleCnt="0"/>
      <dgm:spPr/>
    </dgm:pt>
    <dgm:pt modelId="{FAF431FE-0160-4C5B-A31E-F09145398DE2}" type="pres">
      <dgm:prSet presAssocID="{C6923F89-6317-452B-BAAD-6FC7ED81BEDE}" presName="parTx" presStyleLbl="revTx" presStyleIdx="1" presStyleCnt="5">
        <dgm:presLayoutVars>
          <dgm:chMax val="0"/>
          <dgm:chPref val="0"/>
        </dgm:presLayoutVars>
      </dgm:prSet>
      <dgm:spPr/>
    </dgm:pt>
    <dgm:pt modelId="{F1772582-40FD-4E33-A50E-94C5CE3C8016}" type="pres">
      <dgm:prSet presAssocID="{98DA37C7-32BB-4AF0-91BB-94B400A0886C}" presName="sibTrans" presStyleCnt="0"/>
      <dgm:spPr/>
    </dgm:pt>
    <dgm:pt modelId="{DFE42C04-C186-4437-8358-0B2A25765F8C}" type="pres">
      <dgm:prSet presAssocID="{30EE6412-214F-453B-9DEB-A676AB123226}" presName="compNode" presStyleCnt="0"/>
      <dgm:spPr/>
    </dgm:pt>
    <dgm:pt modelId="{C8C8CC69-A9DB-4DE1-8887-6E264A7390F8}" type="pres">
      <dgm:prSet presAssocID="{30EE6412-214F-453B-9DEB-A676AB123226}" presName="bgRect" presStyleLbl="bgShp" presStyleIdx="2" presStyleCnt="5"/>
      <dgm:spPr/>
    </dgm:pt>
    <dgm:pt modelId="{53638422-084A-4334-A9CB-AB3A7066451B}" type="pres">
      <dgm:prSet presAssocID="{30EE6412-214F-453B-9DEB-A676AB1232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3290758-A04D-4FD7-A946-6DACF36680CB}" type="pres">
      <dgm:prSet presAssocID="{30EE6412-214F-453B-9DEB-A676AB123226}" presName="spaceRect" presStyleCnt="0"/>
      <dgm:spPr/>
    </dgm:pt>
    <dgm:pt modelId="{E563D7F4-DF3F-422C-8EDB-880C57D278AE}" type="pres">
      <dgm:prSet presAssocID="{30EE6412-214F-453B-9DEB-A676AB123226}" presName="parTx" presStyleLbl="revTx" presStyleIdx="2" presStyleCnt="5">
        <dgm:presLayoutVars>
          <dgm:chMax val="0"/>
          <dgm:chPref val="0"/>
        </dgm:presLayoutVars>
      </dgm:prSet>
      <dgm:spPr/>
    </dgm:pt>
    <dgm:pt modelId="{68FD9289-15EE-4BB4-94FC-A63B69C935D0}" type="pres">
      <dgm:prSet presAssocID="{9CE2BC5C-8B76-4DA6-9874-37C5DEABEDB9}" presName="sibTrans" presStyleCnt="0"/>
      <dgm:spPr/>
    </dgm:pt>
    <dgm:pt modelId="{AFB0722E-121D-4082-AFF9-D43BF3B1B54F}" type="pres">
      <dgm:prSet presAssocID="{C7466783-206F-4364-B8A1-F116DBEEB1A9}" presName="compNode" presStyleCnt="0"/>
      <dgm:spPr/>
    </dgm:pt>
    <dgm:pt modelId="{F2BD1FD3-C643-4B5E-AEF1-018E15CC93CC}" type="pres">
      <dgm:prSet presAssocID="{C7466783-206F-4364-B8A1-F116DBEEB1A9}" presName="bgRect" presStyleLbl="bgShp" presStyleIdx="3" presStyleCnt="5"/>
      <dgm:spPr/>
    </dgm:pt>
    <dgm:pt modelId="{2A9960D2-55EA-4B72-BC9B-766C3CC6B32B}" type="pres">
      <dgm:prSet presAssocID="{C7466783-206F-4364-B8A1-F116DBEEB1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A7CA792-3CD3-4055-8B85-ECA5EFF4BCF5}" type="pres">
      <dgm:prSet presAssocID="{C7466783-206F-4364-B8A1-F116DBEEB1A9}" presName="spaceRect" presStyleCnt="0"/>
      <dgm:spPr/>
    </dgm:pt>
    <dgm:pt modelId="{848ECE76-15F0-4214-9522-8FD5CBE13879}" type="pres">
      <dgm:prSet presAssocID="{C7466783-206F-4364-B8A1-F116DBEEB1A9}" presName="parTx" presStyleLbl="revTx" presStyleIdx="3" presStyleCnt="5">
        <dgm:presLayoutVars>
          <dgm:chMax val="0"/>
          <dgm:chPref val="0"/>
        </dgm:presLayoutVars>
      </dgm:prSet>
      <dgm:spPr/>
    </dgm:pt>
    <dgm:pt modelId="{174BC590-0902-4E36-A76E-0212BC90A44B}" type="pres">
      <dgm:prSet presAssocID="{52950890-FD81-46F7-B1CC-40DF8C17AB9B}" presName="sibTrans" presStyleCnt="0"/>
      <dgm:spPr/>
    </dgm:pt>
    <dgm:pt modelId="{8F8D3778-FDDA-47AC-920F-15F3083854F9}" type="pres">
      <dgm:prSet presAssocID="{DD968E8D-6784-40C4-A48D-40E49E30AB8E}" presName="compNode" presStyleCnt="0"/>
      <dgm:spPr/>
    </dgm:pt>
    <dgm:pt modelId="{29506840-C288-453B-A088-9AFC8B7B99A6}" type="pres">
      <dgm:prSet presAssocID="{DD968E8D-6784-40C4-A48D-40E49E30AB8E}" presName="bgRect" presStyleLbl="bgShp" presStyleIdx="4" presStyleCnt="5"/>
      <dgm:spPr/>
    </dgm:pt>
    <dgm:pt modelId="{B2F6EC06-BEC7-48E3-A1DC-633300722E6C}" type="pres">
      <dgm:prSet presAssocID="{DD968E8D-6784-40C4-A48D-40E49E30AB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收银机"/>
        </a:ext>
      </dgm:extLst>
    </dgm:pt>
    <dgm:pt modelId="{469FA479-355F-45FC-9BE1-14A28384F979}" type="pres">
      <dgm:prSet presAssocID="{DD968E8D-6784-40C4-A48D-40E49E30AB8E}" presName="spaceRect" presStyleCnt="0"/>
      <dgm:spPr/>
    </dgm:pt>
    <dgm:pt modelId="{A3B70491-2867-49D3-9990-447D600C26F5}" type="pres">
      <dgm:prSet presAssocID="{DD968E8D-6784-40C4-A48D-40E49E30AB8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A4EB81A-5677-4F7C-9FAE-DF044E865DFD}" type="presOf" srcId="{9D5577F1-F78A-46A2-AABC-8C09F64D29EA}" destId="{6C4CFED3-39D5-4592-972F-87DDDAE6C0F1}" srcOrd="0" destOrd="0" presId="urn:microsoft.com/office/officeart/2018/2/layout/IconVerticalSolidList"/>
    <dgm:cxn modelId="{3033702E-1794-4172-9279-C14AAF0753AA}" type="presOf" srcId="{C7466783-206F-4364-B8A1-F116DBEEB1A9}" destId="{848ECE76-15F0-4214-9522-8FD5CBE13879}" srcOrd="0" destOrd="0" presId="urn:microsoft.com/office/officeart/2018/2/layout/IconVerticalSolidList"/>
    <dgm:cxn modelId="{8E507A63-B4E6-4F59-BA04-48069AA7EC54}" type="presOf" srcId="{30EE6412-214F-453B-9DEB-A676AB123226}" destId="{E563D7F4-DF3F-422C-8EDB-880C57D278AE}" srcOrd="0" destOrd="0" presId="urn:microsoft.com/office/officeart/2018/2/layout/IconVerticalSolidList"/>
    <dgm:cxn modelId="{99CCD090-9DFC-486C-8B45-1692CEAE2F01}" type="presOf" srcId="{DD968E8D-6784-40C4-A48D-40E49E30AB8E}" destId="{A3B70491-2867-49D3-9990-447D600C26F5}" srcOrd="0" destOrd="0" presId="urn:microsoft.com/office/officeart/2018/2/layout/IconVerticalSolidList"/>
    <dgm:cxn modelId="{D82093A2-E896-4640-AC2F-1FF522499008}" type="presOf" srcId="{24DE6113-FA6A-43AE-873D-2563FBE962A9}" destId="{FF165761-06B6-4DF2-A6A5-114B5BC65ABE}" srcOrd="0" destOrd="0" presId="urn:microsoft.com/office/officeart/2018/2/layout/IconVerticalSolidList"/>
    <dgm:cxn modelId="{9FD77AA5-6F1F-4866-9E81-2173BFD53FA8}" srcId="{24DE6113-FA6A-43AE-873D-2563FBE962A9}" destId="{30EE6412-214F-453B-9DEB-A676AB123226}" srcOrd="2" destOrd="0" parTransId="{CC7F7E65-EE0A-49B3-A87A-F0A81175C26F}" sibTransId="{9CE2BC5C-8B76-4DA6-9874-37C5DEABEDB9}"/>
    <dgm:cxn modelId="{91A12DAC-B35C-4CBD-8DB6-B9034E4EB957}" srcId="{24DE6113-FA6A-43AE-873D-2563FBE962A9}" destId="{DD968E8D-6784-40C4-A48D-40E49E30AB8E}" srcOrd="4" destOrd="0" parTransId="{BF7C2636-4185-4C1B-ACF5-D1F37184467B}" sibTransId="{35799946-A51C-4076-BA32-795224B585F0}"/>
    <dgm:cxn modelId="{6B961FC9-CE22-42D9-BE95-DBDBB9F6BAAB}" srcId="{24DE6113-FA6A-43AE-873D-2563FBE962A9}" destId="{9D5577F1-F78A-46A2-AABC-8C09F64D29EA}" srcOrd="0" destOrd="0" parTransId="{A541EBCD-A469-416F-959F-6FA4167F1004}" sibTransId="{FEB27C77-9A22-4673-A331-97EE967B159D}"/>
    <dgm:cxn modelId="{D45D88E1-36A1-4694-B714-5405754EB6FB}" srcId="{24DE6113-FA6A-43AE-873D-2563FBE962A9}" destId="{C6923F89-6317-452B-BAAD-6FC7ED81BEDE}" srcOrd="1" destOrd="0" parTransId="{DE2D1874-BF01-49C3-9295-B630BFB794F0}" sibTransId="{98DA37C7-32BB-4AF0-91BB-94B400A0886C}"/>
    <dgm:cxn modelId="{51A1B9EE-DE2A-4A25-8856-0570D8D7FED9}" type="presOf" srcId="{C6923F89-6317-452B-BAAD-6FC7ED81BEDE}" destId="{FAF431FE-0160-4C5B-A31E-F09145398DE2}" srcOrd="0" destOrd="0" presId="urn:microsoft.com/office/officeart/2018/2/layout/IconVerticalSolidList"/>
    <dgm:cxn modelId="{AFCCABF3-1C24-4FCB-B922-A53950406531}" srcId="{24DE6113-FA6A-43AE-873D-2563FBE962A9}" destId="{C7466783-206F-4364-B8A1-F116DBEEB1A9}" srcOrd="3" destOrd="0" parTransId="{1C161FD0-5FC2-4E56-AB44-30E9DA80ECC9}" sibTransId="{52950890-FD81-46F7-B1CC-40DF8C17AB9B}"/>
    <dgm:cxn modelId="{9F4899E2-8486-461E-B1C1-0E79F5594142}" type="presParOf" srcId="{FF165761-06B6-4DF2-A6A5-114B5BC65ABE}" destId="{27C5687E-BD3C-4B1C-9F8F-2ACB5E9A8378}" srcOrd="0" destOrd="0" presId="urn:microsoft.com/office/officeart/2018/2/layout/IconVerticalSolidList"/>
    <dgm:cxn modelId="{71DB334C-F39C-46DD-B840-22E014AF296B}" type="presParOf" srcId="{27C5687E-BD3C-4B1C-9F8F-2ACB5E9A8378}" destId="{CEFB0EB7-5F00-4F58-8EF9-682229736015}" srcOrd="0" destOrd="0" presId="urn:microsoft.com/office/officeart/2018/2/layout/IconVerticalSolidList"/>
    <dgm:cxn modelId="{B73FA9CC-6A34-46B9-8B89-8E75E094D825}" type="presParOf" srcId="{27C5687E-BD3C-4B1C-9F8F-2ACB5E9A8378}" destId="{663D16C9-4620-4D3B-8595-1A7BD6F94648}" srcOrd="1" destOrd="0" presId="urn:microsoft.com/office/officeart/2018/2/layout/IconVerticalSolidList"/>
    <dgm:cxn modelId="{BF9E043D-E54B-4BFE-9218-4DCE0F52E5A6}" type="presParOf" srcId="{27C5687E-BD3C-4B1C-9F8F-2ACB5E9A8378}" destId="{ED36CDEE-8646-4EFF-90D5-519C6F76CD3A}" srcOrd="2" destOrd="0" presId="urn:microsoft.com/office/officeart/2018/2/layout/IconVerticalSolidList"/>
    <dgm:cxn modelId="{64F68FA8-2594-4E82-ADB4-554E8B1C2794}" type="presParOf" srcId="{27C5687E-BD3C-4B1C-9F8F-2ACB5E9A8378}" destId="{6C4CFED3-39D5-4592-972F-87DDDAE6C0F1}" srcOrd="3" destOrd="0" presId="urn:microsoft.com/office/officeart/2018/2/layout/IconVerticalSolidList"/>
    <dgm:cxn modelId="{F5711968-B833-485B-8B56-A4ED4F0F5173}" type="presParOf" srcId="{FF165761-06B6-4DF2-A6A5-114B5BC65ABE}" destId="{B507A651-279E-4A00-A0E8-5467677E0BC0}" srcOrd="1" destOrd="0" presId="urn:microsoft.com/office/officeart/2018/2/layout/IconVerticalSolidList"/>
    <dgm:cxn modelId="{B0651405-85E3-4283-A228-B395C5C64C2E}" type="presParOf" srcId="{FF165761-06B6-4DF2-A6A5-114B5BC65ABE}" destId="{F2EBA150-EF7B-4968-98FF-B66E63C94188}" srcOrd="2" destOrd="0" presId="urn:microsoft.com/office/officeart/2018/2/layout/IconVerticalSolidList"/>
    <dgm:cxn modelId="{1D59A35F-1A8A-4BCC-B2D0-76D9E1A9F673}" type="presParOf" srcId="{F2EBA150-EF7B-4968-98FF-B66E63C94188}" destId="{572559C4-2A46-4760-9B68-E080031D6360}" srcOrd="0" destOrd="0" presId="urn:microsoft.com/office/officeart/2018/2/layout/IconVerticalSolidList"/>
    <dgm:cxn modelId="{9BB55FE9-6F5B-448D-A412-8F6E906A8B7A}" type="presParOf" srcId="{F2EBA150-EF7B-4968-98FF-B66E63C94188}" destId="{972406C8-4C0F-48A0-91EF-F83A74840BFD}" srcOrd="1" destOrd="0" presId="urn:microsoft.com/office/officeart/2018/2/layout/IconVerticalSolidList"/>
    <dgm:cxn modelId="{F0F5DDAC-FF81-4427-9690-E445D15B1B45}" type="presParOf" srcId="{F2EBA150-EF7B-4968-98FF-B66E63C94188}" destId="{0D094670-A2C0-4A2B-AFD5-FEEC06AA22FB}" srcOrd="2" destOrd="0" presId="urn:microsoft.com/office/officeart/2018/2/layout/IconVerticalSolidList"/>
    <dgm:cxn modelId="{D9F4E61D-68BB-45F6-A868-FD4355184DB1}" type="presParOf" srcId="{F2EBA150-EF7B-4968-98FF-B66E63C94188}" destId="{FAF431FE-0160-4C5B-A31E-F09145398DE2}" srcOrd="3" destOrd="0" presId="urn:microsoft.com/office/officeart/2018/2/layout/IconVerticalSolidList"/>
    <dgm:cxn modelId="{B9A4F3EF-9591-4C81-817E-465D4C2B0522}" type="presParOf" srcId="{FF165761-06B6-4DF2-A6A5-114B5BC65ABE}" destId="{F1772582-40FD-4E33-A50E-94C5CE3C8016}" srcOrd="3" destOrd="0" presId="urn:microsoft.com/office/officeart/2018/2/layout/IconVerticalSolidList"/>
    <dgm:cxn modelId="{3C61780F-1C6B-40F4-95A2-7714861E8979}" type="presParOf" srcId="{FF165761-06B6-4DF2-A6A5-114B5BC65ABE}" destId="{DFE42C04-C186-4437-8358-0B2A25765F8C}" srcOrd="4" destOrd="0" presId="urn:microsoft.com/office/officeart/2018/2/layout/IconVerticalSolidList"/>
    <dgm:cxn modelId="{3D3CE404-2C97-4245-891A-DA1CDF94BE66}" type="presParOf" srcId="{DFE42C04-C186-4437-8358-0B2A25765F8C}" destId="{C8C8CC69-A9DB-4DE1-8887-6E264A7390F8}" srcOrd="0" destOrd="0" presId="urn:microsoft.com/office/officeart/2018/2/layout/IconVerticalSolidList"/>
    <dgm:cxn modelId="{5152D718-5E5F-4C65-BED0-A759A1CDF2F4}" type="presParOf" srcId="{DFE42C04-C186-4437-8358-0B2A25765F8C}" destId="{53638422-084A-4334-A9CB-AB3A7066451B}" srcOrd="1" destOrd="0" presId="urn:microsoft.com/office/officeart/2018/2/layout/IconVerticalSolidList"/>
    <dgm:cxn modelId="{092EAED3-29BE-4598-9656-DB1542C479C3}" type="presParOf" srcId="{DFE42C04-C186-4437-8358-0B2A25765F8C}" destId="{93290758-A04D-4FD7-A946-6DACF36680CB}" srcOrd="2" destOrd="0" presId="urn:microsoft.com/office/officeart/2018/2/layout/IconVerticalSolidList"/>
    <dgm:cxn modelId="{3C7B789A-1089-456A-9CA8-73B7E82C401B}" type="presParOf" srcId="{DFE42C04-C186-4437-8358-0B2A25765F8C}" destId="{E563D7F4-DF3F-422C-8EDB-880C57D278AE}" srcOrd="3" destOrd="0" presId="urn:microsoft.com/office/officeart/2018/2/layout/IconVerticalSolidList"/>
    <dgm:cxn modelId="{3577262F-C976-4524-99CB-127897EFC856}" type="presParOf" srcId="{FF165761-06B6-4DF2-A6A5-114B5BC65ABE}" destId="{68FD9289-15EE-4BB4-94FC-A63B69C935D0}" srcOrd="5" destOrd="0" presId="urn:microsoft.com/office/officeart/2018/2/layout/IconVerticalSolidList"/>
    <dgm:cxn modelId="{8D014631-DA0C-4E37-A674-2245C15E6782}" type="presParOf" srcId="{FF165761-06B6-4DF2-A6A5-114B5BC65ABE}" destId="{AFB0722E-121D-4082-AFF9-D43BF3B1B54F}" srcOrd="6" destOrd="0" presId="urn:microsoft.com/office/officeart/2018/2/layout/IconVerticalSolidList"/>
    <dgm:cxn modelId="{DD1DD971-BE75-4243-993C-06A6898E54A0}" type="presParOf" srcId="{AFB0722E-121D-4082-AFF9-D43BF3B1B54F}" destId="{F2BD1FD3-C643-4B5E-AEF1-018E15CC93CC}" srcOrd="0" destOrd="0" presId="urn:microsoft.com/office/officeart/2018/2/layout/IconVerticalSolidList"/>
    <dgm:cxn modelId="{E11F8B8B-9DB1-43AF-A288-4154B9E23DB1}" type="presParOf" srcId="{AFB0722E-121D-4082-AFF9-D43BF3B1B54F}" destId="{2A9960D2-55EA-4B72-BC9B-766C3CC6B32B}" srcOrd="1" destOrd="0" presId="urn:microsoft.com/office/officeart/2018/2/layout/IconVerticalSolidList"/>
    <dgm:cxn modelId="{D4D134DB-7318-4B89-9F0C-98F01B9E6A5C}" type="presParOf" srcId="{AFB0722E-121D-4082-AFF9-D43BF3B1B54F}" destId="{5A7CA792-3CD3-4055-8B85-ECA5EFF4BCF5}" srcOrd="2" destOrd="0" presId="urn:microsoft.com/office/officeart/2018/2/layout/IconVerticalSolidList"/>
    <dgm:cxn modelId="{2F77F8D9-7468-4286-B120-23B4D53D463E}" type="presParOf" srcId="{AFB0722E-121D-4082-AFF9-D43BF3B1B54F}" destId="{848ECE76-15F0-4214-9522-8FD5CBE13879}" srcOrd="3" destOrd="0" presId="urn:microsoft.com/office/officeart/2018/2/layout/IconVerticalSolidList"/>
    <dgm:cxn modelId="{CA4B02EA-52C3-4631-968C-2C17A6D7863E}" type="presParOf" srcId="{FF165761-06B6-4DF2-A6A5-114B5BC65ABE}" destId="{174BC590-0902-4E36-A76E-0212BC90A44B}" srcOrd="7" destOrd="0" presId="urn:microsoft.com/office/officeart/2018/2/layout/IconVerticalSolidList"/>
    <dgm:cxn modelId="{B2D3189A-A473-4B11-9466-D50C491DDF24}" type="presParOf" srcId="{FF165761-06B6-4DF2-A6A5-114B5BC65ABE}" destId="{8F8D3778-FDDA-47AC-920F-15F3083854F9}" srcOrd="8" destOrd="0" presId="urn:microsoft.com/office/officeart/2018/2/layout/IconVerticalSolidList"/>
    <dgm:cxn modelId="{32A60E55-A904-42B1-B473-245F76B7C05E}" type="presParOf" srcId="{8F8D3778-FDDA-47AC-920F-15F3083854F9}" destId="{29506840-C288-453B-A088-9AFC8B7B99A6}" srcOrd="0" destOrd="0" presId="urn:microsoft.com/office/officeart/2018/2/layout/IconVerticalSolidList"/>
    <dgm:cxn modelId="{A7BDA2C4-50C9-416A-B80C-4060CFF11322}" type="presParOf" srcId="{8F8D3778-FDDA-47AC-920F-15F3083854F9}" destId="{B2F6EC06-BEC7-48E3-A1DC-633300722E6C}" srcOrd="1" destOrd="0" presId="urn:microsoft.com/office/officeart/2018/2/layout/IconVerticalSolidList"/>
    <dgm:cxn modelId="{AAE0A104-DCF7-4A4C-B99E-7F084E2F1A65}" type="presParOf" srcId="{8F8D3778-FDDA-47AC-920F-15F3083854F9}" destId="{469FA479-355F-45FC-9BE1-14A28384F979}" srcOrd="2" destOrd="0" presId="urn:microsoft.com/office/officeart/2018/2/layout/IconVerticalSolidList"/>
    <dgm:cxn modelId="{386709CA-A1B0-463D-8013-9601E238709E}" type="presParOf" srcId="{8F8D3778-FDDA-47AC-920F-15F3083854F9}" destId="{A3B70491-2867-49D3-9990-447D600C26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0EB7-5F00-4F58-8EF9-682229736015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D16C9-4620-4D3B-8595-1A7BD6F94648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FED3-39D5-4592-972F-87DDDAE6C0F1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用户信息（用户编号，用户名，密码，最近登陆，是否超级用户，注册日期）</a:t>
          </a:r>
          <a:endParaRPr lang="en-US" sz="1800" kern="1200"/>
        </a:p>
      </dsp:txBody>
      <dsp:txXfrm>
        <a:off x="1094903" y="4450"/>
        <a:ext cx="5022432" cy="947968"/>
      </dsp:txXfrm>
    </dsp:sp>
    <dsp:sp modelId="{572559C4-2A46-4760-9B68-E080031D6360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406C8-4C0F-48A0-91EF-F83A74840BFD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431FE-0160-4C5B-A31E-F09145398DE2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商品信息（商品编号，商品名，型号，类型，原价格，折扣价，库存，销量，收藏数，上架时间）</a:t>
          </a:r>
          <a:endParaRPr lang="en-US" sz="1800" kern="1200"/>
        </a:p>
      </dsp:txBody>
      <dsp:txXfrm>
        <a:off x="1094903" y="1189411"/>
        <a:ext cx="5022432" cy="947968"/>
      </dsp:txXfrm>
    </dsp:sp>
    <dsp:sp modelId="{C8C8CC69-A9DB-4DE1-8887-6E264A7390F8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38422-084A-4334-A9CB-AB3A7066451B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3D7F4-DF3F-422C-8EDB-880C57D278AE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商品分类（商品编号，一级分类，二级分类）</a:t>
          </a:r>
          <a:endParaRPr lang="en-US" sz="1800" kern="1200"/>
        </a:p>
      </dsp:txBody>
      <dsp:txXfrm>
        <a:off x="1094903" y="2374371"/>
        <a:ext cx="5022432" cy="947968"/>
      </dsp:txXfrm>
    </dsp:sp>
    <dsp:sp modelId="{F2BD1FD3-C643-4B5E-AEF1-018E15CC93CC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60D2-55EA-4B72-BC9B-766C3CC6B32B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ECE76-15F0-4214-9522-8FD5CBE13879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购物车（商品编号，顾客编号，订购数，订单编号）</a:t>
          </a:r>
          <a:endParaRPr lang="en-US" sz="1800" kern="1200"/>
        </a:p>
      </dsp:txBody>
      <dsp:txXfrm>
        <a:off x="1094903" y="3559332"/>
        <a:ext cx="5022432" cy="947968"/>
      </dsp:txXfrm>
    </dsp:sp>
    <dsp:sp modelId="{29506840-C288-453B-A088-9AFC8B7B99A6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6EC06-BEC7-48E3-A1DC-633300722E6C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70491-2867-49D3-9990-447D600C26F5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订单信息（商品编号，顾客编号，总价格，支付日期，订单状态）</a:t>
          </a:r>
          <a:endParaRPr lang="en-US" sz="1800" kern="1200"/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44A33-D07B-AA48-0665-D8B7A4A6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C8D198-C6B5-C2DD-6519-10F1C59E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B555-8A30-FC67-694C-A78C35B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79AEF-3ED7-74A2-1728-B8CDE8C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0E503-6DD6-2970-A295-564C6CDA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082BE-9DD3-E74B-4678-8AA4796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0F88A-0A99-7552-94C4-AC9DDA9DF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C5787-2728-4DA8-E66E-67FA1397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535FE-6DE1-D78B-FC75-72C28942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42485-DA28-3975-AA28-09A130BD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5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1A120-F1B0-9CFE-86F6-B925DA1AE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ED473-24E9-C763-2CC7-A82F0D52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668EE-E805-8642-CA25-3BC03BC0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C825A-3179-9789-A207-10B00FA6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65CAE-64FD-9C8C-BD08-AE42FD2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579F0-4347-9F14-9A9A-DDE4E840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259DB-941F-27E3-7DF6-30C10D02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32CD5-D153-E20F-75CB-F839332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D6BC9-1F54-BBF4-50F4-E2F64C02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788A9-DB52-69AA-8ACF-6BD1F928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3B1E-8E06-375D-011C-0EC2F86E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933C6-D062-EA22-D85B-9A1179E0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14BFC-B16E-6421-5D19-EA6CABFA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97B13-8D52-350F-4AD8-E2B4ED52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A2E99-036E-2AE2-D4ED-E651A4F1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4B80-E96F-0CC2-F193-5440D540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24BFD-835B-4468-FF07-AE84D1337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E3971-E73F-10C9-358C-B9CEDB16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CB87B-7FDA-05D2-F2F5-C277BF8E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880E6-33E0-7445-B93E-50FF3C9A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1B4EA-60FF-8EC1-61EE-ABD614A0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2B24-193C-59B6-8BDD-D4962528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B0DE6-22D5-AAE2-53AD-B7F7E66F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907D0-2241-9CC0-15A7-D8C5C3E8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DEEE5-345E-3DAF-50C1-721B0E50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3A9358-F79C-D070-D57B-A631D633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A8B0F6-EEB1-9FE3-CBB7-30C2AE51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CE0EE-9D95-CE9F-6C0B-18CA845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04A23-C3BE-34BE-3C8A-E791F5D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0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1AD9-0647-0B0F-1727-9EC28833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8E5E1-89EF-108C-D3EA-8BA136B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1CF82-8B0A-7658-E039-5CE6ED54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0BBE5-E713-63B0-505D-ADB8E30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71B6B8-46ED-2D74-12B1-36BAF20A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A05DE-B50F-404B-7A19-BFAABB89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BFAF6C-60D7-CF41-94AD-18BBA49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3DC1-6EDB-696A-294D-DA511CB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AB0A9-FA0A-C646-65BA-396D1682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1159E-AB0F-FF09-DA67-94A16771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26591-F4A7-FFC3-A9B8-2065A083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2FC3F-14DD-CA5E-9499-F6D9BC1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CF0EC-32BC-E9E6-740A-78C97ACF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7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1D9C-D37D-B0B0-FA40-B48B6455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B2600B-A8F6-CFFC-B56A-94AA05EC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9D705-F95C-C11D-F2F0-B7B6A068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21550-642A-CB73-35E5-82AC4CED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423D3-F813-D8C0-2C38-399EE42B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1918E-352A-C09B-9570-151C884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5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FE9A3A-33FB-2045-2DE0-5E282EB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06EE8-8D99-DB1F-FDCC-8AF78214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D36E6-F697-E5DE-F51A-945987CA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F5C5-D4AB-4C0F-BAB4-265CDEF53729}" type="datetimeFigureOut">
              <a:rPr lang="zh-CN" altLang="en-US" smtClean="0"/>
              <a:t>2022-06-24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64C2-4DE5-FFB9-C825-1112DE76E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8EB44-4EEC-420D-90E4-D30E3FCD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E751-8BA1-47FF-AAD5-8D50CB61D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D16674-FDCD-0533-0A96-0CAFF9A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网络工程</a:t>
            </a:r>
            <a:r>
              <a:rPr lang="en-US" altLang="zh-CN" b="1" dirty="0"/>
              <a:t>2</a:t>
            </a:r>
            <a:r>
              <a:rPr lang="zh-CN" altLang="en-US" b="1" dirty="0"/>
              <a:t>班第一组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73723-170A-078F-AE1D-F5D868C6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46" y="1826760"/>
            <a:ext cx="6207369" cy="51874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组长：夏佳怡</a:t>
            </a:r>
            <a:endParaRPr lang="en-US" altLang="zh-CN" sz="2400" dirty="0"/>
          </a:p>
          <a:p>
            <a:r>
              <a:rPr lang="zh-CN" altLang="en-US" sz="2400" dirty="0"/>
              <a:t>组员：</a:t>
            </a:r>
            <a:endParaRPr lang="en-US" altLang="zh-CN" sz="2400" dirty="0"/>
          </a:p>
          <a:p>
            <a:pPr lvl="1"/>
            <a:r>
              <a:rPr lang="zh-CN" altLang="en-US" dirty="0"/>
              <a:t>卢逢源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登录注册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张庆伟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数据库的设计</a:t>
            </a:r>
            <a:endParaRPr lang="en-US" altLang="zh-CN" b="1" dirty="0"/>
          </a:p>
          <a:p>
            <a:pPr lvl="1"/>
            <a:r>
              <a:rPr lang="zh-CN" altLang="en-US" dirty="0"/>
              <a:t>王伟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视图和存储过程设计</a:t>
            </a:r>
            <a:endParaRPr lang="en-US" altLang="zh-CN" b="1" dirty="0"/>
          </a:p>
          <a:p>
            <a:pPr lvl="1"/>
            <a:r>
              <a:rPr lang="zh-CN" altLang="en-US" dirty="0"/>
              <a:t>南天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视图和存储过程设计</a:t>
            </a:r>
            <a:endParaRPr lang="en-US" altLang="zh-CN" b="1" dirty="0"/>
          </a:p>
          <a:p>
            <a:pPr lvl="1"/>
            <a:r>
              <a:rPr lang="zh-CN" altLang="en-US" dirty="0"/>
              <a:t>赵启凯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触发器设计</a:t>
            </a:r>
            <a:endParaRPr lang="en-US" altLang="zh-CN" b="1" dirty="0"/>
          </a:p>
          <a:p>
            <a:pPr lvl="1"/>
            <a:r>
              <a:rPr lang="zh-CN" altLang="en-US" dirty="0"/>
              <a:t>李佳瑶</a:t>
            </a:r>
            <a:r>
              <a:rPr lang="en-US" altLang="zh-CN" dirty="0"/>
              <a:t>——</a:t>
            </a:r>
            <a:r>
              <a:rPr lang="zh-CN" altLang="en-US" dirty="0"/>
              <a:t>主要负责</a:t>
            </a:r>
            <a:r>
              <a:rPr lang="zh-CN" altLang="en-US" b="1" dirty="0"/>
              <a:t>收藏</a:t>
            </a:r>
            <a:r>
              <a:rPr lang="zh-CN" altLang="en-US" dirty="0"/>
              <a:t>模块</a:t>
            </a:r>
            <a:endParaRPr lang="en-US" altLang="zh-C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3A3A5A8A-5420-9B6D-8AD4-9B1604AB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1248589"/>
            <a:ext cx="3781051" cy="371684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D36DE-119B-1D1C-F7FF-03904C9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AC6E770-FAD6-453A-8303-AB4DEE8B846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00608"/>
              </p:ext>
            </p:extLst>
          </p:nvPr>
        </p:nvGraphicFramePr>
        <p:xfrm>
          <a:off x="5898711" y="0"/>
          <a:ext cx="629328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5745397" progId="Word.Document.8">
                  <p:embed/>
                </p:oleObj>
              </mc:Choice>
              <mc:Fallback>
                <p:oleObj name="Document" r:id="rId2" imgW="5272095" imgH="5745397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2C57564-6378-02FB-DC80-AE3B76426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711" y="0"/>
                        <a:ext cx="6293289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AC1F01F-3100-C91C-EF0E-B01F487D7192}"/>
              </a:ext>
            </a:extLst>
          </p:cNvPr>
          <p:cNvSpPr txBox="1"/>
          <p:nvPr/>
        </p:nvSpPr>
        <p:spPr>
          <a:xfrm>
            <a:off x="391794" y="1608993"/>
            <a:ext cx="5041851" cy="365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2260">
              <a:lnSpc>
                <a:spcPct val="130000"/>
              </a:lnSpc>
            </a:pP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语句调用存储过程查询销量前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的商品信息</a:t>
            </a:r>
            <a:endParaRPr lang="en-US" altLang="zh-CN" sz="2000" spc="-25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2260">
              <a:lnSpc>
                <a:spcPct val="130000"/>
              </a:lnSpc>
            </a:pP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在数据库中定义视图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commodity_limit5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，内容为查询三大类目“行车安全”，“用车舒适”，“车内配饰”的销量前五的商品。在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模块的视图层，通过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语句查询视图，依次查询视图中“行车安全”，“用车舒适”，“车内配饰”的商品，通过</a:t>
            </a:r>
            <a:r>
              <a:rPr lang="en-US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context</a:t>
            </a:r>
            <a:r>
              <a:rPr lang="zh-CN" altLang="zh-CN" sz="20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返回。</a:t>
            </a:r>
          </a:p>
        </p:txBody>
      </p:sp>
    </p:spTree>
    <p:extLst>
      <p:ext uri="{BB962C8B-B14F-4D97-AF65-F5344CB8AC3E}">
        <p14:creationId xmlns:p14="http://schemas.microsoft.com/office/powerpoint/2010/main" val="390200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AAEE-8C2E-D0D8-B0C0-154FC1AF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节选部分</a:t>
            </a:r>
            <a:r>
              <a:rPr lang="en-US" altLang="zh-CN" dirty="0"/>
              <a:t>Index.html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C40B-E6DD-BFDC-5856-D9708D48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根据索引顺序调用字段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7EF406-06B5-C72D-956B-FB71B9CE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09091"/>
            <a:ext cx="15520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C3943E7-3FD1-925E-6DE4-91E90FBDD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39176"/>
              </p:ext>
            </p:extLst>
          </p:nvPr>
        </p:nvGraphicFramePr>
        <p:xfrm>
          <a:off x="838201" y="2409092"/>
          <a:ext cx="7726414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2971695" progId="Word.Document.8">
                  <p:embed/>
                </p:oleObj>
              </mc:Choice>
              <mc:Fallback>
                <p:oleObj name="Document" r:id="rId2" imgW="5272095" imgH="297169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2409092"/>
                        <a:ext cx="7726414" cy="435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08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92FB30-834D-F5EE-10AF-65855EAC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8418"/>
            <a:ext cx="423013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商品列表页设计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3A57F3-D053-6DB5-ADFA-41972AEB40B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商品列表页分为</a:t>
            </a:r>
            <a:r>
              <a:rPr lang="en-US" altLang="zh-CN" spc="-25">
                <a:effectLst/>
              </a:rPr>
              <a:t>4</a:t>
            </a:r>
            <a:r>
              <a:rPr lang="zh-CN" altLang="en-US" spc="-25">
                <a:effectLst/>
              </a:rPr>
              <a:t>个功能区域</a:t>
            </a:r>
            <a:r>
              <a:rPr lang="en-US" altLang="zh-CN" spc="-25">
                <a:effectLst/>
              </a:rPr>
              <a:t>:</a:t>
            </a:r>
            <a:r>
              <a:rPr lang="zh-CN" altLang="en-US" spc="-25">
                <a:effectLst/>
              </a:rPr>
              <a:t>商品搜索功能、网站导航、商品分类和商品列表信息，每个功能的设计说明如下</a:t>
            </a:r>
            <a:r>
              <a:rPr lang="en-US" altLang="zh-CN" spc="-25">
                <a:effectLst/>
              </a:rPr>
              <a:t>: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商品分类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当用户选择某一分类的时候，网站会筛选出对应的商品信息并在右侧的商品列表信息展示。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pc="-25">
                <a:effectLst/>
              </a:rPr>
              <a:t>B. </a:t>
            </a:r>
            <a:r>
              <a:rPr lang="zh-CN" altLang="en-US" spc="-25">
                <a:effectLst/>
              </a:rPr>
              <a:t>商品列表信息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提供了销量、价格、上架时间和收藏数量的排序方式，商品默认以销量排序，并设置分页功能，每一页只显示</a:t>
            </a:r>
            <a:r>
              <a:rPr lang="en-US" altLang="zh-CN" spc="-25">
                <a:effectLst/>
              </a:rPr>
              <a:t>6</a:t>
            </a:r>
            <a:r>
              <a:rPr lang="zh-CN" altLang="en-US" spc="-25">
                <a:effectLst/>
              </a:rPr>
              <a:t>条商品信息。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根据数据库</a:t>
            </a:r>
            <a:r>
              <a:rPr lang="en-US" altLang="zh-CN" spc="-25">
                <a:effectLst/>
              </a:rPr>
              <a:t>commodity_types</a:t>
            </a:r>
            <a:r>
              <a:rPr lang="zh-CN" altLang="en-US" spc="-25">
                <a:effectLst/>
              </a:rPr>
              <a:t>表生成商品分类列表，在点击“分类列表”、“排序条件”、“搜索内容”时，获取相应请求参数</a:t>
            </a:r>
            <a:r>
              <a:rPr lang="en-US" altLang="zh-CN" spc="-25">
                <a:effectLst/>
              </a:rPr>
              <a:t>t</a:t>
            </a:r>
            <a:r>
              <a:rPr lang="zh-CN" altLang="en-US" spc="-25">
                <a:effectLst/>
              </a:rPr>
              <a:t>代表各个分类，</a:t>
            </a:r>
            <a:r>
              <a:rPr lang="en-US" altLang="zh-CN" spc="-25">
                <a:effectLst/>
              </a:rPr>
              <a:t>s</a:t>
            </a:r>
            <a:r>
              <a:rPr lang="zh-CN" altLang="en-US" spc="-25">
                <a:effectLst/>
              </a:rPr>
              <a:t>代表排序条件，</a:t>
            </a:r>
            <a:r>
              <a:rPr lang="en-US" altLang="zh-CN" spc="-25">
                <a:effectLst/>
              </a:rPr>
              <a:t>p</a:t>
            </a:r>
            <a:r>
              <a:rPr lang="zh-CN" altLang="en-US" spc="-25">
                <a:effectLst/>
              </a:rPr>
              <a:t>代表页码，</a:t>
            </a:r>
            <a:r>
              <a:rPr lang="en-US" altLang="zh-CN" spc="-25">
                <a:effectLst/>
              </a:rPr>
              <a:t>n</a:t>
            </a:r>
            <a:r>
              <a:rPr lang="zh-CN" altLang="en-US" spc="-25">
                <a:effectLst/>
              </a:rPr>
              <a:t>代表查询功能的查询内容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pc="-25">
                <a:effectLst/>
              </a:rPr>
              <a:t>为解决搜索后查看某一类商品时，搜索内容</a:t>
            </a:r>
            <a:r>
              <a:rPr lang="en-US" altLang="zh-CN" spc="-25">
                <a:effectLst/>
              </a:rPr>
              <a:t>n</a:t>
            </a:r>
            <a:r>
              <a:rPr lang="zh-CN" altLang="en-US" spc="-25">
                <a:effectLst/>
              </a:rPr>
              <a:t>仍存在导致没有商品显示的问题，在查看某一类商品时，即</a:t>
            </a:r>
            <a:r>
              <a:rPr lang="en-US" altLang="zh-CN" spc="-25">
                <a:effectLst/>
              </a:rPr>
              <a:t>t</a:t>
            </a:r>
            <a:r>
              <a:rPr lang="zh-CN" altLang="en-US" spc="-25">
                <a:effectLst/>
              </a:rPr>
              <a:t>有返回值的时候，把</a:t>
            </a:r>
            <a:r>
              <a:rPr lang="en-US" altLang="zh-CN" spc="-25">
                <a:effectLst/>
              </a:rPr>
              <a:t>n</a:t>
            </a:r>
            <a:r>
              <a:rPr lang="zh-CN" altLang="en-US" spc="-25">
                <a:effectLst/>
              </a:rPr>
              <a:t>置零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4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8E9616-D467-2AF4-77A1-97302FA6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439" y="-1"/>
            <a:ext cx="127167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42B92F-C477-6A1C-4FFA-DFEEEEF5E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7439"/>
              </p:ext>
            </p:extLst>
          </p:nvPr>
        </p:nvGraphicFramePr>
        <p:xfrm>
          <a:off x="3154363" y="0"/>
          <a:ext cx="5197289" cy="703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7330061" progId="Word.Document.8">
                  <p:embed/>
                </p:oleObj>
              </mc:Choice>
              <mc:Fallback>
                <p:oleObj name="Document" r:id="rId2" imgW="5272095" imgH="7330061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0"/>
                        <a:ext cx="5197289" cy="703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92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862D-C9D0-9578-0766-79A14231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收藏功能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9EF80-976C-784E-B9EB-F0A84113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59715" cy="3018937"/>
          </a:xfrm>
        </p:spPr>
        <p:txBody>
          <a:bodyPr/>
          <a:lstStyle/>
          <a:p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判断商品是否被用户收藏。执行收藏操作时会将商品表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commodity_commodityinfos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的对应商品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likes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字段加一，并将结果追加在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8878C5-6637-E585-D6D9-82C875DE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15" y="3748576"/>
            <a:ext cx="5542085" cy="23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C04EA5-D5CE-BD9E-982A-C8793A5DB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87341"/>
              </p:ext>
            </p:extLst>
          </p:nvPr>
        </p:nvGraphicFramePr>
        <p:xfrm>
          <a:off x="1049216" y="2600069"/>
          <a:ext cx="7857392" cy="35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2377356" progId="Word.Document.8">
                  <p:embed/>
                </p:oleObj>
              </mc:Choice>
              <mc:Fallback>
                <p:oleObj name="Document" r:id="rId2" imgW="5272095" imgH="2377356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216" y="2600069"/>
                        <a:ext cx="7857392" cy="35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0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5A423-CC1A-8378-9E72-C4710687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商品详细页设计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DCBFB-F431-D364-7EF2-AE5F52F089C6}"/>
              </a:ext>
            </a:extLst>
          </p:cNvPr>
          <p:cNvSpPr txBox="1"/>
          <p:nvPr/>
        </p:nvSpPr>
        <p:spPr>
          <a:xfrm>
            <a:off x="637442" y="1767254"/>
            <a:ext cx="49793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292100">
              <a:lnSpc>
                <a:spcPct val="150000"/>
              </a:lnSpc>
            </a:pP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商品详细页分为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个功能区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商品搜索功能、网站导航、商品基本信息、商品详细介绍和热销推荐，每个功能的设计说明如下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1400" spc="-25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zh-CN" sz="1400" b="1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商品基本信息</a:t>
            </a:r>
          </a:p>
          <a:p>
            <a:pPr marL="269875" indent="292100">
              <a:lnSpc>
                <a:spcPct val="150000"/>
              </a:lnSpc>
            </a:pP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包含了商品的规格、名称、价格、主图、购买数量、收藏按钮和购买按钮。收藏按钮使用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脚本完成收藏功能，购买按钮将商品信息和购买数量添加到购物车。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zh-CN" altLang="zh-CN" sz="1400" b="1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商品详细介绍</a:t>
            </a:r>
          </a:p>
          <a:p>
            <a:pPr marL="269875" indent="292100">
              <a:lnSpc>
                <a:spcPct val="150000"/>
              </a:lnSpc>
            </a:pP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以图片形式展示，用于描述商品的细节内容。</a:t>
            </a:r>
          </a:p>
          <a:p>
            <a:pPr lvl="0">
              <a:lnSpc>
                <a:spcPct val="150000"/>
              </a:lnSpc>
            </a:pPr>
            <a:r>
              <a:rPr lang="en-US" altLang="zh-CN" sz="1400" b="1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lang="zh-CN" altLang="zh-CN" sz="1400" b="1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热销推荐</a:t>
            </a:r>
          </a:p>
          <a:p>
            <a:pPr marL="269875" indent="292100">
              <a:lnSpc>
                <a:spcPct val="150000"/>
              </a:lnSpc>
            </a:pP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在所有商品中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排除当前商品之外</a:t>
            </a:r>
            <a:r>
              <a:rPr lang="en-US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4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获取并展示前五名销量最高的商品。</a:t>
            </a:r>
          </a:p>
          <a:p>
            <a:endParaRPr lang="zh-CN" altLang="en-US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A6D5CC-4DCB-933D-1EC3-F5805515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9E54ADE-7964-9A10-DBBA-7E5979AE7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77263"/>
              </p:ext>
            </p:extLst>
          </p:nvPr>
        </p:nvGraphicFramePr>
        <p:xfrm>
          <a:off x="6076950" y="1902801"/>
          <a:ext cx="6032236" cy="203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1783017" progId="Word.Document.8">
                  <p:embed/>
                </p:oleObj>
              </mc:Choice>
              <mc:Fallback>
                <p:oleObj name="Document" r:id="rId2" imgW="5272095" imgH="1783017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1902801"/>
                        <a:ext cx="6032236" cy="2036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12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AF66E-D227-17C3-F813-915E7A9C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购物车页设计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C363-7F23-9117-E96A-DB488E03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5" y="1790456"/>
            <a:ext cx="5773615" cy="3862998"/>
          </a:xfrm>
        </p:spPr>
        <p:txBody>
          <a:bodyPr>
            <a:normAutofit fontScale="85000" lnSpcReduction="20000"/>
          </a:bodyPr>
          <a:lstStyle/>
          <a:p>
            <a:pPr marL="269875" indent="292100">
              <a:lnSpc>
                <a:spcPct val="150000"/>
              </a:lnSpc>
            </a:pP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购物车页面分为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个功能区域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商品搜索功能、网站导航、商品的购买费用核算。商品的购买费用核算允许用户编辑商品的购买数量、选择购买的商品和删除商品，结算按钮根据购买信息自动跳转到支付页面。</a:t>
            </a:r>
          </a:p>
          <a:p>
            <a:pPr marL="292100" indent="302260">
              <a:lnSpc>
                <a:spcPct val="150000"/>
              </a:lnSpc>
            </a:pP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如果是在商品详情页加入购物车请求会附有商品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和数量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quantity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，通过判断是否有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，从而得出用户是想查看购物车，还是把一个商品加入了购物车，从而把加入购物车的商品插入</a:t>
            </a:r>
            <a:r>
              <a:rPr lang="en-US" altLang="zh-CN" sz="1800" spc="-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shopper_cartinfos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表中</a:t>
            </a:r>
          </a:p>
          <a:p>
            <a:pPr marL="292100" indent="302260">
              <a:lnSpc>
                <a:spcPct val="150000"/>
              </a:lnSpc>
            </a:pP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通过获取</a:t>
            </a:r>
            <a:r>
              <a:rPr lang="en-US" altLang="zh-CN" sz="1800" spc="-2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shopper_cartinfos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表中对应用户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的商品信息来确定用户购物车页面的商品内容，如果没登录则会跳转到登陆页面登陆。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71FD8E-290C-FA59-A92F-41954E0E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970" y="14331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160416C-3C92-1B29-85F6-47194D488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83748"/>
              </p:ext>
            </p:extLst>
          </p:nvPr>
        </p:nvGraphicFramePr>
        <p:xfrm>
          <a:off x="6312877" y="1790455"/>
          <a:ext cx="5671037" cy="362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3368041" progId="Word.Document.8">
                  <p:embed/>
                </p:oleObj>
              </mc:Choice>
              <mc:Fallback>
                <p:oleObj name="Document" r:id="rId2" imgW="5272095" imgH="3368041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877" y="1790455"/>
                        <a:ext cx="5671037" cy="3623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5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0B7E7-351F-1A86-F15E-21623D5B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结算后购物车清空功能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325D9-A74C-EA65-EF38-F4DD9EF3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4962" cy="3045313"/>
          </a:xfrm>
        </p:spPr>
        <p:txBody>
          <a:bodyPr>
            <a:normAutofit/>
          </a:bodyPr>
          <a:lstStyle/>
          <a:p>
            <a:r>
              <a:rPr lang="zh-CN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在购物车结算时，得到购买物品的总价格</a:t>
            </a:r>
            <a:r>
              <a:rPr lang="en-US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total</a:t>
            </a:r>
            <a:r>
              <a:rPr lang="zh-CN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、用户</a:t>
            </a:r>
            <a:r>
              <a:rPr lang="en-US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以及购买的商品</a:t>
            </a:r>
            <a:r>
              <a:rPr lang="en-US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并跳转到支付页面，只获取勾选了的商品的</a:t>
            </a:r>
            <a:r>
              <a:rPr lang="en-US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，没勾选的商品不会获取其</a:t>
            </a:r>
            <a:r>
              <a:rPr lang="en-US" altLang="zh-CN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pc="-25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4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AECBC1-5261-6962-BD6E-10E1C93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385" y="26201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BDC0D5-2261-4AD0-8E16-164E8DBBB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53965"/>
              </p:ext>
            </p:extLst>
          </p:nvPr>
        </p:nvGraphicFramePr>
        <p:xfrm>
          <a:off x="5304096" y="1825624"/>
          <a:ext cx="6391139" cy="455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3764027" progId="Word.Document.8">
                  <p:embed/>
                </p:oleObj>
              </mc:Choice>
              <mc:Fallback>
                <p:oleObj name="Document" r:id="rId2" imgW="5272095" imgH="37640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096" y="1825624"/>
                        <a:ext cx="6391139" cy="4556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2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FC0A0B-E48C-3AD9-305E-B701D74B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个人中心页设计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5CCAF-4F94-B583-4F6F-F0665454AD4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21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个人中心页面分为</a:t>
            </a:r>
            <a:r>
              <a:rPr lang="en-US" altLang="zh-CN" sz="1500" spc="-25" dirty="0">
                <a:effectLst/>
              </a:rPr>
              <a:t>4</a:t>
            </a:r>
            <a:r>
              <a:rPr lang="zh-CN" altLang="en-US" sz="1500" spc="-25" dirty="0">
                <a:effectLst/>
              </a:rPr>
              <a:t>个功能区域</a:t>
            </a:r>
            <a:r>
              <a:rPr lang="en-US" altLang="zh-CN" sz="1500" spc="-25" dirty="0">
                <a:effectLst/>
              </a:rPr>
              <a:t>:</a:t>
            </a:r>
            <a:r>
              <a:rPr lang="zh-CN" altLang="en-US" sz="1500" spc="-25" dirty="0">
                <a:effectLst/>
              </a:rPr>
              <a:t>商品搜索功能、网站导航、用户基本信息和订单信息，用户基本信息和订单信息的设计说明如下</a:t>
            </a:r>
            <a:r>
              <a:rPr lang="en-US" altLang="zh-CN" sz="1500" spc="-25" dirty="0">
                <a:effectLst/>
              </a:rPr>
              <a:t>: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用户基本信息</a:t>
            </a:r>
          </a:p>
          <a:p>
            <a:pPr marL="2921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在网页的左侧位置，展示了用户的头像、名称和登录时间，按钮功能分别有购物车页面链接和退出登录。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订单信息</a:t>
            </a:r>
          </a:p>
          <a:p>
            <a:pPr marL="2921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以数据列表展示，每行数据包含了订单编号、价格、购买时间和状态，并设置分页功能，每一页显示</a:t>
            </a:r>
            <a:r>
              <a:rPr lang="en-US" altLang="zh-CN" sz="1500" spc="-25" dirty="0">
                <a:effectLst/>
              </a:rPr>
              <a:t>7</a:t>
            </a:r>
            <a:r>
              <a:rPr lang="zh-CN" altLang="en-US" sz="1500" spc="-25" dirty="0">
                <a:effectLst/>
              </a:rPr>
              <a:t>条订单信息。</a:t>
            </a:r>
          </a:p>
          <a:p>
            <a:pPr marL="2921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支付成功后会跳转到个人中心模块，请求中携带的</a:t>
            </a:r>
            <a:r>
              <a:rPr lang="en-US" altLang="zh-CN" sz="1500" spc="-25" dirty="0">
                <a:effectLst/>
              </a:rPr>
              <a:t>session</a:t>
            </a:r>
            <a:r>
              <a:rPr lang="zh-CN" altLang="en-US" sz="1500" spc="-25" dirty="0">
                <a:effectLst/>
              </a:rPr>
              <a:t>里有</a:t>
            </a:r>
            <a:r>
              <a:rPr lang="en-US" altLang="zh-CN" sz="1500" spc="-25" dirty="0">
                <a:effectLst/>
              </a:rPr>
              <a:t>payInfo</a:t>
            </a:r>
            <a:r>
              <a:rPr lang="zh-CN" altLang="en-US" sz="1500" spc="-25" dirty="0">
                <a:effectLst/>
              </a:rPr>
              <a:t>、</a:t>
            </a:r>
            <a:r>
              <a:rPr lang="en-US" altLang="zh-CN" sz="1500" spc="-25" dirty="0">
                <a:effectLst/>
              </a:rPr>
              <a:t>userId</a:t>
            </a:r>
            <a:r>
              <a:rPr lang="zh-CN" altLang="en-US" sz="1500" spc="-25" dirty="0">
                <a:effectLst/>
              </a:rPr>
              <a:t>和</a:t>
            </a:r>
            <a:r>
              <a:rPr lang="en-US" altLang="zh-CN" sz="1500" spc="-25" dirty="0">
                <a:effectLst/>
              </a:rPr>
              <a:t>commodityId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利用</a:t>
            </a:r>
            <a:r>
              <a:rPr lang="en-US" altLang="zh-CN" sz="1500" spc="-25" dirty="0">
                <a:effectLst/>
              </a:rPr>
              <a:t>payInfo</a:t>
            </a:r>
            <a:r>
              <a:rPr lang="zh-CN" altLang="en-US" sz="1500" spc="-25" dirty="0">
                <a:effectLst/>
              </a:rPr>
              <a:t>可以把对应订单的信息插入</a:t>
            </a:r>
            <a:r>
              <a:rPr lang="en-US" altLang="zh-CN" sz="1500" spc="-25" dirty="0" err="1">
                <a:effectLst/>
              </a:rPr>
              <a:t>shopper_orderinfos</a:t>
            </a:r>
            <a:r>
              <a:rPr lang="zh-CN" altLang="en-US" sz="1500" spc="-25" dirty="0">
                <a:effectLst/>
              </a:rPr>
              <a:t>表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利用</a:t>
            </a:r>
            <a:r>
              <a:rPr lang="en-US" altLang="zh-CN" sz="1500" spc="-25" dirty="0">
                <a:effectLst/>
              </a:rPr>
              <a:t>userId</a:t>
            </a:r>
            <a:r>
              <a:rPr lang="zh-CN" altLang="en-US" sz="1500" spc="-25" dirty="0">
                <a:effectLst/>
              </a:rPr>
              <a:t>和</a:t>
            </a:r>
            <a:r>
              <a:rPr lang="en-US" altLang="zh-CN" sz="1500" spc="-25" dirty="0">
                <a:effectLst/>
              </a:rPr>
              <a:t>commodityId</a:t>
            </a:r>
            <a:r>
              <a:rPr lang="zh-CN" altLang="en-US" sz="1500" spc="-25" dirty="0">
                <a:effectLst/>
              </a:rPr>
              <a:t>，提交给</a:t>
            </a:r>
            <a:r>
              <a:rPr lang="en-US" altLang="zh-CN" sz="1500" spc="-25" dirty="0">
                <a:effectLst/>
              </a:rPr>
              <a:t>deletecarAPI</a:t>
            </a:r>
            <a:r>
              <a:rPr lang="zh-CN" altLang="en-US" sz="1500" spc="-25" dirty="0">
                <a:effectLst/>
              </a:rPr>
              <a:t>将用户购物车内对应商品删除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利用</a:t>
            </a:r>
            <a:r>
              <a:rPr lang="en-US" altLang="zh-CN" sz="1500" spc="-25" dirty="0">
                <a:effectLst/>
              </a:rPr>
              <a:t>commodityId</a:t>
            </a:r>
            <a:r>
              <a:rPr lang="zh-CN" altLang="en-US" sz="1500" spc="-25" dirty="0">
                <a:effectLst/>
              </a:rPr>
              <a:t>，调用</a:t>
            </a:r>
            <a:r>
              <a:rPr lang="en-US" altLang="zh-CN" sz="1500" spc="-25" dirty="0" err="1">
                <a:effectLst/>
              </a:rPr>
              <a:t>commoditysql</a:t>
            </a:r>
            <a:r>
              <a:rPr lang="zh-CN" altLang="en-US" sz="1500" spc="-25" dirty="0">
                <a:effectLst/>
              </a:rPr>
              <a:t>方法通过执行</a:t>
            </a:r>
            <a:r>
              <a:rPr lang="en-US" altLang="zh-CN" sz="1500" spc="-25" dirty="0">
                <a:effectLst/>
              </a:rPr>
              <a:t>sql</a:t>
            </a:r>
            <a:r>
              <a:rPr lang="zh-CN" altLang="en-US" sz="1500" spc="-25" dirty="0">
                <a:effectLst/>
              </a:rPr>
              <a:t>语句将</a:t>
            </a:r>
            <a:r>
              <a:rPr lang="en-US" altLang="zh-CN" sz="1500" spc="-25" dirty="0" err="1">
                <a:effectLst/>
              </a:rPr>
              <a:t>commodity_commodityinfos</a:t>
            </a:r>
            <a:r>
              <a:rPr lang="zh-CN" altLang="en-US" sz="1500" spc="-25" dirty="0">
                <a:effectLst/>
              </a:rPr>
              <a:t>表对应商品的库存减一，</a:t>
            </a:r>
            <a:r>
              <a:rPr lang="en-US" altLang="zh-CN" sz="1500" spc="-25" dirty="0" err="1">
                <a:effectLst/>
              </a:rPr>
              <a:t>commodity_commodityinfos</a:t>
            </a:r>
            <a:r>
              <a:rPr lang="zh-CN" altLang="en-US" sz="1500" spc="-25" dirty="0">
                <a:effectLst/>
              </a:rPr>
              <a:t>更新时，触发器触发，把</a:t>
            </a:r>
            <a:r>
              <a:rPr lang="en-US" altLang="zh-CN" sz="1500" spc="-25" dirty="0" err="1">
                <a:effectLst/>
              </a:rPr>
              <a:t>commodity_sold</a:t>
            </a:r>
            <a:r>
              <a:rPr lang="zh-CN" altLang="en-US" sz="1500" spc="-25" dirty="0">
                <a:effectLst/>
              </a:rPr>
              <a:t>表销售的商品的</a:t>
            </a:r>
            <a:r>
              <a:rPr lang="en-US" altLang="zh-CN" sz="1500" spc="-25" dirty="0">
                <a:effectLst/>
              </a:rPr>
              <a:t>sold</a:t>
            </a:r>
            <a:r>
              <a:rPr lang="zh-CN" altLang="en-US" sz="1500" spc="-25" dirty="0">
                <a:effectLst/>
              </a:rPr>
              <a:t>字段加一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spc="-25" dirty="0">
                <a:effectLst/>
              </a:rPr>
              <a:t> </a:t>
            </a:r>
          </a:p>
          <a:p>
            <a:pPr marL="2698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spc="-25" dirty="0">
                <a:effectLst/>
              </a:rPr>
              <a:t>通过</a:t>
            </a:r>
            <a:r>
              <a:rPr lang="en-US" altLang="zh-CN" sz="1500" spc="-25" dirty="0" err="1">
                <a:effectLst/>
              </a:rPr>
              <a:t>shopper_orderinfos</a:t>
            </a:r>
            <a:r>
              <a:rPr lang="zh-CN" altLang="en-US" sz="1500" spc="-25" dirty="0">
                <a:effectLst/>
              </a:rPr>
              <a:t>表根据</a:t>
            </a:r>
            <a:r>
              <a:rPr lang="en-US" altLang="zh-CN" sz="1500" spc="-25" dirty="0">
                <a:effectLst/>
              </a:rPr>
              <a:t>userid</a:t>
            </a:r>
            <a:r>
              <a:rPr lang="zh-CN" altLang="en-US" sz="1500" spc="-25" dirty="0">
                <a:effectLst/>
              </a:rPr>
              <a:t>查询用户的订单，根据创建时间排序，如果用户未登录会跳转单登录页面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4163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97AF-A839-C85A-06C4-0DEF6FAE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57" y="434852"/>
            <a:ext cx="5904035" cy="5913194"/>
          </a:xfrm>
        </p:spPr>
        <p:txBody>
          <a:bodyPr>
            <a:normAutofit fontScale="62500" lnSpcReduction="20000"/>
          </a:bodyPr>
          <a:lstStyle/>
          <a:p>
            <a:pPr marL="292100" indent="0">
              <a:lnSpc>
                <a:spcPct val="150000"/>
              </a:lnSpc>
              <a:buNone/>
            </a:pP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支付成功后会跳转到个人中心模块，请求中携带的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session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里有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payInfo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userId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commodityId</a:t>
            </a:r>
            <a:endParaRPr lang="zh-CN" altLang="zh-CN" sz="2800" spc="-25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payInfo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可以把对应订单的信息插入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shopper_orderinfos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userId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commodityId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，提交给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deletecarAPI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将用户购物车内对应商品删除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commodityId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，调用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commoditysql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方法通过执行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语句将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commodity_commodityinfos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表对应商品的库存减一，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commodity_commodityinfos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更新时，触发器触发，把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commodity_sold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表销售的商品的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sold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字段加一</a:t>
            </a:r>
          </a:p>
          <a:p>
            <a:pPr marL="269875" indent="302260">
              <a:lnSpc>
                <a:spcPct val="130000"/>
              </a:lnSpc>
            </a:pP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2800" spc="-25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875" indent="302260">
              <a:lnSpc>
                <a:spcPct val="130000"/>
              </a:lnSpc>
            </a:pP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shopper_orderinfos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表根据</a:t>
            </a:r>
            <a:r>
              <a:rPr lang="en-US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userid</a:t>
            </a:r>
            <a:r>
              <a:rPr lang="zh-CN" altLang="zh-CN" sz="2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查询用户的订单，根据创建时间排序，如果用户未登录会跳转单登录页面</a:t>
            </a: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D05964-69A9-897D-F40C-B5E575E2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885" y="5099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58C8FA7-AA07-DD59-4DD4-60CAD3005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528"/>
              </p:ext>
            </p:extLst>
          </p:nvPr>
        </p:nvGraphicFramePr>
        <p:xfrm>
          <a:off x="6523893" y="161925"/>
          <a:ext cx="5276850" cy="653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6537729" progId="Word.Document.8">
                  <p:embed/>
                </p:oleObj>
              </mc:Choice>
              <mc:Fallback>
                <p:oleObj name="Document" r:id="rId2" imgW="5272095" imgH="6537729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93" y="161925"/>
                        <a:ext cx="5276850" cy="653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54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3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76EB97-EAD9-86B2-93BE-209D946F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库表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8425F2-51E7-18FA-A385-6188479F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92" y="277924"/>
            <a:ext cx="4607170" cy="64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F8B28-A72B-DF4B-BFAA-1D4C6B60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deletecarAPI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FA5E-159A-6CB9-77FA-DC25C26E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8846" cy="4351338"/>
          </a:xfrm>
        </p:spPr>
        <p:txBody>
          <a:bodyPr/>
          <a:lstStyle/>
          <a:p>
            <a:r>
              <a:rPr lang="zh-CN" altLang="en-US" dirty="0"/>
              <a:t>实现购买后删除购物车内结算了的商品功能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50FBA9-2A5F-3A45-B19D-677E631C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808" y="164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8AC2A1-CCD6-BD79-96E9-368B6A377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96478"/>
              </p:ext>
            </p:extLst>
          </p:nvPr>
        </p:nvGraphicFramePr>
        <p:xfrm>
          <a:off x="1074126" y="2726103"/>
          <a:ext cx="8466993" cy="285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1783017" progId="Word.Document.8">
                  <p:embed/>
                </p:oleObj>
              </mc:Choice>
              <mc:Fallback>
                <p:oleObj name="Document" r:id="rId2" imgW="5272095" imgH="1783017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126" y="2726103"/>
                        <a:ext cx="8466993" cy="2857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7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EA4D4-CC72-4D88-EF82-57C755A9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commoditysql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2A8CB-384C-A79C-4772-B39752C0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0521"/>
          </a:xfrm>
        </p:spPr>
        <p:txBody>
          <a:bodyPr/>
          <a:lstStyle/>
          <a:p>
            <a:r>
              <a:rPr lang="zh-CN" altLang="en-US" dirty="0"/>
              <a:t>实现执行</a:t>
            </a:r>
            <a:r>
              <a:rPr lang="en-US" altLang="zh-CN" dirty="0"/>
              <a:t>sql</a:t>
            </a:r>
            <a:r>
              <a:rPr lang="zh-CN" altLang="en-US" dirty="0"/>
              <a:t>语句使库存字段减一功能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CD15CE-D1A1-1F37-32EB-9894F853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8487873-4178-63E6-23B8-069FE0137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67115"/>
              </p:ext>
            </p:extLst>
          </p:nvPr>
        </p:nvGraphicFramePr>
        <p:xfrm>
          <a:off x="940777" y="2479430"/>
          <a:ext cx="8713566" cy="424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2575349" progId="Word.Document.8">
                  <p:embed/>
                </p:oleObj>
              </mc:Choice>
              <mc:Fallback>
                <p:oleObj name="Document" r:id="rId2" imgW="5272095" imgH="2575349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77" y="2479430"/>
                        <a:ext cx="8713566" cy="424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1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DA61-D0A4-0F69-9C5C-0D07A16B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登录注册页设计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D0D80-F494-4EB6-699B-4861417A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3253"/>
            <a:ext cx="47185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用户登录注册页面分为</a:t>
            </a:r>
            <a:r>
              <a:rPr lang="en-US" altLang="zh-CN" sz="2400" dirty="0"/>
              <a:t>3</a:t>
            </a:r>
            <a:r>
              <a:rPr lang="zh-CN" altLang="en-US" sz="2400" dirty="0"/>
              <a:t>个功能区域</a:t>
            </a:r>
            <a:r>
              <a:rPr lang="en-US" altLang="zh-CN" sz="2400" dirty="0"/>
              <a:t>:</a:t>
            </a:r>
            <a:r>
              <a:rPr lang="zh-CN" altLang="en-US" sz="2400" dirty="0"/>
              <a:t>商品搜索功能、网站导航、登录注册表单。登录注册表单是共用一个网页表单，在数据库的</a:t>
            </a:r>
            <a:r>
              <a:rPr lang="en-US" altLang="zh-CN" sz="2400" dirty="0" err="1"/>
              <a:t>auth_user</a:t>
            </a:r>
            <a:r>
              <a:rPr lang="zh-CN" altLang="en-US" sz="2400" dirty="0"/>
              <a:t>表中查找用户输入的</a:t>
            </a:r>
            <a:r>
              <a:rPr lang="en-US" altLang="zh-CN" sz="2400" dirty="0"/>
              <a:t>username</a:t>
            </a:r>
            <a:r>
              <a:rPr lang="zh-CN" altLang="en-US" sz="2400" dirty="0"/>
              <a:t>是否存在，如果存在检查</a:t>
            </a:r>
            <a:r>
              <a:rPr lang="en-US" altLang="zh-CN" sz="2400" dirty="0"/>
              <a:t>password</a:t>
            </a:r>
            <a:r>
              <a:rPr lang="zh-CN" altLang="en-US" sz="2400" dirty="0"/>
              <a:t>是否匹配，匹配成功则登陆，不匹配则返回“密码错误”。如果</a:t>
            </a:r>
            <a:r>
              <a:rPr lang="en-US" altLang="zh-CN" sz="2400" dirty="0"/>
              <a:t>username</a:t>
            </a:r>
            <a:r>
              <a:rPr lang="zh-CN" altLang="en-US" sz="2400" dirty="0"/>
              <a:t>不存在，则注册该用户，在数据库的用户表</a:t>
            </a:r>
            <a:r>
              <a:rPr lang="en-US" altLang="zh-CN" sz="2400" dirty="0" err="1"/>
              <a:t>auth_user</a:t>
            </a:r>
            <a:r>
              <a:rPr lang="zh-CN" altLang="en-US" sz="2400" dirty="0"/>
              <a:t>表增加一条记录，并在前端返回“注册成功”。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2A0282-9688-CF66-8FDE-9AAB802D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5DF3458-4D50-8D2B-821B-1E539CD8B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73786"/>
              </p:ext>
            </p:extLst>
          </p:nvPr>
        </p:nvGraphicFramePr>
        <p:xfrm>
          <a:off x="5400393" y="481196"/>
          <a:ext cx="6545423" cy="589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4754712" progId="Word.Document.8">
                  <p:embed/>
                </p:oleObj>
              </mc:Choice>
              <mc:Fallback>
                <p:oleObj name="Document" r:id="rId2" imgW="5272095" imgH="475471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93" y="481196"/>
                        <a:ext cx="6545423" cy="5895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39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048DDB0-7384-862C-A10A-DAE7150C65D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</a:t>
            </a:r>
            <a:r>
              <a:rPr lang="zh-CN" alt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AE79E-5C33-7538-43BD-68C30A00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840" y="782907"/>
            <a:ext cx="6788965" cy="52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CE63F-F868-B454-280F-706CD44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zh-CN" altLang="en-US" sz="5000"/>
              <a:t>关系模型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D37E89F-1CB7-F29D-5FB1-411852479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23657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85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385B-B8DC-8B71-1212-B562745B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891352" cy="1177072"/>
          </a:xfrm>
        </p:spPr>
        <p:txBody>
          <a:bodyPr/>
          <a:lstStyle/>
          <a:p>
            <a:r>
              <a:rPr lang="zh-CN" altLang="en-US" b="1" dirty="0"/>
              <a:t>视图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DF68B9-654A-6249-EF55-0E071805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B756554-9759-1B94-4431-A7F1F90E5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663725"/>
              </p:ext>
            </p:extLst>
          </p:nvPr>
        </p:nvGraphicFramePr>
        <p:xfrm>
          <a:off x="4325204" y="0"/>
          <a:ext cx="7028596" cy="686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5151058" progId="Word.Document.8">
                  <p:embed/>
                </p:oleObj>
              </mc:Choice>
              <mc:Fallback>
                <p:oleObj name="Document" r:id="rId2" imgW="5272095" imgH="5151058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204" y="0"/>
                        <a:ext cx="7028596" cy="6863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47C79F-ABF8-7EE5-9AA3-E4983BE87341}"/>
              </a:ext>
            </a:extLst>
          </p:cNvPr>
          <p:cNvSpPr txBox="1"/>
          <p:nvPr/>
        </p:nvSpPr>
        <p:spPr>
          <a:xfrm>
            <a:off x="315037" y="1542197"/>
            <a:ext cx="3820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为加快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页面展示三大类目“行车安全”，“用车舒适”，“车内配饰”的销量前五的商品，在数据库中定义视图</a:t>
            </a:r>
            <a:r>
              <a:rPr lang="en-US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commodity_limit5</a:t>
            </a:r>
            <a:r>
              <a:rPr lang="zh-CN" altLang="zh-CN" sz="18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，内容为查询三大类目“行车安全”，“用车舒适”，“车内配饰”的销量前五的商品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9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F58AAB2-ADEE-529F-5D28-9209DAC0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9FBD743-F7AB-7A01-7FA1-B58B95E8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5615" cy="2350590"/>
          </a:xfrm>
        </p:spPr>
        <p:txBody>
          <a:bodyPr>
            <a:normAutofit/>
          </a:bodyPr>
          <a:lstStyle/>
          <a:p>
            <a:r>
              <a:rPr lang="zh-CN" altLang="zh-CN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为增加查询速度，为商品名增加索引</a:t>
            </a:r>
          </a:p>
          <a:p>
            <a:endParaRPr lang="zh-CN" altLang="en-US" sz="44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9ED8A55-A695-44D0-EAD6-E5747E9F7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744574"/>
              </p:ext>
            </p:extLst>
          </p:nvPr>
        </p:nvGraphicFramePr>
        <p:xfrm>
          <a:off x="838200" y="2950511"/>
          <a:ext cx="10952258" cy="122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594339" progId="Word.Document.8">
                  <p:embed/>
                </p:oleObj>
              </mc:Choice>
              <mc:Fallback>
                <p:oleObj name="Document" r:id="rId2" imgW="5272095" imgH="594339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CE941B6-8C58-904A-FD69-247DC2EE2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50511"/>
                        <a:ext cx="10952258" cy="1225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47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08877BE-812F-D214-EBAF-8D436D57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E8813F-36D6-FB6E-83AB-7CC9B4AF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669"/>
            <a:ext cx="10515600" cy="658268"/>
          </a:xfrm>
        </p:spPr>
        <p:txBody>
          <a:bodyPr/>
          <a:lstStyle/>
          <a:p>
            <a:r>
              <a:rPr lang="zh-CN" altLang="en-US" dirty="0"/>
              <a:t>当库存变少时，触发器触发，商品的</a:t>
            </a:r>
            <a:r>
              <a:rPr lang="en-US" altLang="zh-CN" dirty="0"/>
              <a:t>sold</a:t>
            </a:r>
            <a:r>
              <a:rPr lang="zh-CN" altLang="en-US" dirty="0"/>
              <a:t>字段加一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7C6DE00-9863-1E78-C3AF-3422B714D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95225"/>
              </p:ext>
            </p:extLst>
          </p:nvPr>
        </p:nvGraphicFramePr>
        <p:xfrm>
          <a:off x="1119116" y="2365837"/>
          <a:ext cx="9175132" cy="453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2613508" progId="Word.Document.8">
                  <p:embed/>
                </p:oleObj>
              </mc:Choice>
              <mc:Fallback>
                <p:oleObj name="Document" r:id="rId2" imgW="5272095" imgH="2613508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9640D65-E57D-94E7-6E72-DB62DF0B3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16" y="2365837"/>
                        <a:ext cx="9175132" cy="4537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60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E370DF-00EE-E1CF-805A-D98FABD7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dirty="0"/>
              <a:t>存储过程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E8A2B-7647-D0DF-084C-03BE26BB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0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查询销量前</a:t>
            </a:r>
            <a:r>
              <a:rPr lang="en-US" altLang="zh-CN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的商品</a:t>
            </a:r>
            <a:r>
              <a:rPr lang="zh-CN" altLang="en-US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index\view.py</a:t>
            </a:r>
            <a:r>
              <a:rPr lang="zh-CN" altLang="en-US" sz="3200" spc="-25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调用，展示在首页</a:t>
            </a:r>
            <a:endParaRPr lang="zh-CN" altLang="en-US" sz="44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551272D-508E-C3C1-97BF-74AF01AB1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64272"/>
              </p:ext>
            </p:extLst>
          </p:nvPr>
        </p:nvGraphicFramePr>
        <p:xfrm>
          <a:off x="500112" y="3219333"/>
          <a:ext cx="11191775" cy="294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2095" imgH="1386671" progId="Word.Document.8">
                  <p:embed/>
                </p:oleObj>
              </mc:Choice>
              <mc:Fallback>
                <p:oleObj name="Document" r:id="rId2" imgW="5272095" imgH="1386671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414A5A0-2CA6-5A1A-A001-BE68631AB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12" y="3219333"/>
                        <a:ext cx="11191775" cy="2949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35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3E93F-199A-1C5F-10B9-B8B312C9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首页设计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EAE96-B66D-562F-B7E9-314DFA89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网站首页一共划分了</a:t>
            </a:r>
            <a:r>
              <a:rPr lang="en-US" altLang="zh-CN" sz="1800" dirty="0"/>
              <a:t>5</a:t>
            </a:r>
            <a:r>
              <a:rPr lang="zh-CN" altLang="en-US" sz="1800" dirty="0"/>
              <a:t>个不同的功能区域</a:t>
            </a:r>
            <a:r>
              <a:rPr lang="en-US" altLang="zh-CN" sz="1800" dirty="0"/>
              <a:t>:</a:t>
            </a:r>
            <a:r>
              <a:rPr lang="zh-CN" altLang="en-US" sz="1800" dirty="0"/>
              <a:t>商品搜索功能、网站导航、广告轮播、商品分类热销、网站尾部，每个功能的设计说明如下</a:t>
            </a:r>
            <a:r>
              <a:rPr lang="en-US" altLang="zh-CN" sz="18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A.</a:t>
            </a:r>
            <a:r>
              <a:rPr lang="zh-CN" altLang="en-US" sz="2400" dirty="0"/>
              <a:t>商品搜索功能</a:t>
            </a:r>
          </a:p>
          <a:p>
            <a:pPr marL="0" indent="0">
              <a:buNone/>
            </a:pPr>
            <a:r>
              <a:rPr lang="zh-CN" altLang="en-US" sz="1400" dirty="0"/>
              <a:t>用户输入关键字并单击搜索按钮，网站将进行数据查询处理，将符合条件的商品在商品列表页展示</a:t>
            </a:r>
            <a:r>
              <a:rPr lang="en-US" altLang="zh-CN" sz="1400" dirty="0"/>
              <a:t>;</a:t>
            </a:r>
            <a:r>
              <a:rPr lang="zh-CN" altLang="en-US" sz="1400" dirty="0"/>
              <a:t>如果没有输入关键字的情况下单击搜索按钮，网站直接访问商品列表页并展示所有的商品信息。</a:t>
            </a:r>
          </a:p>
          <a:p>
            <a:pPr marL="0" indent="0">
              <a:buNone/>
            </a:pPr>
            <a:r>
              <a:rPr lang="en-US" altLang="zh-CN" sz="2400" dirty="0"/>
              <a:t>B.</a:t>
            </a:r>
            <a:r>
              <a:rPr lang="zh-CN" altLang="en-US" sz="2400" dirty="0"/>
              <a:t>网站导航</a:t>
            </a:r>
          </a:p>
          <a:p>
            <a:pPr marL="0" indent="0">
              <a:buNone/>
            </a:pPr>
            <a:r>
              <a:rPr lang="zh-CN" altLang="en-US" sz="1400" dirty="0"/>
              <a:t>设有首页、所有商品、购物车和个人中心的地址链接，每个链接分别对应网站首页、商品列表页、购物车页面和个人中心页面。</a:t>
            </a:r>
          </a:p>
          <a:p>
            <a:pPr marL="0" indent="0">
              <a:buNone/>
            </a:pPr>
            <a:r>
              <a:rPr lang="en-US" altLang="zh-CN" sz="2400" dirty="0"/>
              <a:t>C.</a:t>
            </a:r>
            <a:r>
              <a:rPr lang="zh-CN" altLang="en-US" sz="2400" dirty="0"/>
              <a:t>广告轮播</a:t>
            </a:r>
          </a:p>
          <a:p>
            <a:pPr marL="0" indent="0">
              <a:buNone/>
            </a:pPr>
            <a:r>
              <a:rPr lang="zh-CN" altLang="en-US" sz="1400" dirty="0"/>
              <a:t>以图片形式展示，用于商品的广告宣传。</a:t>
            </a:r>
          </a:p>
          <a:p>
            <a:pPr marL="0" indent="0">
              <a:buNone/>
            </a:pPr>
            <a:r>
              <a:rPr lang="en-US" altLang="zh-CN" sz="2400" dirty="0"/>
              <a:t>D.</a:t>
            </a:r>
            <a:r>
              <a:rPr lang="zh-CN" altLang="en-US" sz="2400" dirty="0"/>
              <a:t>品分类热销</a:t>
            </a:r>
          </a:p>
          <a:p>
            <a:pPr marL="0" indent="0">
              <a:buNone/>
            </a:pPr>
            <a:r>
              <a:rPr lang="zh-CN" altLang="en-US" sz="1400" dirty="0"/>
              <a:t>分为今日必抢和分类商品。今日必抢是根据销量选出前</a:t>
            </a:r>
            <a:r>
              <a:rPr lang="en-US" altLang="zh-CN" sz="1400" dirty="0"/>
              <a:t>8</a:t>
            </a:r>
            <a:r>
              <a:rPr lang="zh-CN" altLang="en-US" sz="1400" dirty="0"/>
              <a:t>个商品</a:t>
            </a:r>
            <a:r>
              <a:rPr lang="en-US" altLang="zh-CN" sz="1400" dirty="0"/>
              <a:t>;</a:t>
            </a:r>
            <a:r>
              <a:rPr lang="zh-CN" altLang="en-US" sz="1400" dirty="0"/>
              <a:t>分类商品是在某分类的商品中获取前五名销量最高的商品进行排序。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3581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1571</Words>
  <Application>Microsoft Office PowerPoint</Application>
  <PresentationFormat>宽屏</PresentationFormat>
  <Paragraphs>88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Times New Roman</vt:lpstr>
      <vt:lpstr>Office 主题​​</vt:lpstr>
      <vt:lpstr>Document</vt:lpstr>
      <vt:lpstr>Microsoft Word 97 - 2003 文档</vt:lpstr>
      <vt:lpstr>网络工程2班第一组</vt:lpstr>
      <vt:lpstr>库表</vt:lpstr>
      <vt:lpstr>PowerPoint 演示文稿</vt:lpstr>
      <vt:lpstr>关系模型</vt:lpstr>
      <vt:lpstr>视图</vt:lpstr>
      <vt:lpstr>索引</vt:lpstr>
      <vt:lpstr>触发器</vt:lpstr>
      <vt:lpstr>存储过程</vt:lpstr>
      <vt:lpstr>首页设计</vt:lpstr>
      <vt:lpstr>View层</vt:lpstr>
      <vt:lpstr>节选部分Index.html</vt:lpstr>
      <vt:lpstr>商品列表页设计</vt:lpstr>
      <vt:lpstr>PowerPoint 演示文稿</vt:lpstr>
      <vt:lpstr>收藏功能</vt:lpstr>
      <vt:lpstr>商品详细页设计</vt:lpstr>
      <vt:lpstr>购物车页设计</vt:lpstr>
      <vt:lpstr>结算后购物车清空功能</vt:lpstr>
      <vt:lpstr>个人中心页设计</vt:lpstr>
      <vt:lpstr>PowerPoint 演示文稿</vt:lpstr>
      <vt:lpstr>deletecarAPI方法</vt:lpstr>
      <vt:lpstr>commoditysql方法</vt:lpstr>
      <vt:lpstr>登录注册页设计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网络工程2班第一组</dc:title>
  <dc:creator>Xia 夏佳怡</dc:creator>
  <cp:lastModifiedBy>Xia 夏佳怡</cp:lastModifiedBy>
  <cp:revision>59</cp:revision>
  <dcterms:created xsi:type="dcterms:W3CDTF">2022-06-24T01:48:04Z</dcterms:created>
  <dcterms:modified xsi:type="dcterms:W3CDTF">2022-06-24T05:58:13Z</dcterms:modified>
</cp:coreProperties>
</file>