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64" r:id="rId6"/>
    <p:sldId id="275" r:id="rId7"/>
    <p:sldId id="276" r:id="rId8"/>
    <p:sldId id="265" r:id="rId9"/>
    <p:sldId id="266" r:id="rId10"/>
    <p:sldId id="267" r:id="rId11"/>
    <p:sldId id="268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74" r:id="rId22"/>
    <p:sldId id="286" r:id="rId23"/>
    <p:sldId id="287" r:id="rId24"/>
    <p:sldId id="288" r:id="rId25"/>
    <p:sldId id="262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Poppins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04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242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1385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652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715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863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276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8160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948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94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971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770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561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001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676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1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3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13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821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29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63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image" Target="../media/image2.tmp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Heart Health Data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B2EEEE-9472-45C1-B23B-2058279DC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49" y="1591454"/>
            <a:ext cx="8666251" cy="4854198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0F377974-1267-4EA5-90FD-05BF747D5F3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29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993E3-9856-49EB-8629-351B037F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28" y="1509486"/>
            <a:ext cx="8770883" cy="4897307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CBA8FFA-2763-4329-9542-494BBEF28B3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71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443DD-6956-43B1-800A-D94A3BBB7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73" y="1548268"/>
            <a:ext cx="8814057" cy="4878221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FB13B253-FC75-4BFD-93E6-CBB16D4AC93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523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8D05B-4F36-4B1A-A52B-8210FD02F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54" y="1494968"/>
            <a:ext cx="8800081" cy="4873463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0723B68-3FAD-49FF-9883-325F4ACCD0F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68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6203D-7CAF-400B-9580-4F0958D2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78" y="1521963"/>
            <a:ext cx="8753722" cy="4899883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AA71CF1B-5B89-4218-9C93-C27CC916D7A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73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9F4E9-A0A5-4FC3-A286-E1F8B5BE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10" y="1627572"/>
            <a:ext cx="8637537" cy="4728778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AEF5B81-71B5-4BCD-B895-AEB06BD818A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89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4F3CA-89E3-432C-A40F-F17910255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76" y="1582056"/>
            <a:ext cx="8760074" cy="4875891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9949A84B-CD85-4EA4-8E96-0165DE11D4F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49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8524A-DF89-4985-AD13-FB6396DD8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68" y="1694007"/>
            <a:ext cx="8551817" cy="4790100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C2BF03D8-6478-4098-B68A-677ACE8E9BF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052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BFBB9-74A2-4D14-9524-8497F6029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80" y="1589878"/>
            <a:ext cx="8693365" cy="4869385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732D114-EA69-46B6-9CE4-AC292C7F85D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32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F790D-E2BE-4D2F-A101-DCDAE8EA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33" y="1575691"/>
            <a:ext cx="8746050" cy="4880241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4E0FF961-425D-49ED-BA62-41ACB71993A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33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" name="Google Shape;196;p2">
            <a:extLst>
              <a:ext uri="{FF2B5EF4-FFF2-40B4-BE49-F238E27FC236}">
                <a16:creationId xmlns:a16="http://schemas.microsoft.com/office/drawing/2014/main" id="{F6642C69-A3B9-4894-A3C7-685CE687C767}"/>
              </a:ext>
            </a:extLst>
          </p:cNvPr>
          <p:cNvSpPr txBox="1">
            <a:spLocks/>
          </p:cNvSpPr>
          <p:nvPr/>
        </p:nvSpPr>
        <p:spPr>
          <a:xfrm>
            <a:off x="1167491" y="3043236"/>
            <a:ext cx="9779183" cy="24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Which age group has the highest chances of getting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Relationship between Chest Pain Severity and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male are more prone to heart disease or female?</a:t>
            </a:r>
          </a:p>
          <a:p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EF352-67D8-4D95-91F7-056EEAE8E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43" y="1582057"/>
            <a:ext cx="8623843" cy="4827183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3491EE3E-84B1-4F6D-9767-DAB975C8B6E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63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23949" y="1816764"/>
            <a:ext cx="1005205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Total number of patients are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1025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out of which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312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are females and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713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are males.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average age of patients is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54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48.5%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of patients (13% females and 35.5% males) don’t have any kind of Chest Pain.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7.5%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(77 patients – 13 females and 64 males) have very severe Chest Pain.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Most of the patients between the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age of 55 and 65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have the highest Resting Blood Pressure (Diastolic value) which is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greater than 150mg/dl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. This shows they are more prone to High Blood Pressure.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17FBBD89-AB27-43DF-AD9F-B267521354A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287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 total of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853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(267 females and 586 males), approx.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83%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Serum Cholesterol(SC) Value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greater than 200mg/dl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which increases the risk of Cardiovascular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15%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(42 females and 111 males) have Fasting Blood Sugar levels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greater than 120mg/dl.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This indicates that they are either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prediabetics or have Type-2 Diabetes.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1.5%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(11 females and 4 males) have Resting Electrocardiographic value of 2, which indicates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signs of Heart Attack.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48.5%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don’t have any kind of cardiac abnormalities.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Male patients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have good Resting Electrocardiographic Results as compared to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female patients.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5733F194-6046-4273-80C5-A44F8EC9107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118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34%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of the patients (74 females and 271 males) have Exercise Induced Angina which means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they feel chest pain due to the insufficient blood flow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to the heart muscle during physical exercise.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390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Oldpeak value of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0.8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which is not severe but have moderate level of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ischemia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(reduced blood flow to the heart).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47%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normal slope value of 1 as compared to 46% patients who have slope value of 2. But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7%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a slope value of 0, which shows more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severe ischemia or coronary artery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18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(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all male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) have flourosopy level of 4, which is very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critical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and requires immediate action.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56%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of the patients have flourosopy value of 0, which indicate their heart works fine.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B3B64732-C874-4069-B04E-28E5CB8DD56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387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Around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93%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patients have Thallium Test value of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which shows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decreased blood flow to the heart or even a scar tissue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in that region.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Approximately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21%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patients (105 females and 114 males) having Chest pain Severity of </a:t>
            </a:r>
            <a:r>
              <a:rPr lang="en-IN" sz="2000" b="1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got diagnosed with Heart Disease. From the chart also we can see that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males are more prone to heart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51%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almost half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) of the patients are diagnosed with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Patients within the age range of </a:t>
            </a:r>
            <a:r>
              <a:rPr lang="en-IN" sz="2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40-45 and 50-60 </a:t>
            </a:r>
            <a:r>
              <a:rPr lang="en-IN"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have shown the signs of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53328A88-56DB-4A2E-9896-EBD954B407E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893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0" name="Google Shape;196;p2">
            <a:extLst>
              <a:ext uri="{FF2B5EF4-FFF2-40B4-BE49-F238E27FC236}">
                <a16:creationId xmlns:a16="http://schemas.microsoft.com/office/drawing/2014/main" id="{A0808840-1BC7-4625-8B86-5BF9E19ECE45}"/>
              </a:ext>
            </a:extLst>
          </p:cNvPr>
          <p:cNvSpPr txBox="1">
            <a:spLocks/>
          </p:cNvSpPr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Google Shape;198;p2">
            <a:extLst>
              <a:ext uri="{FF2B5EF4-FFF2-40B4-BE49-F238E27FC236}">
                <a16:creationId xmlns:a16="http://schemas.microsoft.com/office/drawing/2014/main" id="{D9E3A6FD-4AE3-4772-BD3C-46310986E2B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866004"/>
            <a:ext cx="9045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a csv file named “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Heart Disease Data.csv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”. 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File contains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Heart Health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data of about 1025 people.</a:t>
            </a:r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9" name="Google Shape;198;p2">
            <a:extLst>
              <a:ext uri="{FF2B5EF4-FFF2-40B4-BE49-F238E27FC236}">
                <a16:creationId xmlns:a16="http://schemas.microsoft.com/office/drawing/2014/main" id="{7A7F319C-1AE7-4979-A789-6EB2C3D2D82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5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Changed the column names to –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Age, Gender, CP, RPB(Diastolic), SC, FBS, RER, MHRA, EIA, Oldpeak, Slope, Flourosopy, Thallium Test, HD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CP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Chest Pain Severity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RPB(Diastolic)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– Resting Blood Pressure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SC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– Serum Cholesterol in mg/dl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FBS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Is Fasting Blood Glucose greater than 120mg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RER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Resting Electrocardiographic Results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MHRA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Maximum Heart Rate Achieved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EIA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Exercise Induced Angina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FE38B40F-4253-4249-A0AE-A6AA631EEB7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Oldpeak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- ST depression induced by exercise relative to rest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Slope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- the slope of the peak exercise ST segment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Flourosopy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– Number of major vessels coloured by flourosopy</a:t>
            </a:r>
          </a:p>
          <a:p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Thallium Test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– To check how well blood flows to the heart muscles. 0-Normal, 1-fixed defect, 2-reversable defect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Changed value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0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and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1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of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Gender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 column to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Male and Female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respectively.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Some columns has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outliers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. Replaced those values with the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median of that column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using Python.</a:t>
            </a:r>
            <a:endParaRPr lang="en-IN" sz="2400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09AB8DF1-3E34-4A33-A9A0-4C97CEC941A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67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Some values of Oldpeak column has value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zero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, which is not possible in practical situation. It is always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greater than zero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. So, replaced those zero values with the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median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of Oldpeak Column.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According to dataset metadata, Thallium Test column should only have values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0,1 and 2. 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But some rows has value 3, which is incorrect. So, I </a:t>
            </a:r>
            <a:r>
              <a:rPr lang="en-IN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replaced all the values of 3 with 2</a:t>
            </a:r>
            <a:r>
              <a:rPr lang="en-IN" sz="24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50C0F073-8F70-4F22-9D71-EE928865B8D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24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666CE-8DE6-4930-9F02-F1153D46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75" y="1683696"/>
            <a:ext cx="8745766" cy="4693548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B1C56D24-1F6B-400B-A24D-6B199CD2A69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57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7634" y="577829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47834" y="5983857"/>
                <a:ext cx="227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35154" y="568325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02394" y="5630337"/>
                <a:ext cx="66384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89514" y="561593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306A1D-FFCF-42A6-AB23-E6E331DBDBF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90234" y="1652651"/>
            <a:ext cx="8666566" cy="4799522"/>
          </a:xfrm>
          <a:prstGeom prst="rect">
            <a:avLst/>
          </a:prstGeom>
        </p:spPr>
      </p:pic>
      <p:sp>
        <p:nvSpPr>
          <p:cNvPr id="18" name="Google Shape;198;p2">
            <a:extLst>
              <a:ext uri="{FF2B5EF4-FFF2-40B4-BE49-F238E27FC236}">
                <a16:creationId xmlns:a16="http://schemas.microsoft.com/office/drawing/2014/main" id="{B341D760-AE3C-4A23-B67B-9B759B60637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25/02/2024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5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957</Words>
  <Application>Microsoft Office PowerPoint</Application>
  <PresentationFormat>Widescreen</PresentationFormat>
  <Paragraphs>225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Poppins</vt:lpstr>
      <vt:lpstr>Arial</vt:lpstr>
      <vt:lpstr>Office Theme</vt:lpstr>
      <vt:lpstr>Heart Health Data Analysis</vt:lpstr>
      <vt:lpstr>Objectives</vt:lpstr>
      <vt:lpstr>The Process</vt:lpstr>
      <vt:lpstr>Data Collection</vt:lpstr>
      <vt:lpstr>Data Cleaning</vt:lpstr>
      <vt:lpstr>Data Cleaning</vt:lpstr>
      <vt:lpstr>Data Cleaning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Insights</vt:lpstr>
      <vt:lpstr>Insights</vt:lpstr>
      <vt:lpstr>Insights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Krishna</cp:lastModifiedBy>
  <cp:revision>119</cp:revision>
  <dcterms:created xsi:type="dcterms:W3CDTF">2022-12-29T06:36:15Z</dcterms:created>
  <dcterms:modified xsi:type="dcterms:W3CDTF">2024-02-24T05:43:30Z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