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02" userDrawn="1">
          <p15:clr>
            <a:srgbClr val="A4A3A4"/>
          </p15:clr>
        </p15:guide>
        <p15:guide id="2" pos="464" userDrawn="1">
          <p15:clr>
            <a:srgbClr val="A4A3A4"/>
          </p15:clr>
        </p15:guide>
        <p15:guide id="3" pos="18607" userDrawn="1">
          <p15:clr>
            <a:srgbClr val="A4A3A4"/>
          </p15:clr>
        </p15:guide>
        <p15:guide id="4" orient="horz" pos="26500" userDrawn="1">
          <p15:clr>
            <a:srgbClr val="A4A3A4"/>
          </p15:clr>
        </p15:guide>
        <p15:guide id="5" orient="horz" pos="5997" userDrawn="1">
          <p15:clr>
            <a:srgbClr val="A4A3A4"/>
          </p15:clr>
        </p15:guide>
        <p15:guide id="6" pos="9377" userDrawn="1">
          <p15:clr>
            <a:srgbClr val="A4A3A4"/>
          </p15:clr>
        </p15:guide>
        <p15:guide id="7" pos="9694" userDrawn="1">
          <p15:clr>
            <a:srgbClr val="A4A3A4"/>
          </p15:clr>
        </p15:guide>
        <p15:guide id="8" orient="horz" pos="12756" userDrawn="1">
          <p15:clr>
            <a:srgbClr val="A4A3A4"/>
          </p15:clr>
        </p15:guide>
        <p15:guide id="9" orient="horz" pos="13051" userDrawn="1">
          <p15:clr>
            <a:srgbClr val="A4A3A4"/>
          </p15:clr>
        </p15:guide>
        <p15:guide id="10" orient="horz" pos="20240" userDrawn="1">
          <p15:clr>
            <a:srgbClr val="A4A3A4"/>
          </p15:clr>
        </p15:guide>
        <p15:guide id="11" orient="horz" pos="20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49F"/>
    <a:srgbClr val="A99E99"/>
    <a:srgbClr val="8C7D77"/>
    <a:srgbClr val="D9D1CE"/>
    <a:srgbClr val="53A394"/>
    <a:srgbClr val="698C85"/>
    <a:srgbClr val="FFFFFF"/>
    <a:srgbClr val="CE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2165" y="-1901"/>
      </p:cViewPr>
      <p:guideLst>
        <p:guide orient="horz" pos="5702"/>
        <p:guide pos="464"/>
        <p:guide pos="18607"/>
        <p:guide orient="horz" pos="26500"/>
        <p:guide orient="horz" pos="5997"/>
        <p:guide pos="9377"/>
        <p:guide pos="9694"/>
        <p:guide orient="horz" pos="12756"/>
        <p:guide orient="horz" pos="13051"/>
        <p:guide orient="horz" pos="20240"/>
        <p:guide orient="horz" pos="20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16EC9E-DB5A-248C-BD69-8BFFFC07F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F1CADC2-0138-A753-9928-CAD1612C4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1BA2B4-7998-3AB5-48F0-81A6F3A6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067167-4947-8774-0DD9-A88D43A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D7ADAE-1DD8-7F2A-22D5-6EE2D307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2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907F27-6B6A-B4E2-FC04-FB484DF9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AAF4B44-F919-EDDC-D013-1D722EF7A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FADF09-87FD-78E2-270D-99C7EE92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146550-FBF8-4664-A1D6-97F8721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EC3A57-2B62-9893-C267-BAF1D042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1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D2A374F-DE2B-5B81-673D-6B8BF183D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56A2DB-8743-2AFD-05DA-6C532470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61BD29-0E9A-26BB-AA6C-4CC24392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665953-F314-92DB-BF4A-895626A7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51877B-73B7-B61F-892F-B7878090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9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3897C8-8609-32D4-ECC0-6F8BAE8E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001433-FCBE-1F0D-3F72-8B3B9AE6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1CD42F-4575-D110-8AFD-91F336EB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330290-1F54-6F1C-1AB8-ED44B467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9FB83E-CD75-9976-BDBA-1123DF04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087C0-5D8B-5CC9-F664-FC958E8C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E0FB50-E24D-991B-45C7-5CDE0862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2E5C7D-F53B-138B-895E-BC2F8EEC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46F421-AD79-0B97-62A7-6F52F348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7AC50F-4016-A468-E7EF-2306647C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5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C37E42-D682-53AA-7A5F-A7F09329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BA91C2-BFB1-7DF8-224E-41FEA30EE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38794F1-C80F-D8A3-B7D9-16A7E279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7DD01D-68C2-3A0C-CC3F-10D9681B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EE288A-D397-5D01-2CF8-246DC18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91AA95-FFC7-0615-9371-3C177DBA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3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E98A0-D8BF-7F00-7F21-0A18196B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75F31D-A7D1-E5CC-BA06-48FAAB2A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3BAF17-AFB4-B563-FBB0-A8F21245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2992239-18F3-77AF-BFE4-D69732D42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541040-3F85-DEB2-CECE-4854BB9E7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4953606-C73C-076A-7B7C-42DADFEF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4024BFA-CCEC-512A-31E6-D934320E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91A742D-456F-6F7C-FB6F-AE0A0B0B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1A6245-E116-E59F-D1F6-4211653B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FF1B14A-AA76-24CD-0821-EE0DFFE4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538305-36EA-A5AB-F434-29A6E8F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C688D96-475B-3457-61C4-F8961484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02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36DFF1-686D-C2E1-AA72-A10057B6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FCB8F0A-0EAC-1A11-C1BA-39F27197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BCEB308-B9F4-F010-D90E-958EAE18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1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3597A-4C82-E0F9-091A-BD31AD2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149BB4-C8A1-E9BB-91F8-FB95DE5E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DDA7A2C-65C3-69E1-2BEB-FFEFCA7D0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19A75F-2416-5FB9-57B6-CAFDD172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9A092B-2420-A56C-8C54-8ACEC95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632936-0574-7F4E-08AF-31FAF3DC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42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09E434-A586-8147-6601-9E5329F2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59E4EEC-F607-9E76-3200-C9F59451E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6341599-E8BB-9D63-80D6-CD5A68FB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2B44A2-E667-996B-8F92-330B2D01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66BDF0-248D-FE7F-1120-C8BC42A1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5F25CF-DF50-0D86-FF0C-70EE5A0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2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B6AF1FF-54BD-7842-715D-06A78D43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C58BBF-6C8F-1F95-F0B1-80D8F1CC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B284B4-CCF2-35BA-8BB0-87E1ACC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B368-0EBB-468D-A8DC-1B6A849534E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FC5FCF-D38D-BC64-2907-515E3E8FC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7384F1-0FB9-13D3-7317-989F3F1B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/>
          <p:cNvSpPr/>
          <p:nvPr/>
        </p:nvSpPr>
        <p:spPr>
          <a:xfrm>
            <a:off x="736600" y="734672"/>
            <a:ext cx="28802010" cy="41334078"/>
          </a:xfrm>
          <a:prstGeom prst="rect">
            <a:avLst/>
          </a:prstGeom>
          <a:solidFill>
            <a:srgbClr val="D9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1323068" y="1266471"/>
            <a:ext cx="27545845" cy="771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/>
          <p:cNvSpPr/>
          <p:nvPr/>
        </p:nvSpPr>
        <p:spPr>
          <a:xfrm>
            <a:off x="1371600" y="9546093"/>
            <a:ext cx="13514388" cy="10704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15389225" y="9546093"/>
            <a:ext cx="13479689" cy="22584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371600" y="20718463"/>
            <a:ext cx="13514388" cy="20592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5389225" y="32635825"/>
            <a:ext cx="13479689" cy="86749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21691782" y="38366395"/>
            <a:ext cx="1705811" cy="2732994"/>
          </a:xfrm>
          <a:prstGeom prst="rect">
            <a:avLst/>
          </a:prstGeom>
          <a:solidFill>
            <a:srgbClr val="8C7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2123352" y="9949509"/>
            <a:ext cx="12010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dirty="0" smtClean="0">
                <a:latin typeface="Montserrat Medium" panose="00000600000000000000" pitchFamily="2" charset="-18"/>
                <a:ea typeface="Roboto Medium" panose="02000000000000000000" pitchFamily="2" charset="0"/>
              </a:rPr>
              <a:t>Background and </a:t>
            </a:r>
            <a:r>
              <a:rPr lang="hu-HU" sz="6600" dirty="0" err="1" smtClean="0">
                <a:latin typeface="Montserrat Medium" panose="00000600000000000000" pitchFamily="2" charset="-18"/>
                <a:ea typeface="Roboto Medium" panose="02000000000000000000" pitchFamily="2" charset="0"/>
              </a:rPr>
              <a:t>aims</a:t>
            </a:r>
            <a:endParaRPr lang="hu-HU" sz="6600" dirty="0">
              <a:latin typeface="Montserrat Medium" panose="00000600000000000000" pitchFamily="2" charset="-18"/>
              <a:ea typeface="Roboto Medium" panose="02000000000000000000" pitchFamily="2" charset="0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1623218" y="21423240"/>
            <a:ext cx="135143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>
                <a:latin typeface="Montserrat Medium" panose="00000600000000000000" pitchFamily="2" charset="-18"/>
                <a:ea typeface="Roboto Medium" panose="02000000000000000000" pitchFamily="2" charset="0"/>
              </a:defRPr>
            </a:lvl1pPr>
          </a:lstStyle>
          <a:p>
            <a:r>
              <a:rPr lang="hu-HU" sz="6600" dirty="0" err="1" smtClean="0"/>
              <a:t>Task</a:t>
            </a:r>
            <a:r>
              <a:rPr lang="hu-HU" sz="6600" dirty="0" smtClean="0"/>
              <a:t> and index </a:t>
            </a:r>
            <a:r>
              <a:rPr lang="hu-HU" sz="6600" dirty="0" err="1" smtClean="0"/>
              <a:t>selection</a:t>
            </a:r>
            <a:endParaRPr lang="hu-HU" sz="6600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15900272" y="9939162"/>
            <a:ext cx="116433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latin typeface="Montserrat Medium" panose="00000600000000000000" pitchFamily="2" charset="-18"/>
                <a:ea typeface="Roboto Medium" panose="02000000000000000000" pitchFamily="2" charset="0"/>
              </a:defRPr>
            </a:lvl1pPr>
          </a:lstStyle>
          <a:p>
            <a:r>
              <a:rPr lang="hu-HU" sz="6600" dirty="0" err="1">
                <a:solidFill>
                  <a:schemeClr val="tx1"/>
                </a:solidFill>
              </a:rPr>
              <a:t>Results</a:t>
            </a:r>
            <a:endParaRPr lang="hu-HU" sz="6600" dirty="0">
              <a:solidFill>
                <a:schemeClr val="tx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15389227" y="33340602"/>
            <a:ext cx="139829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>
                <a:latin typeface="Montserrat Medium" panose="00000600000000000000" pitchFamily="2" charset="-18"/>
                <a:ea typeface="Roboto Medium" panose="02000000000000000000" pitchFamily="2" charset="0"/>
              </a:defRPr>
            </a:lvl1pPr>
          </a:lstStyle>
          <a:p>
            <a:r>
              <a:rPr lang="hu-HU" sz="6600" dirty="0" err="1"/>
              <a:t>References</a:t>
            </a:r>
            <a:r>
              <a:rPr lang="hu-HU" sz="6600" dirty="0"/>
              <a:t>, </a:t>
            </a:r>
            <a:r>
              <a:rPr lang="hu-HU" sz="6600" dirty="0" err="1"/>
              <a:t>ackn</a:t>
            </a:r>
            <a:r>
              <a:rPr lang="hu-HU" sz="6600" dirty="0"/>
              <a:t>., &amp; </a:t>
            </a:r>
            <a:r>
              <a:rPr lang="hu-HU" sz="6600" dirty="0" err="1"/>
              <a:t>contact</a:t>
            </a:r>
            <a:r>
              <a:rPr lang="hu-HU" sz="6600" dirty="0"/>
              <a:t>…</a:t>
            </a:r>
            <a:endParaRPr lang="hu-HU" sz="66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042180" y="12084904"/>
            <a:ext cx="12924689" cy="21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●"/>
            </a:pP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bullet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points</a:t>
            </a:r>
            <a:endParaRPr lang="hu-HU" sz="28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571500" indent="-571500"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●"/>
            </a:pP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bullet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points</a:t>
            </a:r>
            <a:endParaRPr lang="hu-HU" sz="28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571500" indent="-571500"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●"/>
            </a:pP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bullet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points</a:t>
            </a:r>
            <a:endParaRPr lang="hu-HU" sz="2800" dirty="0"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1905419" y="1747964"/>
            <a:ext cx="26490051" cy="337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6600" dirty="0">
                <a:latin typeface="Montserrat Medium" panose="00000600000000000000" pitchFamily="2" charset="-18"/>
              </a:rPr>
              <a:t>The effect of statistical learning and general cognitive skills on language </a:t>
            </a:r>
            <a:r>
              <a:rPr lang="en-US" sz="6600" dirty="0" smtClean="0">
                <a:latin typeface="Montserrat Medium" panose="00000600000000000000" pitchFamily="2" charset="-18"/>
              </a:rPr>
              <a:t>processing:</a:t>
            </a:r>
            <a:r>
              <a:rPr lang="hu-HU" sz="6600" dirty="0">
                <a:latin typeface="Montserrat Medium" panose="00000600000000000000" pitchFamily="2" charset="-18"/>
              </a:rPr>
              <a:t/>
            </a:r>
            <a:br>
              <a:rPr lang="hu-HU" sz="6600" dirty="0">
                <a:latin typeface="Montserrat Medium" panose="00000600000000000000" pitchFamily="2" charset="-18"/>
              </a:rPr>
            </a:br>
            <a:r>
              <a:rPr lang="en-US" sz="6600" dirty="0" smtClean="0">
                <a:latin typeface="Montserrat Medium" panose="00000600000000000000" pitchFamily="2" charset="-18"/>
              </a:rPr>
              <a:t>a </a:t>
            </a:r>
            <a:r>
              <a:rPr lang="en-US" sz="6600" dirty="0">
                <a:latin typeface="Montserrat Medium" panose="00000600000000000000" pitchFamily="2" charset="-18"/>
              </a:rPr>
              <a:t>structural equation modeling study</a:t>
            </a:r>
            <a:endParaRPr lang="hu-HU" sz="6600" dirty="0">
              <a:latin typeface="Montserrat Medium" panose="00000600000000000000" pitchFamily="2" charset="-18"/>
            </a:endParaRP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830" y="35882354"/>
            <a:ext cx="4968083" cy="4968083"/>
          </a:xfrm>
          <a:prstGeom prst="rect">
            <a:avLst/>
          </a:prstGeom>
        </p:spPr>
      </p:pic>
      <p:grpSp>
        <p:nvGrpSpPr>
          <p:cNvPr id="25" name="Csoportba foglalás 24"/>
          <p:cNvGrpSpPr/>
          <p:nvPr/>
        </p:nvGrpSpPr>
        <p:grpSpPr>
          <a:xfrm>
            <a:off x="2153382" y="31046053"/>
            <a:ext cx="1266093" cy="1162050"/>
            <a:chOff x="2153382" y="24405771"/>
            <a:chExt cx="1266093" cy="1162050"/>
          </a:xfrm>
        </p:grpSpPr>
        <p:sp>
          <p:nvSpPr>
            <p:cNvPr id="20" name="Ellipszis 19"/>
            <p:cNvSpPr/>
            <p:nvPr/>
          </p:nvSpPr>
          <p:spPr>
            <a:xfrm>
              <a:off x="2205404" y="24405771"/>
              <a:ext cx="1162050" cy="1162050"/>
            </a:xfrm>
            <a:prstGeom prst="ellipse">
              <a:avLst/>
            </a:prstGeom>
            <a:solidFill>
              <a:srgbClr val="53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800"/>
            </a:p>
          </p:txBody>
        </p:sp>
        <p:sp>
          <p:nvSpPr>
            <p:cNvPr id="21" name="Szövegdoboz 20"/>
            <p:cNvSpPr txBox="1"/>
            <p:nvPr/>
          </p:nvSpPr>
          <p:spPr>
            <a:xfrm>
              <a:off x="2153382" y="24721624"/>
              <a:ext cx="126609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2800" dirty="0" smtClean="0">
                  <a:solidFill>
                    <a:schemeClr val="bg1"/>
                  </a:solidFill>
                </a:rPr>
                <a:t>1</a:t>
              </a:r>
              <a:endParaRPr lang="hu-HU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Szövegdoboz 21"/>
          <p:cNvSpPr txBox="1"/>
          <p:nvPr/>
        </p:nvSpPr>
        <p:spPr>
          <a:xfrm>
            <a:off x="20313727" y="11613362"/>
            <a:ext cx="8081744" cy="21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●"/>
              <a:defRPr sz="3600">
                <a:latin typeface="Montserrat" panose="00000500000000000000" pitchFamily="2" charset="-18"/>
                <a:ea typeface="Roboto" panose="02000000000000000000" pitchFamily="2" charset="0"/>
              </a:defRPr>
            </a:lvl1pPr>
          </a:lstStyle>
          <a:p>
            <a:r>
              <a:rPr lang="hu-HU" sz="2800" dirty="0" err="1"/>
              <a:t>bullet</a:t>
            </a:r>
            <a:r>
              <a:rPr lang="hu-HU" sz="2800" dirty="0"/>
              <a:t> </a:t>
            </a:r>
            <a:r>
              <a:rPr lang="hu-HU" sz="2800" dirty="0" err="1"/>
              <a:t>points</a:t>
            </a:r>
            <a:endParaRPr lang="hu-HU" sz="2800" dirty="0"/>
          </a:p>
          <a:p>
            <a:r>
              <a:rPr lang="hu-HU" sz="2800" dirty="0" err="1"/>
              <a:t>bullet</a:t>
            </a:r>
            <a:r>
              <a:rPr lang="hu-HU" sz="2800" dirty="0"/>
              <a:t> </a:t>
            </a:r>
            <a:r>
              <a:rPr lang="hu-HU" sz="2800" dirty="0" err="1"/>
              <a:t>points</a:t>
            </a:r>
            <a:endParaRPr lang="hu-HU" sz="2800" dirty="0"/>
          </a:p>
          <a:p>
            <a:r>
              <a:rPr lang="hu-HU" sz="2800" dirty="0" err="1"/>
              <a:t>bullet</a:t>
            </a:r>
            <a:r>
              <a:rPr lang="hu-HU" sz="2800" dirty="0"/>
              <a:t> </a:t>
            </a:r>
            <a:r>
              <a:rPr lang="hu-HU" sz="2800" dirty="0" err="1"/>
              <a:t>points</a:t>
            </a:r>
            <a:endParaRPr lang="hu-HU" sz="2800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1666448" y="38204161"/>
            <a:ext cx="12924689" cy="218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●"/>
              <a:defRPr sz="3600">
                <a:latin typeface="Montserrat" panose="00000500000000000000" pitchFamily="2" charset="-18"/>
                <a:ea typeface="Roboto" panose="02000000000000000000" pitchFamily="2" charset="0"/>
              </a:defRPr>
            </a:lvl1pPr>
          </a:lstStyle>
          <a:p>
            <a:r>
              <a:rPr lang="hu-HU" sz="2800" dirty="0" err="1"/>
              <a:t>bullet</a:t>
            </a:r>
            <a:r>
              <a:rPr lang="hu-HU" sz="2800" dirty="0"/>
              <a:t> </a:t>
            </a:r>
            <a:r>
              <a:rPr lang="hu-HU" sz="2800" dirty="0" err="1"/>
              <a:t>points</a:t>
            </a:r>
            <a:endParaRPr lang="hu-HU" sz="2800" dirty="0"/>
          </a:p>
          <a:p>
            <a:r>
              <a:rPr lang="hu-HU" sz="2800" dirty="0" err="1"/>
              <a:t>bullet</a:t>
            </a:r>
            <a:r>
              <a:rPr lang="hu-HU" sz="2800" dirty="0"/>
              <a:t> </a:t>
            </a:r>
            <a:r>
              <a:rPr lang="hu-HU" sz="2800" dirty="0" err="1"/>
              <a:t>points</a:t>
            </a:r>
            <a:endParaRPr lang="hu-HU" sz="2800" dirty="0"/>
          </a:p>
          <a:p>
            <a:r>
              <a:rPr lang="hu-HU" sz="2800" dirty="0" err="1"/>
              <a:t>bullet</a:t>
            </a:r>
            <a:r>
              <a:rPr lang="hu-HU" sz="2800" dirty="0"/>
              <a:t> </a:t>
            </a:r>
            <a:r>
              <a:rPr lang="hu-HU" sz="2800" dirty="0" err="1"/>
              <a:t>points</a:t>
            </a:r>
            <a:endParaRPr lang="hu-HU" sz="2800" dirty="0"/>
          </a:p>
        </p:txBody>
      </p:sp>
      <p:grpSp>
        <p:nvGrpSpPr>
          <p:cNvPr id="26" name="Csoportba foglalás 25"/>
          <p:cNvGrpSpPr/>
          <p:nvPr/>
        </p:nvGrpSpPr>
        <p:grpSpPr>
          <a:xfrm>
            <a:off x="2205404" y="33235502"/>
            <a:ext cx="1266093" cy="1162050"/>
            <a:chOff x="2153382" y="24405771"/>
            <a:chExt cx="1266093" cy="1162050"/>
          </a:xfrm>
        </p:grpSpPr>
        <p:sp>
          <p:nvSpPr>
            <p:cNvPr id="27" name="Ellipszis 26"/>
            <p:cNvSpPr/>
            <p:nvPr/>
          </p:nvSpPr>
          <p:spPr>
            <a:xfrm>
              <a:off x="2205404" y="24405771"/>
              <a:ext cx="1162050" cy="1162050"/>
            </a:xfrm>
            <a:prstGeom prst="ellipse">
              <a:avLst/>
            </a:prstGeom>
            <a:solidFill>
              <a:srgbClr val="53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800"/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2153382" y="24721624"/>
              <a:ext cx="126609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2800" dirty="0">
                  <a:solidFill>
                    <a:schemeClr val="bg1"/>
                  </a:solidFill>
                </a:rPr>
                <a:t>2</a:t>
              </a:r>
              <a:endParaRPr lang="hu-HU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Csoportba foglalás 28"/>
          <p:cNvGrpSpPr/>
          <p:nvPr/>
        </p:nvGrpSpPr>
        <p:grpSpPr>
          <a:xfrm>
            <a:off x="2153382" y="35432075"/>
            <a:ext cx="1266093" cy="1162050"/>
            <a:chOff x="2153382" y="24405771"/>
            <a:chExt cx="1266093" cy="1162050"/>
          </a:xfrm>
        </p:grpSpPr>
        <p:sp>
          <p:nvSpPr>
            <p:cNvPr id="30" name="Ellipszis 29"/>
            <p:cNvSpPr/>
            <p:nvPr/>
          </p:nvSpPr>
          <p:spPr>
            <a:xfrm>
              <a:off x="2205404" y="24405771"/>
              <a:ext cx="1162050" cy="1162050"/>
            </a:xfrm>
            <a:prstGeom prst="ellipse">
              <a:avLst/>
            </a:prstGeom>
            <a:solidFill>
              <a:srgbClr val="53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800"/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2153382" y="24721624"/>
              <a:ext cx="126609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sz="2800" dirty="0">
                  <a:solidFill>
                    <a:schemeClr val="bg1"/>
                  </a:solidFill>
                </a:rPr>
                <a:t>3</a:t>
              </a:r>
              <a:endParaRPr lang="hu-HU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2" name="Kép 3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975" y="5103408"/>
            <a:ext cx="6440437" cy="1786132"/>
          </a:xfrm>
          <a:prstGeom prst="rect">
            <a:avLst/>
          </a:prstGeom>
        </p:spPr>
      </p:pic>
      <p:sp>
        <p:nvSpPr>
          <p:cNvPr id="33" name="Szövegdoboz 32"/>
          <p:cNvSpPr txBox="1"/>
          <p:nvPr/>
        </p:nvSpPr>
        <p:spPr>
          <a:xfrm>
            <a:off x="1905419" y="5849654"/>
            <a:ext cx="26924965" cy="5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hu-HU" sz="2800" dirty="0" smtClean="0">
                <a:latin typeface="Montserrat" panose="00000500000000000000" pitchFamily="2" charset="-18"/>
              </a:rPr>
              <a:t>Krisztina Sára Lukics</a:t>
            </a:r>
            <a:r>
              <a:rPr lang="hu-HU" sz="2800" baseline="30000" dirty="0">
                <a:latin typeface="Montserrat" panose="00000500000000000000" pitchFamily="2" charset="-18"/>
              </a:rPr>
              <a:t>1,2</a:t>
            </a:r>
            <a:r>
              <a:rPr lang="hu-HU" sz="2800" dirty="0" smtClean="0">
                <a:latin typeface="Montserrat" panose="00000500000000000000" pitchFamily="2" charset="-18"/>
              </a:rPr>
              <a:t>; Dorottya Dobó</a:t>
            </a:r>
            <a:r>
              <a:rPr lang="hu-HU" sz="2800" baseline="30000" dirty="0">
                <a:latin typeface="Montserrat" panose="00000500000000000000" pitchFamily="2" charset="-18"/>
              </a:rPr>
              <a:t>1,2</a:t>
            </a:r>
            <a:r>
              <a:rPr lang="hu-HU" sz="2800" dirty="0" smtClean="0">
                <a:latin typeface="Montserrat" panose="00000500000000000000" pitchFamily="2" charset="-18"/>
              </a:rPr>
              <a:t>; Bálint József Ugrin</a:t>
            </a:r>
            <a:r>
              <a:rPr lang="hu-HU" sz="2800" baseline="30000" dirty="0" smtClean="0">
                <a:latin typeface="Montserrat" panose="00000500000000000000" pitchFamily="2" charset="-18"/>
              </a:rPr>
              <a:t>3,4</a:t>
            </a:r>
            <a:r>
              <a:rPr lang="hu-HU" sz="2800" dirty="0" smtClean="0">
                <a:latin typeface="Montserrat" panose="00000500000000000000" pitchFamily="2" charset="-18"/>
              </a:rPr>
              <a:t>; Ágnes Lukács</a:t>
            </a:r>
            <a:r>
              <a:rPr lang="hu-HU" sz="2800" baseline="30000" dirty="0" smtClean="0">
                <a:latin typeface="Montserrat" panose="00000500000000000000" pitchFamily="2" charset="-18"/>
              </a:rPr>
              <a:t>1,2</a:t>
            </a:r>
            <a:endParaRPr lang="hu-HU" sz="2800" baseline="30000" dirty="0">
              <a:latin typeface="Montserrat" panose="00000500000000000000" pitchFamily="2" charset="-18"/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1905419" y="7072767"/>
            <a:ext cx="26924965" cy="1377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hu-HU" sz="1400" dirty="0" err="1" smtClean="0">
                <a:latin typeface="Montserrat" panose="00000500000000000000" pitchFamily="2" charset="-18"/>
              </a:rPr>
              <a:t>Department</a:t>
            </a:r>
            <a:r>
              <a:rPr lang="hu-HU" sz="1400" dirty="0" smtClean="0">
                <a:latin typeface="Montserrat" panose="00000500000000000000" pitchFamily="2" charset="-18"/>
              </a:rPr>
              <a:t> of </a:t>
            </a:r>
            <a:r>
              <a:rPr lang="hu-HU" sz="1400" dirty="0" err="1" smtClean="0">
                <a:latin typeface="Montserrat" panose="00000500000000000000" pitchFamily="2" charset="-18"/>
              </a:rPr>
              <a:t>Cognitive</a:t>
            </a:r>
            <a:r>
              <a:rPr lang="hu-HU" sz="1400" dirty="0" smtClean="0">
                <a:latin typeface="Montserrat" panose="00000500000000000000" pitchFamily="2" charset="-18"/>
              </a:rPr>
              <a:t> Science, Budapest University of </a:t>
            </a:r>
            <a:r>
              <a:rPr lang="hu-HU" sz="1400" dirty="0" err="1" smtClean="0">
                <a:latin typeface="Montserrat" panose="00000500000000000000" pitchFamily="2" charset="-18"/>
              </a:rPr>
              <a:t>Technology</a:t>
            </a:r>
            <a:r>
              <a:rPr lang="hu-HU" sz="1400" dirty="0" smtClean="0">
                <a:latin typeface="Montserrat" panose="00000500000000000000" pitchFamily="2" charset="-18"/>
              </a:rPr>
              <a:t> and </a:t>
            </a:r>
            <a:r>
              <a:rPr lang="hu-HU" sz="1400" dirty="0" err="1" smtClean="0">
                <a:latin typeface="Montserrat" panose="00000500000000000000" pitchFamily="2" charset="-18"/>
              </a:rPr>
              <a:t>Economics</a:t>
            </a:r>
            <a:r>
              <a:rPr lang="hu-HU" sz="1400" dirty="0" smtClean="0">
                <a:latin typeface="Montserrat" panose="00000500000000000000" pitchFamily="2" charset="-18"/>
              </a:rPr>
              <a:t>, Budapest, Hungary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hu-HU" sz="1400" dirty="0" smtClean="0">
                <a:latin typeface="Montserrat" panose="00000500000000000000" pitchFamily="2" charset="-18"/>
              </a:rPr>
              <a:t>MTA-BME </a:t>
            </a:r>
            <a:r>
              <a:rPr lang="hu-HU" sz="1400" dirty="0">
                <a:latin typeface="Montserrat" panose="00000500000000000000" pitchFamily="2" charset="-18"/>
              </a:rPr>
              <a:t>Momentum </a:t>
            </a:r>
            <a:r>
              <a:rPr lang="hu-HU" sz="1400" dirty="0" err="1">
                <a:latin typeface="Montserrat" panose="00000500000000000000" pitchFamily="2" charset="-18"/>
              </a:rPr>
              <a:t>Language</a:t>
            </a:r>
            <a:r>
              <a:rPr lang="hu-HU" sz="1400" dirty="0">
                <a:latin typeface="Montserrat" panose="00000500000000000000" pitchFamily="2" charset="-18"/>
              </a:rPr>
              <a:t> </a:t>
            </a:r>
            <a:r>
              <a:rPr lang="hu-HU" sz="1400" dirty="0" err="1">
                <a:latin typeface="Montserrat" panose="00000500000000000000" pitchFamily="2" charset="-18"/>
              </a:rPr>
              <a:t>Acquisition</a:t>
            </a:r>
            <a:r>
              <a:rPr lang="hu-HU" sz="1400" dirty="0">
                <a:latin typeface="Montserrat" panose="00000500000000000000" pitchFamily="2" charset="-18"/>
              </a:rPr>
              <a:t> Research Group, Eötvös Loránd Research Network, ELKH, Budapest, </a:t>
            </a:r>
            <a:r>
              <a:rPr lang="hu-HU" sz="1400" dirty="0" smtClean="0">
                <a:latin typeface="Montserrat" panose="00000500000000000000" pitchFamily="2" charset="-18"/>
              </a:rPr>
              <a:t>Hungary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400" dirty="0">
                <a:latin typeface="Montserrat" panose="00000500000000000000" pitchFamily="2" charset="-18"/>
              </a:rPr>
              <a:t>Department of Cognitive Psychology, Institute of Psychology, </a:t>
            </a:r>
            <a:r>
              <a:rPr lang="en-US" sz="1400" dirty="0" err="1">
                <a:latin typeface="Montserrat" panose="00000500000000000000" pitchFamily="2" charset="-18"/>
              </a:rPr>
              <a:t>Eötvös</a:t>
            </a:r>
            <a:r>
              <a:rPr lang="en-US" sz="1400" dirty="0">
                <a:latin typeface="Montserrat" panose="00000500000000000000" pitchFamily="2" charset="-18"/>
              </a:rPr>
              <a:t> </a:t>
            </a:r>
            <a:r>
              <a:rPr lang="en-US" sz="1400" dirty="0" err="1">
                <a:latin typeface="Montserrat" panose="00000500000000000000" pitchFamily="2" charset="-18"/>
              </a:rPr>
              <a:t>Loránd</a:t>
            </a:r>
            <a:r>
              <a:rPr lang="en-US" sz="1400" dirty="0">
                <a:latin typeface="Montserrat" panose="00000500000000000000" pitchFamily="2" charset="-18"/>
              </a:rPr>
              <a:t> University, Budapest, </a:t>
            </a:r>
            <a:r>
              <a:rPr lang="en-US" sz="1400" dirty="0" smtClean="0">
                <a:latin typeface="Montserrat" panose="00000500000000000000" pitchFamily="2" charset="-18"/>
              </a:rPr>
              <a:t>Hungary</a:t>
            </a:r>
            <a:endParaRPr lang="hu-HU" sz="1400" dirty="0" smtClean="0">
              <a:latin typeface="Montserrat" panose="00000500000000000000" pitchFamily="2" charset="-18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hu-HU" sz="1400" dirty="0" err="1">
                <a:latin typeface="Montserrat" panose="00000500000000000000" pitchFamily="2" charset="-18"/>
              </a:rPr>
              <a:t>Psycholinguistics</a:t>
            </a:r>
            <a:r>
              <a:rPr lang="hu-HU" sz="1400" dirty="0">
                <a:latin typeface="Montserrat" panose="00000500000000000000" pitchFamily="2" charset="-18"/>
              </a:rPr>
              <a:t> and </a:t>
            </a:r>
            <a:r>
              <a:rPr lang="hu-HU" sz="1400" dirty="0" err="1">
                <a:latin typeface="Montserrat" panose="00000500000000000000" pitchFamily="2" charset="-18"/>
              </a:rPr>
              <a:t>Neurolinguistics</a:t>
            </a:r>
            <a:r>
              <a:rPr lang="hu-HU" sz="1400" dirty="0">
                <a:latin typeface="Montserrat" panose="00000500000000000000" pitchFamily="2" charset="-18"/>
              </a:rPr>
              <a:t> Research Group, Institute </a:t>
            </a:r>
            <a:r>
              <a:rPr lang="hu-HU" sz="1400" dirty="0" err="1">
                <a:latin typeface="Montserrat" panose="00000500000000000000" pitchFamily="2" charset="-18"/>
              </a:rPr>
              <a:t>for</a:t>
            </a:r>
            <a:r>
              <a:rPr lang="hu-HU" sz="1400" dirty="0">
                <a:latin typeface="Montserrat" panose="00000500000000000000" pitchFamily="2" charset="-18"/>
              </a:rPr>
              <a:t> General and </a:t>
            </a:r>
            <a:r>
              <a:rPr lang="hu-HU" sz="1400" dirty="0" err="1">
                <a:latin typeface="Montserrat" panose="00000500000000000000" pitchFamily="2" charset="-18"/>
              </a:rPr>
              <a:t>Hungarian</a:t>
            </a:r>
            <a:r>
              <a:rPr lang="hu-HU" sz="1400" dirty="0">
                <a:latin typeface="Montserrat" panose="00000500000000000000" pitchFamily="2" charset="-18"/>
              </a:rPr>
              <a:t> </a:t>
            </a:r>
            <a:r>
              <a:rPr lang="hu-HU" sz="1400" dirty="0" err="1">
                <a:latin typeface="Montserrat" panose="00000500000000000000" pitchFamily="2" charset="-18"/>
              </a:rPr>
              <a:t>Linguistics</a:t>
            </a:r>
            <a:r>
              <a:rPr lang="hu-HU" sz="1400" dirty="0">
                <a:latin typeface="Montserrat" panose="00000500000000000000" pitchFamily="2" charset="-18"/>
              </a:rPr>
              <a:t>, ELKH </a:t>
            </a:r>
            <a:r>
              <a:rPr lang="hu-HU" sz="1400" dirty="0" err="1">
                <a:latin typeface="Montserrat" panose="00000500000000000000" pitchFamily="2" charset="-18"/>
              </a:rPr>
              <a:t>Hungarian</a:t>
            </a:r>
            <a:r>
              <a:rPr lang="hu-HU" sz="1400" dirty="0">
                <a:latin typeface="Montserrat" panose="00000500000000000000" pitchFamily="2" charset="-18"/>
              </a:rPr>
              <a:t> Research Centre </a:t>
            </a:r>
            <a:r>
              <a:rPr lang="hu-HU" sz="1400" dirty="0" err="1">
                <a:latin typeface="Montserrat" panose="00000500000000000000" pitchFamily="2" charset="-18"/>
              </a:rPr>
              <a:t>for</a:t>
            </a:r>
            <a:r>
              <a:rPr lang="hu-HU" sz="1400" dirty="0">
                <a:latin typeface="Montserrat" panose="00000500000000000000" pitchFamily="2" charset="-18"/>
              </a:rPr>
              <a:t> </a:t>
            </a:r>
            <a:r>
              <a:rPr lang="hu-HU" sz="1400" dirty="0" err="1">
                <a:latin typeface="Montserrat" panose="00000500000000000000" pitchFamily="2" charset="-18"/>
              </a:rPr>
              <a:t>Linguistics</a:t>
            </a:r>
            <a:r>
              <a:rPr lang="hu-HU" sz="1400" dirty="0">
                <a:latin typeface="Montserrat" panose="00000500000000000000" pitchFamily="2" charset="-18"/>
              </a:rPr>
              <a:t>, </a:t>
            </a:r>
            <a:r>
              <a:rPr lang="hu-HU" sz="1400" dirty="0" smtClean="0">
                <a:latin typeface="Montserrat" panose="00000500000000000000" pitchFamily="2" charset="-18"/>
              </a:rPr>
              <a:t>Budapest, Hungary</a:t>
            </a:r>
            <a:endParaRPr lang="hu-HU" sz="1400" dirty="0">
              <a:latin typeface="Montserrat" panose="00000500000000000000" pitchFamily="2" charset="-18"/>
            </a:endParaRPr>
          </a:p>
        </p:txBody>
      </p:sp>
      <p:cxnSp>
        <p:nvCxnSpPr>
          <p:cNvPr id="37" name="Egyenes összekötő 36"/>
          <p:cNvCxnSpPr/>
          <p:nvPr/>
        </p:nvCxnSpPr>
        <p:spPr>
          <a:xfrm>
            <a:off x="3450150" y="11454042"/>
            <a:ext cx="11401279" cy="0"/>
          </a:xfrm>
          <a:prstGeom prst="line">
            <a:avLst/>
          </a:prstGeom>
          <a:ln w="38100">
            <a:solidFill>
              <a:srgbClr val="53A39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Csoportba foglalás 51"/>
          <p:cNvGrpSpPr/>
          <p:nvPr/>
        </p:nvGrpSpPr>
        <p:grpSpPr>
          <a:xfrm>
            <a:off x="8048592" y="12172499"/>
            <a:ext cx="13420711" cy="11565937"/>
            <a:chOff x="38288728" y="15640271"/>
            <a:chExt cx="13420711" cy="11565937"/>
          </a:xfrm>
        </p:grpSpPr>
        <p:grpSp>
          <p:nvGrpSpPr>
            <p:cNvPr id="47" name="Csoportba foglalás 46"/>
            <p:cNvGrpSpPr/>
            <p:nvPr/>
          </p:nvGrpSpPr>
          <p:grpSpPr>
            <a:xfrm>
              <a:off x="38288728" y="15640271"/>
              <a:ext cx="13420711" cy="11565937"/>
              <a:chOff x="34260754" y="14020800"/>
              <a:chExt cx="16458620" cy="14184000"/>
            </a:xfrm>
          </p:grpSpPr>
          <p:pic>
            <p:nvPicPr>
              <p:cNvPr id="45" name="Kép 44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60754" y="14020800"/>
                <a:ext cx="16458620" cy="14184000"/>
              </a:xfrm>
              <a:prstGeom prst="rect">
                <a:avLst/>
              </a:prstGeom>
            </p:spPr>
          </p:pic>
          <p:pic>
            <p:nvPicPr>
              <p:cNvPr id="46" name="Kép 45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33379" y="14658089"/>
                <a:ext cx="14942551" cy="12761112"/>
              </a:xfrm>
              <a:prstGeom prst="rect">
                <a:avLst/>
              </a:prstGeom>
            </p:spPr>
          </p:pic>
        </p:grpSp>
        <p:sp>
          <p:nvSpPr>
            <p:cNvPr id="48" name="Szövegdoboz 47"/>
            <p:cNvSpPr txBox="1"/>
            <p:nvPr/>
          </p:nvSpPr>
          <p:spPr>
            <a:xfrm>
              <a:off x="39587247" y="20245191"/>
              <a:ext cx="5700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 err="1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short</a:t>
              </a:r>
              <a:r>
                <a:rPr lang="hu-HU" sz="2800" dirty="0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 </a:t>
              </a:r>
              <a:r>
                <a:rPr lang="hu-HU" sz="2800" dirty="0" err="1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term</a:t>
              </a:r>
              <a:r>
                <a:rPr lang="hu-HU" sz="2800" dirty="0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 </a:t>
              </a:r>
              <a:r>
                <a:rPr lang="hu-HU" sz="2800" dirty="0" err="1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memory</a:t>
              </a:r>
              <a:endParaRPr lang="hu-HU" sz="28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49" name="Szövegdoboz 48"/>
            <p:cNvSpPr txBox="1"/>
            <p:nvPr/>
          </p:nvSpPr>
          <p:spPr>
            <a:xfrm>
              <a:off x="44738562" y="17602276"/>
              <a:ext cx="272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 err="1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statistical</a:t>
              </a:r>
              <a:r>
                <a:rPr lang="hu-HU" sz="2800" dirty="0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 </a:t>
              </a:r>
              <a:r>
                <a:rPr lang="hu-HU" sz="2800" dirty="0" err="1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learning</a:t>
              </a:r>
              <a:endParaRPr lang="hu-HU" sz="28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50" name="Szövegdoboz 49"/>
            <p:cNvSpPr txBox="1"/>
            <p:nvPr/>
          </p:nvSpPr>
          <p:spPr>
            <a:xfrm>
              <a:off x="48035166" y="20536238"/>
              <a:ext cx="28838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 err="1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cognitive</a:t>
              </a:r>
              <a:r>
                <a:rPr lang="hu-HU" sz="2800" dirty="0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 </a:t>
              </a:r>
              <a:r>
                <a:rPr lang="hu-HU" sz="2800" dirty="0" err="1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control</a:t>
              </a:r>
              <a:endParaRPr lang="hu-HU" sz="28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51" name="Szövegdoboz 50"/>
            <p:cNvSpPr txBox="1"/>
            <p:nvPr/>
          </p:nvSpPr>
          <p:spPr>
            <a:xfrm>
              <a:off x="46291843" y="23470199"/>
              <a:ext cx="29414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 err="1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working</a:t>
              </a:r>
              <a:r>
                <a:rPr lang="hu-HU" sz="2800" dirty="0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 </a:t>
              </a:r>
              <a:r>
                <a:rPr lang="hu-HU" sz="2800" dirty="0" err="1" smtClean="0">
                  <a:solidFill>
                    <a:schemeClr val="bg1"/>
                  </a:solidFill>
                  <a:latin typeface="Montserrat" panose="00000500000000000000" pitchFamily="2" charset="-18"/>
                </a:rPr>
                <a:t>memory</a:t>
              </a:r>
              <a:endParaRPr lang="hu-HU" sz="28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sp>
        <p:nvSpPr>
          <p:cNvPr id="53" name="Szövegdoboz 52"/>
          <p:cNvSpPr txBox="1"/>
          <p:nvPr/>
        </p:nvSpPr>
        <p:spPr>
          <a:xfrm>
            <a:off x="3922713" y="31281593"/>
            <a:ext cx="9774238" cy="58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</a:pP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reliability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analysis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of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task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indices</a:t>
            </a:r>
            <a:endParaRPr lang="hu-HU" sz="28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3922713" y="33472764"/>
            <a:ext cx="9774238" cy="58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</a:pP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exploratory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factor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analysis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endParaRPr lang="hu-HU" sz="28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3922712" y="35331788"/>
            <a:ext cx="7011988" cy="107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</a:pP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structural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equation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modeling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based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on</a:t>
            </a:r>
            <a:r>
              <a:rPr lang="hu-HU" sz="28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indices</a:t>
            </a:r>
            <a:endParaRPr lang="hu-HU" sz="28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pic>
        <p:nvPicPr>
          <p:cNvPr id="56" name="Kép 55"/>
          <p:cNvPicPr/>
          <p:nvPr/>
        </p:nvPicPr>
        <p:blipFill>
          <a:blip r:embed="rId6"/>
          <a:stretch>
            <a:fillRect/>
          </a:stretch>
        </p:blipFill>
        <p:spPr>
          <a:xfrm>
            <a:off x="-17117217" y="22623569"/>
            <a:ext cx="15522102" cy="6660222"/>
          </a:xfrm>
          <a:prstGeom prst="rect">
            <a:avLst/>
          </a:prstGeom>
        </p:spPr>
      </p:pic>
      <p:sp>
        <p:nvSpPr>
          <p:cNvPr id="57" name="Téglalap 56"/>
          <p:cNvSpPr/>
          <p:nvPr/>
        </p:nvSpPr>
        <p:spPr>
          <a:xfrm>
            <a:off x="2031672" y="23078944"/>
            <a:ext cx="3789662" cy="6879411"/>
          </a:xfrm>
          <a:prstGeom prst="rect">
            <a:avLst/>
          </a:prstGeom>
          <a:solidFill>
            <a:srgbClr val="AFA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58" name="Téglalap 57"/>
          <p:cNvSpPr/>
          <p:nvPr/>
        </p:nvSpPr>
        <p:spPr>
          <a:xfrm>
            <a:off x="6228936" y="23078944"/>
            <a:ext cx="3789662" cy="6879411"/>
          </a:xfrm>
          <a:prstGeom prst="rect">
            <a:avLst/>
          </a:prstGeom>
          <a:solidFill>
            <a:srgbClr val="AFA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59" name="Téglalap 58"/>
          <p:cNvSpPr/>
          <p:nvPr/>
        </p:nvSpPr>
        <p:spPr>
          <a:xfrm>
            <a:off x="10426200" y="23078944"/>
            <a:ext cx="3789662" cy="6879411"/>
          </a:xfrm>
          <a:prstGeom prst="rect">
            <a:avLst/>
          </a:prstGeom>
          <a:solidFill>
            <a:srgbClr val="AFA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1" name="Szövegdoboz 60"/>
          <p:cNvSpPr txBox="1"/>
          <p:nvPr/>
        </p:nvSpPr>
        <p:spPr>
          <a:xfrm>
            <a:off x="2165648" y="23146902"/>
            <a:ext cx="3514128" cy="107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statistical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learning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tasks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sp>
        <p:nvSpPr>
          <p:cNvPr id="62" name="Szövegdoboz 61"/>
          <p:cNvSpPr txBox="1"/>
          <p:nvPr/>
        </p:nvSpPr>
        <p:spPr>
          <a:xfrm>
            <a:off x="6366703" y="23146902"/>
            <a:ext cx="3514128" cy="107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nonlinguistic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cognitive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tasks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sp>
        <p:nvSpPr>
          <p:cNvPr id="63" name="Szövegdoboz 62"/>
          <p:cNvSpPr txBox="1"/>
          <p:nvPr/>
        </p:nvSpPr>
        <p:spPr>
          <a:xfrm>
            <a:off x="10563967" y="23146902"/>
            <a:ext cx="3514128" cy="107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language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processing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tasks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sp>
        <p:nvSpPr>
          <p:cNvPr id="64" name="Szövegdoboz 63"/>
          <p:cNvSpPr txBox="1"/>
          <p:nvPr/>
        </p:nvSpPr>
        <p:spPr>
          <a:xfrm>
            <a:off x="2165648" y="24391016"/>
            <a:ext cx="3655686" cy="494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word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segmentation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visual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segmentation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artificial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grammar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learning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NAD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learning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6468044" y="24391016"/>
            <a:ext cx="3655686" cy="494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word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segmentation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visual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segmentation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artificial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grammar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learning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NAD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learning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sp>
        <p:nvSpPr>
          <p:cNvPr id="66" name="Szövegdoboz 65"/>
          <p:cNvSpPr txBox="1"/>
          <p:nvPr/>
        </p:nvSpPr>
        <p:spPr>
          <a:xfrm>
            <a:off x="10653598" y="24503957"/>
            <a:ext cx="3655686" cy="494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word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segmentation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visual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segmentation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artificial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grammar</a:t>
            </a: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learning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457200" indent="-457200">
              <a:lnSpc>
                <a:spcPct val="114000"/>
              </a:lnSpc>
              <a:spcAft>
                <a:spcPts val="2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NAD </a:t>
            </a:r>
            <a:r>
              <a:rPr lang="hu-HU" sz="2800" dirty="0" err="1" smtClean="0">
                <a:solidFill>
                  <a:schemeClr val="bg1"/>
                </a:solidFill>
                <a:latin typeface="Montserrat" panose="00000500000000000000" pitchFamily="2" charset="-18"/>
                <a:ea typeface="Roboto" panose="02000000000000000000" pitchFamily="2" charset="0"/>
              </a:rPr>
              <a:t>learning</a:t>
            </a:r>
            <a:endParaRPr lang="hu-HU" sz="2800" dirty="0" smtClean="0">
              <a:solidFill>
                <a:schemeClr val="bg1"/>
              </a:solidFill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192</Words>
  <Application>Microsoft Office PowerPoint</Application>
  <PresentationFormat>Egyéni</PresentationFormat>
  <Paragraphs>44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Medium</vt:lpstr>
      <vt:lpstr>Roboto</vt:lpstr>
      <vt:lpstr>Roboto Medium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</dc:title>
  <dc:creator>Bálint Ugrin</dc:creator>
  <cp:lastModifiedBy>Kriszti</cp:lastModifiedBy>
  <cp:revision>48</cp:revision>
  <dcterms:created xsi:type="dcterms:W3CDTF">2023-05-03T17:23:39Z</dcterms:created>
  <dcterms:modified xsi:type="dcterms:W3CDTF">2023-05-11T13:25:00Z</dcterms:modified>
</cp:coreProperties>
</file>