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566" userDrawn="1">
          <p15:clr>
            <a:srgbClr val="A4A3A4"/>
          </p15:clr>
        </p15:guide>
        <p15:guide id="2" pos="464" userDrawn="1">
          <p15:clr>
            <a:srgbClr val="A4A3A4"/>
          </p15:clr>
        </p15:guide>
        <p15:guide id="3" pos="18607" userDrawn="1">
          <p15:clr>
            <a:srgbClr val="A4A3A4"/>
          </p15:clr>
        </p15:guide>
        <p15:guide id="4" orient="horz" pos="26500" userDrawn="1">
          <p15:clr>
            <a:srgbClr val="A4A3A4"/>
          </p15:clr>
        </p15:guide>
        <p15:guide id="5" orient="horz" pos="5884" userDrawn="1">
          <p15:clr>
            <a:srgbClr val="A4A3A4"/>
          </p15:clr>
        </p15:guide>
        <p15:guide id="6" pos="7766" userDrawn="1">
          <p15:clr>
            <a:srgbClr val="A4A3A4"/>
          </p15:clr>
        </p15:guide>
        <p15:guide id="7" pos="8220" userDrawn="1">
          <p15:clr>
            <a:srgbClr val="A4A3A4"/>
          </p15:clr>
        </p15:guide>
        <p15:guide id="8" orient="horz" pos="10261" userDrawn="1">
          <p15:clr>
            <a:srgbClr val="A4A3A4"/>
          </p15:clr>
        </p15:guide>
        <p15:guide id="9" orient="horz" pos="10715" userDrawn="1">
          <p15:clr>
            <a:srgbClr val="A4A3A4"/>
          </p15:clr>
        </p15:guide>
        <p15:guide id="10" orient="horz" pos="6337" userDrawn="1">
          <p15:clr>
            <a:srgbClr val="A4A3A4"/>
          </p15:clr>
        </p15:guide>
        <p15:guide id="11" orient="horz" pos="9467" userDrawn="1">
          <p15:clr>
            <a:srgbClr val="A4A3A4"/>
          </p15:clr>
        </p15:guide>
        <p15:guide id="12" pos="8560" userDrawn="1">
          <p15:clr>
            <a:srgbClr val="A4A3A4"/>
          </p15:clr>
        </p15:guide>
        <p15:guide id="13" pos="804" userDrawn="1">
          <p15:clr>
            <a:srgbClr val="A4A3A4"/>
          </p15:clr>
        </p15:guide>
        <p15:guide id="14" pos="1257" userDrawn="1">
          <p15:clr>
            <a:srgbClr val="A4A3A4"/>
          </p15:clr>
        </p15:guide>
        <p15:guide id="15" pos="9014" userDrawn="1">
          <p15:clr>
            <a:srgbClr val="A4A3A4"/>
          </p15:clr>
        </p15:guide>
        <p15:guide id="16" pos="18267" userDrawn="1">
          <p15:clr>
            <a:srgbClr val="A4A3A4"/>
          </p15:clr>
        </p15:guide>
        <p15:guide id="17" pos="17814" userDrawn="1">
          <p15:clr>
            <a:srgbClr val="A4A3A4"/>
          </p15:clr>
        </p15:guide>
        <p15:guide id="18" orient="horz" pos="9921" userDrawn="1">
          <p15:clr>
            <a:srgbClr val="A4A3A4"/>
          </p15:clr>
        </p15:guide>
        <p15:guide id="19" orient="horz" pos="24209" userDrawn="1">
          <p15:clr>
            <a:srgbClr val="A4A3A4"/>
          </p15:clr>
        </p15:guide>
        <p15:guide id="20" orient="horz" pos="23982" userDrawn="1">
          <p15:clr>
            <a:srgbClr val="A4A3A4"/>
          </p15:clr>
        </p15:guide>
        <p15:guide id="21" orient="horz" pos="463" userDrawn="1">
          <p15:clr>
            <a:srgbClr val="A4A3A4"/>
          </p15:clr>
        </p15:guide>
        <p15:guide id="22" orient="horz" pos="23642" userDrawn="1">
          <p15:clr>
            <a:srgbClr val="A4A3A4"/>
          </p15:clr>
        </p15:guide>
        <p15:guide id="23" orient="horz" pos="23188" userDrawn="1">
          <p15:clr>
            <a:srgbClr val="A4A3A4"/>
          </p15:clr>
        </p15:guide>
        <p15:guide id="24" orient="horz" pos="804" userDrawn="1">
          <p15:clr>
            <a:srgbClr val="A4A3A4"/>
          </p15:clr>
        </p15:guide>
        <p15:guide id="25" orient="horz" pos="1257" userDrawn="1">
          <p15:clr>
            <a:srgbClr val="A4A3A4"/>
          </p15:clr>
        </p15:guide>
        <p15:guide id="26" orient="horz" pos="5113" userDrawn="1">
          <p15:clr>
            <a:srgbClr val="A4A3A4"/>
          </p15:clr>
        </p15:guide>
        <p15:guide id="27" orient="horz" pos="26091" userDrawn="1">
          <p15:clr>
            <a:srgbClr val="A4A3A4"/>
          </p15:clr>
        </p15:guide>
        <p15:guide id="28" orient="horz" pos="25865" userDrawn="1">
          <p15:clr>
            <a:srgbClr val="A4A3A4"/>
          </p15:clr>
        </p15:guide>
        <p15:guide id="29" pos="13323" userDrawn="1">
          <p15:clr>
            <a:srgbClr val="A4A3A4"/>
          </p15:clr>
        </p15:guide>
        <p15:guide id="30" pos="13777" userDrawn="1">
          <p15:clr>
            <a:srgbClr val="A4A3A4"/>
          </p15:clr>
        </p15:guide>
        <p15:guide id="31" pos="12983" userDrawn="1">
          <p15:clr>
            <a:srgbClr val="A4A3A4"/>
          </p15:clr>
        </p15:guide>
        <p15:guide id="32" pos="9626" userDrawn="1">
          <p15:clr>
            <a:srgbClr val="A4A3A4"/>
          </p15:clr>
        </p15:guide>
        <p15:guide id="33" pos="10080" userDrawn="1">
          <p15:clr>
            <a:srgbClr val="A4A3A4"/>
          </p15:clr>
        </p15:guide>
        <p15:guide id="34" pos="12643" userDrawn="1">
          <p15:clr>
            <a:srgbClr val="A4A3A4"/>
          </p15:clr>
        </p15:guide>
        <p15:guide id="35" pos="9286" userDrawn="1">
          <p15:clr>
            <a:srgbClr val="A4A3A4"/>
          </p15:clr>
        </p15:guide>
        <p15:guide id="36" orient="horz" pos="23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49F"/>
    <a:srgbClr val="C1B4AF"/>
    <a:srgbClr val="D9D1CE"/>
    <a:srgbClr val="53A394"/>
    <a:srgbClr val="6CC9BA"/>
    <a:srgbClr val="408176"/>
    <a:srgbClr val="90E3D4"/>
    <a:srgbClr val="438879"/>
    <a:srgbClr val="8C7D77"/>
    <a:srgbClr val="A99E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338" autoAdjust="0"/>
    <p:restoredTop sz="94660"/>
  </p:normalViewPr>
  <p:slideViewPr>
    <p:cSldViewPr snapToGrid="0">
      <p:cViewPr>
        <p:scale>
          <a:sx n="33" d="100"/>
          <a:sy n="33" d="100"/>
        </p:scale>
        <p:origin x="1258" y="-96"/>
      </p:cViewPr>
      <p:guideLst>
        <p:guide orient="horz" pos="5566"/>
        <p:guide pos="464"/>
        <p:guide pos="18607"/>
        <p:guide orient="horz" pos="26500"/>
        <p:guide orient="horz" pos="5884"/>
        <p:guide pos="7766"/>
        <p:guide pos="8220"/>
        <p:guide orient="horz" pos="10261"/>
        <p:guide orient="horz" pos="10715"/>
        <p:guide orient="horz" pos="6337"/>
        <p:guide orient="horz" pos="9467"/>
        <p:guide pos="8560"/>
        <p:guide pos="804"/>
        <p:guide pos="1257"/>
        <p:guide pos="9014"/>
        <p:guide pos="18267"/>
        <p:guide pos="17814"/>
        <p:guide orient="horz" pos="9921"/>
        <p:guide orient="horz" pos="24209"/>
        <p:guide orient="horz" pos="23982"/>
        <p:guide orient="horz" pos="463"/>
        <p:guide orient="horz" pos="23642"/>
        <p:guide orient="horz" pos="23188"/>
        <p:guide orient="horz" pos="804"/>
        <p:guide orient="horz" pos="1257"/>
        <p:guide orient="horz" pos="5113"/>
        <p:guide orient="horz" pos="26091"/>
        <p:guide orient="horz" pos="25865"/>
        <p:guide pos="13323"/>
        <p:guide pos="13777"/>
        <p:guide pos="12983"/>
        <p:guide pos="9626"/>
        <p:guide pos="10080"/>
        <p:guide pos="12643"/>
        <p:guide pos="9286"/>
        <p:guide orient="horz" pos="2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16EC9E-DB5A-248C-BD69-8BFFFC07F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84402" y="7005156"/>
            <a:ext cx="22706410" cy="14902051"/>
          </a:xfrm>
        </p:spPr>
        <p:txBody>
          <a:bodyPr anchor="b"/>
          <a:lstStyle>
            <a:lvl1pPr algn="ctr">
              <a:defRPr sz="14899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F1CADC2-0138-A753-9928-CAD1612C49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5960"/>
            </a:lvl1pPr>
            <a:lvl2pPr marL="1135319" indent="0" algn="ctr">
              <a:buNone/>
              <a:defRPr sz="4966"/>
            </a:lvl2pPr>
            <a:lvl3pPr marL="2270638" indent="0" algn="ctr">
              <a:buNone/>
              <a:defRPr sz="4470"/>
            </a:lvl3pPr>
            <a:lvl4pPr marL="3405957" indent="0" algn="ctr">
              <a:buNone/>
              <a:defRPr sz="3973"/>
            </a:lvl4pPr>
            <a:lvl5pPr marL="4541276" indent="0" algn="ctr">
              <a:buNone/>
              <a:defRPr sz="3973"/>
            </a:lvl5pPr>
            <a:lvl6pPr marL="5676595" indent="0" algn="ctr">
              <a:buNone/>
              <a:defRPr sz="3973"/>
            </a:lvl6pPr>
            <a:lvl7pPr marL="6811914" indent="0" algn="ctr">
              <a:buNone/>
              <a:defRPr sz="3973"/>
            </a:lvl7pPr>
            <a:lvl8pPr marL="7947233" indent="0" algn="ctr">
              <a:buNone/>
              <a:defRPr sz="3973"/>
            </a:lvl8pPr>
            <a:lvl9pPr marL="9082552" indent="0" algn="ctr">
              <a:buNone/>
              <a:defRPr sz="3973"/>
            </a:lvl9pPr>
          </a:lstStyle>
          <a:p>
            <a:r>
              <a:rPr lang="hu-HU"/>
              <a:t>Kattintson ide az alcím mintájának szerkesztéséhez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1BA2B4-7998-3AB5-48F0-81A6F3A6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067167-4947-8774-0DD9-A88D43AC5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ED7ADAE-1DD8-7F2A-22D5-6EE2D307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562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907F27-6B6A-B4E2-FC04-FB484DF9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AAF4B44-F919-EDDC-D013-1D722EF7A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BFADF09-87FD-78E2-270D-99C7EE92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D146550-FBF8-4664-A1D6-97F872109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BEC3A57-2B62-9893-C267-BAF1D042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1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D2A374F-DE2B-5B81-673D-6B8BF183D1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665699" y="2278904"/>
            <a:ext cx="6528093" cy="3627421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456A2DB-8743-2AFD-05DA-6C53247059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81421" y="2278904"/>
            <a:ext cx="19205838" cy="3627421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161BD29-0E9A-26BB-AA6C-4CC24392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F665953-F314-92DB-BF4A-895626A7D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51877B-73B7-B61F-892F-B7878090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991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3897C8-8609-32D4-ECC0-6F8BAE8EB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A001433-FCBE-1F0D-3F72-8B3B9AE6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1CD42F-4575-D110-8AFD-91F336EB6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9330290-1F54-6F1C-1AB8-ED44B467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C9FB83E-CD75-9976-BDBA-1123DF041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55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4087C0-5D8B-5CC9-F664-FC958E8C6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5653" y="10671222"/>
            <a:ext cx="26112371" cy="17805173"/>
          </a:xfrm>
        </p:spPr>
        <p:txBody>
          <a:bodyPr anchor="b"/>
          <a:lstStyle>
            <a:lvl1pPr>
              <a:defRPr sz="14899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E0FB50-E24D-991B-45C7-5CDE08627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5653" y="28644839"/>
            <a:ext cx="26112371" cy="9363320"/>
          </a:xfrm>
        </p:spPr>
        <p:txBody>
          <a:bodyPr/>
          <a:lstStyle>
            <a:lvl1pPr marL="0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1pPr>
            <a:lvl2pPr marL="1135319" indent="0">
              <a:buNone/>
              <a:defRPr sz="4966">
                <a:solidFill>
                  <a:schemeClr val="tx1">
                    <a:tint val="75000"/>
                  </a:schemeClr>
                </a:solidFill>
              </a:defRPr>
            </a:lvl2pPr>
            <a:lvl3pPr marL="2270638" indent="0">
              <a:buNone/>
              <a:defRPr sz="4470">
                <a:solidFill>
                  <a:schemeClr val="tx1">
                    <a:tint val="75000"/>
                  </a:schemeClr>
                </a:solidFill>
              </a:defRPr>
            </a:lvl3pPr>
            <a:lvl4pPr marL="3405957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4pPr>
            <a:lvl5pPr marL="4541276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5pPr>
            <a:lvl6pPr marL="5676595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6pPr>
            <a:lvl7pPr marL="6811914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7pPr>
            <a:lvl8pPr marL="7947233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8pPr>
            <a:lvl9pPr marL="9082552" indent="0">
              <a:buNone/>
              <a:defRPr sz="397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52E5C7D-F53B-138B-895E-BC2F8EEC3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346F421-AD79-0B97-62A7-6F52F3484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17AC50F-4016-A468-E7EF-2306647C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059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0C37E42-D682-53AA-7A5F-A7F09329B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EBA91C2-BFB1-7DF8-224E-41FEA30EE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38794F1-C80F-D8A3-B7D9-16A7E279E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07DD01D-68C2-3A0C-CC3F-10D9681B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27EE288A-D397-5D01-2CF8-246DC1868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D91AA95-FFC7-0615-9371-3C177DBA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03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8E98A0-D8BF-7F00-7F21-0A18196B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4" y="2278907"/>
            <a:ext cx="26112371" cy="8273416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C75F31D-A7D1-E5CC-BA06-48FAAB2A9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5365" y="10492870"/>
            <a:ext cx="12807833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173BAF17-AFB4-B563-FBB0-A8F21245A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85365" y="15635264"/>
            <a:ext cx="12807833" cy="2299711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E2992239-18F3-77AF-BFE4-D69732D42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326827" y="10492870"/>
            <a:ext cx="12870909" cy="5142393"/>
          </a:xfrm>
        </p:spPr>
        <p:txBody>
          <a:bodyPr anchor="b"/>
          <a:lstStyle>
            <a:lvl1pPr marL="0" indent="0">
              <a:buNone/>
              <a:defRPr sz="5960" b="1"/>
            </a:lvl1pPr>
            <a:lvl2pPr marL="1135319" indent="0">
              <a:buNone/>
              <a:defRPr sz="4966" b="1"/>
            </a:lvl2pPr>
            <a:lvl3pPr marL="2270638" indent="0">
              <a:buNone/>
              <a:defRPr sz="4470" b="1"/>
            </a:lvl3pPr>
            <a:lvl4pPr marL="3405957" indent="0">
              <a:buNone/>
              <a:defRPr sz="3973" b="1"/>
            </a:lvl4pPr>
            <a:lvl5pPr marL="4541276" indent="0">
              <a:buNone/>
              <a:defRPr sz="3973" b="1"/>
            </a:lvl5pPr>
            <a:lvl6pPr marL="5676595" indent="0">
              <a:buNone/>
              <a:defRPr sz="3973" b="1"/>
            </a:lvl6pPr>
            <a:lvl7pPr marL="6811914" indent="0">
              <a:buNone/>
              <a:defRPr sz="3973" b="1"/>
            </a:lvl7pPr>
            <a:lvl8pPr marL="7947233" indent="0">
              <a:buNone/>
              <a:defRPr sz="3973" b="1"/>
            </a:lvl8pPr>
            <a:lvl9pPr marL="9082552" indent="0">
              <a:buNone/>
              <a:defRPr sz="3973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BF541040-3F85-DEB2-CECE-4854BB9E7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326827" y="15635264"/>
            <a:ext cx="12870909" cy="2299711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34953606-C73C-076A-7B7C-42DADFEF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024BFA-CCEC-512A-31E6-D934320EE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91A742D-456F-6F7C-FB6F-AE0A0B0B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088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1A6245-E116-E59F-D1F6-4211653B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FF1B14A-AA76-24CD-0821-EE0DFFE4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E538305-36EA-A5AB-F434-29A6E8F6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AC688D96-475B-3457-61C4-F8961484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02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536DFF1-686D-C2E1-AA72-A10057B62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0FCB8F0A-0EAC-1A11-C1BA-39F27197E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BCEB308-B9F4-F010-D90E-958EAE182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010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3597A-4C82-E0F9-091A-BD31AD2C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D149BB4-C8A1-E9BB-91F8-FB95DE5E7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>
              <a:defRPr sz="7946"/>
            </a:lvl1pPr>
            <a:lvl2pPr>
              <a:defRPr sz="6953"/>
            </a:lvl2pPr>
            <a:lvl3pPr>
              <a:defRPr sz="5960"/>
            </a:lvl3pPr>
            <a:lvl4pPr>
              <a:defRPr sz="4966"/>
            </a:lvl4pPr>
            <a:lvl5pPr>
              <a:defRPr sz="4966"/>
            </a:lvl5pPr>
            <a:lvl6pPr>
              <a:defRPr sz="4966"/>
            </a:lvl6pPr>
            <a:lvl7pPr>
              <a:defRPr sz="4966"/>
            </a:lvl7pPr>
            <a:lvl8pPr>
              <a:defRPr sz="4966"/>
            </a:lvl8pPr>
            <a:lvl9pPr>
              <a:defRPr sz="4966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3DDA7A2C-65C3-69E1-2BEB-FFEFCA7D0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319A75F-2416-5FB9-57B6-CAFDD172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F9A092B-2420-A56C-8C54-8ACEC9599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3632936-0574-7F4E-08AF-31FAF3DC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42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C09E434-A586-8147-6601-9E5329F2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5366" y="2853584"/>
            <a:ext cx="9764543" cy="9987545"/>
          </a:xfrm>
        </p:spPr>
        <p:txBody>
          <a:bodyPr anchor="b"/>
          <a:lstStyle>
            <a:lvl1pPr>
              <a:defRPr sz="7946"/>
            </a:lvl1pPr>
          </a:lstStyle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159E4EEC-F607-9E76-3200-C9F59451E1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2870909" y="6162952"/>
            <a:ext cx="15326827" cy="30418415"/>
          </a:xfrm>
        </p:spPr>
        <p:txBody>
          <a:bodyPr/>
          <a:lstStyle>
            <a:lvl1pPr marL="0" indent="0">
              <a:buNone/>
              <a:defRPr sz="7946"/>
            </a:lvl1pPr>
            <a:lvl2pPr marL="1135319" indent="0">
              <a:buNone/>
              <a:defRPr sz="6953"/>
            </a:lvl2pPr>
            <a:lvl3pPr marL="2270638" indent="0">
              <a:buNone/>
              <a:defRPr sz="5960"/>
            </a:lvl3pPr>
            <a:lvl4pPr marL="3405957" indent="0">
              <a:buNone/>
              <a:defRPr sz="4966"/>
            </a:lvl4pPr>
            <a:lvl5pPr marL="4541276" indent="0">
              <a:buNone/>
              <a:defRPr sz="4966"/>
            </a:lvl5pPr>
            <a:lvl6pPr marL="5676595" indent="0">
              <a:buNone/>
              <a:defRPr sz="4966"/>
            </a:lvl6pPr>
            <a:lvl7pPr marL="6811914" indent="0">
              <a:buNone/>
              <a:defRPr sz="4966"/>
            </a:lvl7pPr>
            <a:lvl8pPr marL="7947233" indent="0">
              <a:buNone/>
              <a:defRPr sz="4966"/>
            </a:lvl8pPr>
            <a:lvl9pPr marL="9082552" indent="0">
              <a:buNone/>
              <a:defRPr sz="4966"/>
            </a:lvl9pPr>
          </a:lstStyle>
          <a:p>
            <a:endParaRPr lang="en-GB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F6341599-E8BB-9D63-80D6-CD5A68FBC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85366" y="12841129"/>
            <a:ext cx="9764543" cy="23789780"/>
          </a:xfrm>
        </p:spPr>
        <p:txBody>
          <a:bodyPr/>
          <a:lstStyle>
            <a:lvl1pPr marL="0" indent="0">
              <a:buNone/>
              <a:defRPr sz="3973"/>
            </a:lvl1pPr>
            <a:lvl2pPr marL="1135319" indent="0">
              <a:buNone/>
              <a:defRPr sz="3476"/>
            </a:lvl2pPr>
            <a:lvl3pPr marL="2270638" indent="0">
              <a:buNone/>
              <a:defRPr sz="2980"/>
            </a:lvl3pPr>
            <a:lvl4pPr marL="3405957" indent="0">
              <a:buNone/>
              <a:defRPr sz="2483"/>
            </a:lvl4pPr>
            <a:lvl5pPr marL="4541276" indent="0">
              <a:buNone/>
              <a:defRPr sz="2483"/>
            </a:lvl5pPr>
            <a:lvl6pPr marL="5676595" indent="0">
              <a:buNone/>
              <a:defRPr sz="2483"/>
            </a:lvl6pPr>
            <a:lvl7pPr marL="6811914" indent="0">
              <a:buNone/>
              <a:defRPr sz="2483"/>
            </a:lvl7pPr>
            <a:lvl8pPr marL="7947233" indent="0">
              <a:buNone/>
              <a:defRPr sz="2483"/>
            </a:lvl8pPr>
            <a:lvl9pPr marL="9082552" indent="0">
              <a:buNone/>
              <a:defRPr sz="2483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72B44A2-E667-996B-8F92-330B2D010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366BDF0-248D-FE7F-1120-C8BC42A19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25F25CF-DF50-0D86-FF0C-70EE5A01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28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B6AF1FF-54BD-7842-715D-06A78D435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421" y="2278907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GB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C58BBF-6C8F-1F95-F0B1-80D8F1CCA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GB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7B284B4-CCF2-35BA-8BB0-87E1ACC34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081421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FB368-0EBB-468D-A8DC-1B6A849534EE}" type="datetimeFigureOut">
              <a:rPr lang="en-GB" smtClean="0"/>
              <a:t>15/05/2023</a:t>
            </a:fld>
            <a:endParaRPr lang="en-GB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2FC5FCF-D38D-BC64-2907-515E3E8FC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028665" y="39672750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37384F1-0FB9-13D3-7317-989F3F1B0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381869" y="39672750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802C3-8BDF-429C-8563-C8FE8FC815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8160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270638" rtl="0" eaLnBrk="1" latinLnBrk="0" hangingPunct="1">
        <a:lnSpc>
          <a:spcPct val="90000"/>
        </a:lnSpc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7660" indent="-567660" algn="l" defTabSz="2270638" rtl="0" eaLnBrk="1" latinLnBrk="0" hangingPunct="1">
        <a:lnSpc>
          <a:spcPct val="90000"/>
        </a:lnSpc>
        <a:spcBef>
          <a:spcPts val="2483"/>
        </a:spcBef>
        <a:buFont typeface="Arial" panose="020B0604020202020204" pitchFamily="34" charset="0"/>
        <a:buChar char="•"/>
        <a:defRPr sz="6953" kern="1200">
          <a:solidFill>
            <a:schemeClr val="tx1"/>
          </a:solidFill>
          <a:latin typeface="+mn-lt"/>
          <a:ea typeface="+mn-ea"/>
          <a:cs typeface="+mn-cs"/>
        </a:defRPr>
      </a:lvl1pPr>
      <a:lvl2pPr marL="1702979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lnSpc>
          <a:spcPct val="90000"/>
        </a:lnSpc>
        <a:spcBef>
          <a:spcPts val="1242"/>
        </a:spcBef>
        <a:buFont typeface="Arial" panose="020B0604020202020204" pitchFamily="34" charset="0"/>
        <a:buChar char="•"/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églalap 18"/>
          <p:cNvSpPr/>
          <p:nvPr/>
        </p:nvSpPr>
        <p:spPr>
          <a:xfrm>
            <a:off x="736600" y="734672"/>
            <a:ext cx="28802010" cy="41334078"/>
          </a:xfrm>
          <a:prstGeom prst="rect">
            <a:avLst/>
          </a:prstGeom>
          <a:solidFill>
            <a:srgbClr val="D9D1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9" name="Téglalap 208"/>
          <p:cNvSpPr/>
          <p:nvPr/>
        </p:nvSpPr>
        <p:spPr>
          <a:xfrm>
            <a:off x="1276349" y="9352344"/>
            <a:ext cx="13466226" cy="640693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88" name="Téglalap 87"/>
          <p:cNvSpPr/>
          <p:nvPr/>
        </p:nvSpPr>
        <p:spPr>
          <a:xfrm>
            <a:off x="21150263" y="38064040"/>
            <a:ext cx="7848599" cy="3355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35" name="Téglalap 34"/>
          <p:cNvSpPr/>
          <p:nvPr/>
        </p:nvSpPr>
        <p:spPr>
          <a:xfrm>
            <a:off x="1273135" y="1273215"/>
            <a:ext cx="27725727" cy="7563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2" name="Téglalap 1"/>
          <p:cNvSpPr/>
          <p:nvPr/>
        </p:nvSpPr>
        <p:spPr>
          <a:xfrm>
            <a:off x="15282324" y="9340851"/>
            <a:ext cx="13716537" cy="64184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4" name="Téglalap 3"/>
          <p:cNvSpPr/>
          <p:nvPr/>
        </p:nvSpPr>
        <p:spPr>
          <a:xfrm>
            <a:off x="13589037" y="16291645"/>
            <a:ext cx="15409825" cy="2124002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églalap 5"/>
          <p:cNvSpPr/>
          <p:nvPr/>
        </p:nvSpPr>
        <p:spPr>
          <a:xfrm>
            <a:off x="1276349" y="16293268"/>
            <a:ext cx="11772939" cy="212384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600" dirty="0"/>
          </a:p>
        </p:txBody>
      </p:sp>
      <p:sp>
        <p:nvSpPr>
          <p:cNvPr id="7" name="Téglalap 6"/>
          <p:cNvSpPr/>
          <p:nvPr/>
        </p:nvSpPr>
        <p:spPr>
          <a:xfrm>
            <a:off x="1273135" y="38064040"/>
            <a:ext cx="19337378" cy="335542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zövegdoboz 2"/>
          <p:cNvSpPr txBox="1"/>
          <p:nvPr/>
        </p:nvSpPr>
        <p:spPr>
          <a:xfrm>
            <a:off x="2002693" y="10066103"/>
            <a:ext cx="88644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en-US" dirty="0" smtClean="0"/>
              <a:t>Background and aims</a:t>
            </a:r>
            <a:endParaRPr lang="en-US" dirty="0"/>
          </a:p>
        </p:txBody>
      </p:sp>
      <p:sp>
        <p:nvSpPr>
          <p:cNvPr id="13" name="Szövegdoboz 12"/>
          <p:cNvSpPr txBox="1"/>
          <p:nvPr/>
        </p:nvSpPr>
        <p:spPr>
          <a:xfrm>
            <a:off x="16002000" y="10059988"/>
            <a:ext cx="41811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800"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en-US" dirty="0" smtClean="0"/>
              <a:t>The study</a:t>
            </a:r>
            <a:endParaRPr lang="en-US" dirty="0"/>
          </a:p>
        </p:txBody>
      </p:sp>
      <p:sp>
        <p:nvSpPr>
          <p:cNvPr id="15" name="Szövegdoboz 14"/>
          <p:cNvSpPr txBox="1"/>
          <p:nvPr/>
        </p:nvSpPr>
        <p:spPr>
          <a:xfrm>
            <a:off x="1994218" y="38437185"/>
            <a:ext cx="70288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en-US" sz="2400" dirty="0" smtClean="0"/>
              <a:t>References</a:t>
            </a:r>
            <a:endParaRPr lang="en-US" sz="2400" dirty="0"/>
          </a:p>
        </p:txBody>
      </p:sp>
      <p:sp>
        <p:nvSpPr>
          <p:cNvPr id="16" name="Szövegdoboz 15"/>
          <p:cNvSpPr txBox="1"/>
          <p:nvPr/>
        </p:nvSpPr>
        <p:spPr>
          <a:xfrm>
            <a:off x="1988248" y="11015370"/>
            <a:ext cx="6012000" cy="3892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</a:pP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Statistical learning 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is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related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to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language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,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e.g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.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:</a:t>
            </a:r>
            <a:endParaRPr lang="en-US" sz="24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633413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S</a:t>
            </a:r>
            <a:r>
              <a:rPr lang="en-US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peech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perception in noise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(Conway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et al, 2010)</a:t>
            </a:r>
          </a:p>
          <a:p>
            <a:pPr marL="633413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S</a:t>
            </a:r>
            <a:r>
              <a:rPr lang="en-US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yntactic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priming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(Kidd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,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2012)</a:t>
            </a:r>
            <a:endParaRPr lang="hu-HU" sz="24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633413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S</a:t>
            </a:r>
            <a:r>
              <a:rPr lang="en-US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yntax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comprehension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(Kidd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&amp; </a:t>
            </a:r>
            <a:r>
              <a:rPr lang="en-US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Arciuli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,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2012; </a:t>
            </a:r>
            <a:r>
              <a:rPr lang="en-US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Misyak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&amp; Christiansen, 2012)</a:t>
            </a:r>
          </a:p>
        </p:txBody>
      </p:sp>
      <p:sp>
        <p:nvSpPr>
          <p:cNvPr id="17" name="Szövegdoboz 16"/>
          <p:cNvSpPr txBox="1"/>
          <p:nvPr/>
        </p:nvSpPr>
        <p:spPr>
          <a:xfrm>
            <a:off x="1988248" y="1987726"/>
            <a:ext cx="179958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8000" dirty="0" smtClean="0">
                <a:latin typeface="Montserrat" panose="00000500000000000000" pitchFamily="2" charset="-18"/>
              </a:rPr>
              <a:t>The effect of statistical learning and general cognitive skills on language processing: a structural equation modeling study</a:t>
            </a:r>
            <a:endParaRPr lang="en-US" sz="8000" dirty="0">
              <a:latin typeface="Montserrat" panose="00000500000000000000" pitchFamily="2" charset="-18"/>
            </a:endParaRPr>
          </a:p>
        </p:txBody>
      </p:sp>
      <p:pic>
        <p:nvPicPr>
          <p:cNvPr id="18" name="Kép 17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7015" y="38282880"/>
            <a:ext cx="2937280" cy="2937280"/>
          </a:xfrm>
          <a:prstGeom prst="rect">
            <a:avLst/>
          </a:prstGeom>
        </p:spPr>
      </p:pic>
      <p:pic>
        <p:nvPicPr>
          <p:cNvPr id="32" name="Kép 3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29944" y="1986403"/>
            <a:ext cx="8049780" cy="2232452"/>
          </a:xfrm>
          <a:prstGeom prst="rect">
            <a:avLst/>
          </a:prstGeom>
        </p:spPr>
      </p:pic>
      <p:sp>
        <p:nvSpPr>
          <p:cNvPr id="33" name="Szövegdoboz 32"/>
          <p:cNvSpPr txBox="1"/>
          <p:nvPr/>
        </p:nvSpPr>
        <p:spPr>
          <a:xfrm>
            <a:off x="1857535" y="7545910"/>
            <a:ext cx="142181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 err="1" smtClean="0">
                <a:latin typeface="Montserrat" panose="00000500000000000000" pitchFamily="2" charset="-18"/>
              </a:rPr>
              <a:t>Krisztina</a:t>
            </a:r>
            <a:r>
              <a:rPr lang="en-US" sz="2400" dirty="0" smtClean="0">
                <a:latin typeface="Montserrat" panose="00000500000000000000" pitchFamily="2" charset="-18"/>
              </a:rPr>
              <a:t> </a:t>
            </a:r>
            <a:r>
              <a:rPr lang="en-US" sz="2400" dirty="0" err="1" smtClean="0">
                <a:latin typeface="Montserrat" panose="00000500000000000000" pitchFamily="2" charset="-18"/>
              </a:rPr>
              <a:t>Sára</a:t>
            </a:r>
            <a:r>
              <a:rPr lang="en-US" sz="2400" dirty="0" smtClean="0">
                <a:latin typeface="Montserrat" panose="00000500000000000000" pitchFamily="2" charset="-18"/>
              </a:rPr>
              <a:t> Lukics</a:t>
            </a:r>
            <a:r>
              <a:rPr lang="en-US" sz="2400" baseline="30000" dirty="0" smtClean="0">
                <a:latin typeface="Montserrat" panose="00000500000000000000" pitchFamily="2" charset="-18"/>
              </a:rPr>
              <a:t>1,2</a:t>
            </a:r>
            <a:r>
              <a:rPr lang="en-US" sz="2400" dirty="0" smtClean="0">
                <a:latin typeface="Montserrat" panose="00000500000000000000" pitchFamily="2" charset="-18"/>
              </a:rPr>
              <a:t>; </a:t>
            </a:r>
            <a:r>
              <a:rPr lang="en-US" sz="2400" dirty="0" err="1" smtClean="0">
                <a:latin typeface="Montserrat" panose="00000500000000000000" pitchFamily="2" charset="-18"/>
              </a:rPr>
              <a:t>Dorottya</a:t>
            </a:r>
            <a:r>
              <a:rPr lang="en-US" sz="2400" dirty="0" smtClean="0">
                <a:latin typeface="Montserrat" panose="00000500000000000000" pitchFamily="2" charset="-18"/>
              </a:rPr>
              <a:t> Dobó</a:t>
            </a:r>
            <a:r>
              <a:rPr lang="en-US" sz="2400" baseline="30000" dirty="0" smtClean="0">
                <a:latin typeface="Montserrat" panose="00000500000000000000" pitchFamily="2" charset="-18"/>
              </a:rPr>
              <a:t>1,2</a:t>
            </a:r>
            <a:r>
              <a:rPr lang="en-US" sz="2400" dirty="0" smtClean="0">
                <a:latin typeface="Montserrat" panose="00000500000000000000" pitchFamily="2" charset="-18"/>
              </a:rPr>
              <a:t>; </a:t>
            </a:r>
            <a:r>
              <a:rPr lang="en-US" sz="2400" dirty="0" err="1" smtClean="0">
                <a:latin typeface="Montserrat" panose="00000500000000000000" pitchFamily="2" charset="-18"/>
              </a:rPr>
              <a:t>Bálint</a:t>
            </a:r>
            <a:r>
              <a:rPr lang="en-US" sz="2400" dirty="0" smtClean="0">
                <a:latin typeface="Montserrat" panose="00000500000000000000" pitchFamily="2" charset="-18"/>
              </a:rPr>
              <a:t> </a:t>
            </a:r>
            <a:r>
              <a:rPr lang="en-US" sz="2400" dirty="0" err="1" smtClean="0">
                <a:latin typeface="Montserrat" panose="00000500000000000000" pitchFamily="2" charset="-18"/>
              </a:rPr>
              <a:t>József</a:t>
            </a:r>
            <a:r>
              <a:rPr lang="en-US" sz="2400" dirty="0" smtClean="0">
                <a:latin typeface="Montserrat" panose="00000500000000000000" pitchFamily="2" charset="-18"/>
              </a:rPr>
              <a:t> Ugrin</a:t>
            </a:r>
            <a:r>
              <a:rPr lang="en-US" sz="2400" baseline="30000" dirty="0" smtClean="0">
                <a:latin typeface="Montserrat" panose="00000500000000000000" pitchFamily="2" charset="-18"/>
              </a:rPr>
              <a:t>3,4</a:t>
            </a:r>
            <a:r>
              <a:rPr lang="en-US" sz="2400" dirty="0" smtClean="0">
                <a:latin typeface="Montserrat" panose="00000500000000000000" pitchFamily="2" charset="-18"/>
              </a:rPr>
              <a:t>; </a:t>
            </a:r>
            <a:r>
              <a:rPr lang="en-US" sz="2400" dirty="0" err="1" smtClean="0">
                <a:latin typeface="Montserrat" panose="00000500000000000000" pitchFamily="2" charset="-18"/>
              </a:rPr>
              <a:t>Ágnes</a:t>
            </a:r>
            <a:r>
              <a:rPr lang="en-US" sz="2400" dirty="0" smtClean="0">
                <a:latin typeface="Montserrat" panose="00000500000000000000" pitchFamily="2" charset="-18"/>
              </a:rPr>
              <a:t> Lukács</a:t>
            </a:r>
            <a:r>
              <a:rPr lang="en-US" sz="2400" baseline="30000" dirty="0" smtClean="0">
                <a:latin typeface="Montserrat" panose="00000500000000000000" pitchFamily="2" charset="-18"/>
              </a:rPr>
              <a:t>1,2</a:t>
            </a:r>
            <a:endParaRPr lang="en-US" sz="2400" baseline="30000" dirty="0">
              <a:latin typeface="Montserrat" panose="00000500000000000000" pitchFamily="2" charset="-18"/>
            </a:endParaRPr>
          </a:p>
        </p:txBody>
      </p:sp>
      <p:sp>
        <p:nvSpPr>
          <p:cNvPr id="34" name="Szövegdoboz 33"/>
          <p:cNvSpPr txBox="1"/>
          <p:nvPr/>
        </p:nvSpPr>
        <p:spPr>
          <a:xfrm>
            <a:off x="20229943" y="4727905"/>
            <a:ext cx="8049781" cy="215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aseline="30000" dirty="0" smtClean="0">
                <a:latin typeface="Montserrat" panose="00000500000000000000" pitchFamily="2" charset="-18"/>
              </a:rPr>
              <a:t>1</a:t>
            </a:r>
            <a:r>
              <a:rPr lang="en-US" sz="1200" dirty="0" smtClean="0">
                <a:latin typeface="Montserrat" panose="00000500000000000000" pitchFamily="2" charset="-18"/>
              </a:rPr>
              <a:t>Department of Cognitive Science, Budapest University of Technology and Economics, Budapest, Hungary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aseline="30000" dirty="0" smtClean="0">
                <a:latin typeface="Montserrat" panose="00000500000000000000" pitchFamily="2" charset="-18"/>
              </a:rPr>
              <a:t>2</a:t>
            </a:r>
            <a:r>
              <a:rPr lang="en-US" sz="1200" dirty="0" smtClean="0">
                <a:latin typeface="Montserrat" panose="00000500000000000000" pitchFamily="2" charset="-18"/>
              </a:rPr>
              <a:t>MTA-BME Momentum Language Acquisition Research Group, </a:t>
            </a:r>
            <a:r>
              <a:rPr lang="en-US" sz="1200" dirty="0" err="1" smtClean="0">
                <a:latin typeface="Montserrat" panose="00000500000000000000" pitchFamily="2" charset="-18"/>
              </a:rPr>
              <a:t>Eötvös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Loránd</a:t>
            </a:r>
            <a:r>
              <a:rPr lang="en-US" sz="1200" dirty="0" smtClean="0">
                <a:latin typeface="Montserrat" panose="00000500000000000000" pitchFamily="2" charset="-18"/>
              </a:rPr>
              <a:t> Research Network, ELKH, Budapest, Hungary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aseline="30000" dirty="0" smtClean="0">
                <a:latin typeface="Montserrat" panose="00000500000000000000" pitchFamily="2" charset="-18"/>
              </a:rPr>
              <a:t>3</a:t>
            </a:r>
            <a:r>
              <a:rPr lang="en-US" sz="1200" dirty="0" smtClean="0">
                <a:latin typeface="Montserrat" panose="00000500000000000000" pitchFamily="2" charset="-18"/>
              </a:rPr>
              <a:t>Department of Cognitive Psychology, Institute of Psychology, </a:t>
            </a:r>
            <a:r>
              <a:rPr lang="en-US" sz="1200" dirty="0" err="1" smtClean="0">
                <a:latin typeface="Montserrat" panose="00000500000000000000" pitchFamily="2" charset="-18"/>
              </a:rPr>
              <a:t>Eötvös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Loránd</a:t>
            </a:r>
            <a:r>
              <a:rPr lang="en-US" sz="1200" dirty="0" smtClean="0">
                <a:latin typeface="Montserrat" panose="00000500000000000000" pitchFamily="2" charset="-18"/>
              </a:rPr>
              <a:t> University, Budapest, Hungary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baseline="30000" dirty="0" smtClean="0">
                <a:latin typeface="Montserrat" panose="00000500000000000000" pitchFamily="2" charset="-18"/>
              </a:rPr>
              <a:t>4</a:t>
            </a:r>
            <a:r>
              <a:rPr lang="en-US" sz="1200" dirty="0" smtClean="0">
                <a:latin typeface="Montserrat" panose="00000500000000000000" pitchFamily="2" charset="-18"/>
              </a:rPr>
              <a:t>Psycholinguistics and Neurolinguistics Research Group, Institute for General and Hungarian Linguistics, ELKH Hungarian Research Centre for Linguistics, Budapest, Hungary</a:t>
            </a:r>
            <a:endParaRPr lang="en-US" sz="1200" dirty="0">
              <a:latin typeface="Montserrat" panose="00000500000000000000" pitchFamily="2" charset="-18"/>
            </a:endParaRPr>
          </a:p>
        </p:txBody>
      </p:sp>
      <p:grpSp>
        <p:nvGrpSpPr>
          <p:cNvPr id="205" name="Csoportba foglalás 204"/>
          <p:cNvGrpSpPr/>
          <p:nvPr/>
        </p:nvGrpSpPr>
        <p:grpSpPr>
          <a:xfrm>
            <a:off x="16001045" y="11163183"/>
            <a:ext cx="5755068" cy="1080000"/>
            <a:chOff x="16448031" y="10978016"/>
            <a:chExt cx="5755068" cy="1080000"/>
          </a:xfrm>
        </p:grpSpPr>
        <p:grpSp>
          <p:nvGrpSpPr>
            <p:cNvPr id="25" name="Csoportba foglalás 24"/>
            <p:cNvGrpSpPr/>
            <p:nvPr/>
          </p:nvGrpSpPr>
          <p:grpSpPr>
            <a:xfrm>
              <a:off x="16448031" y="10978016"/>
              <a:ext cx="1266093" cy="1080000"/>
              <a:chOff x="2153382" y="24439949"/>
              <a:chExt cx="1266093" cy="1080000"/>
            </a:xfrm>
          </p:grpSpPr>
          <p:sp>
            <p:nvSpPr>
              <p:cNvPr id="20" name="Ellipszis 19"/>
              <p:cNvSpPr/>
              <p:nvPr/>
            </p:nvSpPr>
            <p:spPr>
              <a:xfrm>
                <a:off x="2239262" y="24439949"/>
                <a:ext cx="1080000" cy="1080000"/>
              </a:xfrm>
              <a:prstGeom prst="ellipse">
                <a:avLst/>
              </a:prstGeom>
              <a:solidFill>
                <a:srgbClr val="53A3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1" name="Szövegdoboz 20"/>
              <p:cNvSpPr txBox="1"/>
              <p:nvPr/>
            </p:nvSpPr>
            <p:spPr>
              <a:xfrm>
                <a:off x="2153382" y="24752401"/>
                <a:ext cx="126609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ctr">
                  <a:defRPr sz="2400">
                    <a:solidFill>
                      <a:schemeClr val="bg1"/>
                    </a:solidFill>
                    <a:latin typeface="Montserrat Medium" panose="00000600000000000000" pitchFamily="2" charset="-18"/>
                  </a:defRPr>
                </a:lvl1pPr>
              </a:lstStyle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53" name="Szövegdoboz 52"/>
            <p:cNvSpPr txBox="1"/>
            <p:nvPr/>
          </p:nvSpPr>
          <p:spPr>
            <a:xfrm>
              <a:off x="17797295" y="11259573"/>
              <a:ext cx="4405804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reliability analysis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of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indices</a:t>
              </a:r>
            </a:p>
          </p:txBody>
        </p:sp>
      </p:grpSp>
      <p:grpSp>
        <p:nvGrpSpPr>
          <p:cNvPr id="206" name="Csoportba foglalás 205"/>
          <p:cNvGrpSpPr/>
          <p:nvPr/>
        </p:nvGrpSpPr>
        <p:grpSpPr>
          <a:xfrm>
            <a:off x="16001045" y="12555635"/>
            <a:ext cx="5530212" cy="1080000"/>
            <a:chOff x="16448032" y="12499761"/>
            <a:chExt cx="5530212" cy="1080000"/>
          </a:xfrm>
        </p:grpSpPr>
        <p:grpSp>
          <p:nvGrpSpPr>
            <p:cNvPr id="26" name="Csoportba foglalás 25"/>
            <p:cNvGrpSpPr/>
            <p:nvPr/>
          </p:nvGrpSpPr>
          <p:grpSpPr>
            <a:xfrm>
              <a:off x="16448032" y="12499761"/>
              <a:ext cx="1266093" cy="1080000"/>
              <a:chOff x="2153382" y="24441910"/>
              <a:chExt cx="1266093" cy="1080000"/>
            </a:xfrm>
          </p:grpSpPr>
          <p:sp>
            <p:nvSpPr>
              <p:cNvPr id="27" name="Ellipszis 26"/>
              <p:cNvSpPr/>
              <p:nvPr/>
            </p:nvSpPr>
            <p:spPr>
              <a:xfrm>
                <a:off x="2246428" y="24441910"/>
                <a:ext cx="1080000" cy="1080000"/>
              </a:xfrm>
              <a:prstGeom prst="ellipse">
                <a:avLst/>
              </a:prstGeom>
              <a:solidFill>
                <a:srgbClr val="53A3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28" name="Szövegdoboz 27"/>
              <p:cNvSpPr txBox="1"/>
              <p:nvPr/>
            </p:nvSpPr>
            <p:spPr>
              <a:xfrm>
                <a:off x="2153382" y="24752401"/>
                <a:ext cx="126609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ctr">
                  <a:defRPr sz="2400">
                    <a:solidFill>
                      <a:schemeClr val="bg1"/>
                    </a:solidFill>
                    <a:latin typeface="Montserrat Medium" panose="00000600000000000000" pitchFamily="2" charset="-18"/>
                  </a:defRPr>
                </a:lvl1pPr>
              </a:lstStyle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54" name="Szövegdoboz 53"/>
            <p:cNvSpPr txBox="1"/>
            <p:nvPr/>
          </p:nvSpPr>
          <p:spPr>
            <a:xfrm>
              <a:off x="17797296" y="12790659"/>
              <a:ext cx="418094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exploratory factor analysis </a:t>
              </a:r>
            </a:p>
          </p:txBody>
        </p:sp>
      </p:grpSp>
      <p:grpSp>
        <p:nvGrpSpPr>
          <p:cNvPr id="207" name="Csoportba foglalás 206"/>
          <p:cNvGrpSpPr/>
          <p:nvPr/>
        </p:nvGrpSpPr>
        <p:grpSpPr>
          <a:xfrm>
            <a:off x="16001045" y="13944751"/>
            <a:ext cx="6075108" cy="1080000"/>
            <a:chOff x="16448032" y="14085937"/>
            <a:chExt cx="6075108" cy="1080000"/>
          </a:xfrm>
        </p:grpSpPr>
        <p:grpSp>
          <p:nvGrpSpPr>
            <p:cNvPr id="29" name="Csoportba foglalás 28"/>
            <p:cNvGrpSpPr/>
            <p:nvPr/>
          </p:nvGrpSpPr>
          <p:grpSpPr>
            <a:xfrm>
              <a:off x="16448032" y="14085937"/>
              <a:ext cx="1266093" cy="1080000"/>
              <a:chOff x="2153382" y="24442927"/>
              <a:chExt cx="1266093" cy="1080000"/>
            </a:xfrm>
          </p:grpSpPr>
          <p:sp>
            <p:nvSpPr>
              <p:cNvPr id="30" name="Ellipszis 29"/>
              <p:cNvSpPr/>
              <p:nvPr/>
            </p:nvSpPr>
            <p:spPr>
              <a:xfrm>
                <a:off x="2246428" y="24442927"/>
                <a:ext cx="1080000" cy="1080000"/>
              </a:xfrm>
              <a:prstGeom prst="ellipse">
                <a:avLst/>
              </a:prstGeom>
              <a:solidFill>
                <a:srgbClr val="53A3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Szövegdoboz 30"/>
              <p:cNvSpPr txBox="1"/>
              <p:nvPr/>
            </p:nvSpPr>
            <p:spPr>
              <a:xfrm>
                <a:off x="2153382" y="24752401"/>
                <a:ext cx="126609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ctr">
                  <a:defRPr sz="2400">
                    <a:solidFill>
                      <a:schemeClr val="bg1"/>
                    </a:solidFill>
                    <a:latin typeface="Montserrat Medium" panose="00000600000000000000" pitchFamily="2" charset="-18"/>
                  </a:defRPr>
                </a:lvl1pPr>
              </a:lstStyle>
              <a:p>
                <a:r>
                  <a:rPr lang="en-US" dirty="0"/>
                  <a:t>3</a:t>
                </a:r>
              </a:p>
            </p:txBody>
          </p:sp>
        </p:grpSp>
        <p:sp>
          <p:nvSpPr>
            <p:cNvPr id="55" name="Szövegdoboz 54"/>
            <p:cNvSpPr txBox="1"/>
            <p:nvPr/>
          </p:nvSpPr>
          <p:spPr>
            <a:xfrm>
              <a:off x="17804462" y="14369570"/>
              <a:ext cx="4718678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structural equation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modeling</a:t>
              </a:r>
              <a:endParaRPr lang="en-US" sz="2400" dirty="0" smtClean="0">
                <a:latin typeface="Montserrat" panose="00000500000000000000" pitchFamily="2" charset="-18"/>
                <a:ea typeface="Roboto" panose="02000000000000000000" pitchFamily="2" charset="0"/>
              </a:endParaRPr>
            </a:p>
          </p:txBody>
        </p:sp>
      </p:grpSp>
      <p:grpSp>
        <p:nvGrpSpPr>
          <p:cNvPr id="43" name="Csoportba foglalás 42"/>
          <p:cNvGrpSpPr/>
          <p:nvPr/>
        </p:nvGrpSpPr>
        <p:grpSpPr>
          <a:xfrm>
            <a:off x="1988249" y="19441156"/>
            <a:ext cx="10370096" cy="5668555"/>
            <a:chOff x="2235376" y="18036726"/>
            <a:chExt cx="11376457" cy="7895914"/>
          </a:xfrm>
        </p:grpSpPr>
        <p:grpSp>
          <p:nvGrpSpPr>
            <p:cNvPr id="41" name="Csoportba foglalás 40"/>
            <p:cNvGrpSpPr/>
            <p:nvPr/>
          </p:nvGrpSpPr>
          <p:grpSpPr>
            <a:xfrm>
              <a:off x="2235376" y="18036734"/>
              <a:ext cx="3652158" cy="7895642"/>
              <a:chOff x="1950672" y="17520916"/>
              <a:chExt cx="3652158" cy="7895642"/>
            </a:xfrm>
          </p:grpSpPr>
          <p:sp>
            <p:nvSpPr>
              <p:cNvPr id="57" name="Téglalap 56"/>
              <p:cNvSpPr/>
              <p:nvPr/>
            </p:nvSpPr>
            <p:spPr>
              <a:xfrm>
                <a:off x="1951567" y="17520916"/>
                <a:ext cx="3449383" cy="7895642"/>
              </a:xfrm>
              <a:prstGeom prst="rect">
                <a:avLst/>
              </a:prstGeom>
              <a:noFill/>
              <a:ln w="38100">
                <a:solidFill>
                  <a:srgbClr val="8C7D7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Szövegdoboz 60"/>
              <p:cNvSpPr txBox="1"/>
              <p:nvPr/>
            </p:nvSpPr>
            <p:spPr>
              <a:xfrm>
                <a:off x="1950672" y="17616484"/>
                <a:ext cx="3450278" cy="1301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82563">
                  <a:lnSpc>
                    <a:spcPct val="114000"/>
                  </a:lnSpc>
                  <a:spcAft>
                    <a:spcPts val="2400"/>
                  </a:spcAft>
                  <a:buClr>
                    <a:srgbClr val="53A394"/>
                  </a:buClr>
                  <a:buSzPct val="100000"/>
                </a:pPr>
                <a:r>
                  <a:rPr lang="en-US" sz="2400" dirty="0" smtClean="0">
                    <a:latin typeface="Montserrat SemiBold" panose="00000700000000000000" pitchFamily="2" charset="-18"/>
                    <a:ea typeface="Roboto" panose="02000000000000000000" pitchFamily="2" charset="0"/>
                  </a:rPr>
                  <a:t>statistical learning tasks</a:t>
                </a:r>
              </a:p>
            </p:txBody>
          </p:sp>
          <p:sp>
            <p:nvSpPr>
              <p:cNvPr id="64" name="Szövegdoboz 63"/>
              <p:cNvSpPr txBox="1"/>
              <p:nvPr/>
            </p:nvSpPr>
            <p:spPr>
              <a:xfrm>
                <a:off x="1969439" y="19080745"/>
                <a:ext cx="3633391" cy="4519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441325" indent="-349250">
                  <a:lnSpc>
                    <a:spcPct val="114000"/>
                  </a:lnSpc>
                  <a:spcAft>
                    <a:spcPts val="1200"/>
                  </a:spcAft>
                  <a:buClr>
                    <a:srgbClr val="53A394"/>
                  </a:buClr>
                  <a:buSzPct val="100000"/>
                  <a:buFont typeface="Calibri" panose="020F0502020204030204" pitchFamily="34" charset="0"/>
                  <a:buChar char="→"/>
                  <a:defRPr sz="2400">
                    <a:latin typeface="Montserrat" panose="00000500000000000000" pitchFamily="2" charset="-18"/>
                    <a:ea typeface="Roboto" panose="02000000000000000000" pitchFamily="2" charset="0"/>
                  </a:defRPr>
                </a:lvl1pPr>
              </a:lstStyle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 smtClean="0"/>
                  <a:t>word segmentation</a:t>
                </a:r>
              </a:p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 smtClean="0">
                    <a:solidFill>
                      <a:srgbClr val="AFA49F"/>
                    </a:solidFill>
                  </a:rPr>
                  <a:t>visual segmentation</a:t>
                </a:r>
              </a:p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 smtClean="0">
                    <a:solidFill>
                      <a:srgbClr val="AFA49F"/>
                    </a:solidFill>
                  </a:rPr>
                  <a:t>artificial grammar learning</a:t>
                </a:r>
              </a:p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 smtClean="0">
                    <a:solidFill>
                      <a:srgbClr val="AFA49F"/>
                    </a:solidFill>
                  </a:rPr>
                  <a:t>NAD learning</a:t>
                </a:r>
                <a:endParaRPr lang="en-US" spc="-50" dirty="0">
                  <a:solidFill>
                    <a:srgbClr val="AFA49F"/>
                  </a:solidFill>
                </a:endParaRPr>
              </a:p>
            </p:txBody>
          </p:sp>
        </p:grpSp>
        <p:grpSp>
          <p:nvGrpSpPr>
            <p:cNvPr id="40" name="Csoportba foglalás 39"/>
            <p:cNvGrpSpPr/>
            <p:nvPr/>
          </p:nvGrpSpPr>
          <p:grpSpPr>
            <a:xfrm>
              <a:off x="5810270" y="18036726"/>
              <a:ext cx="3570296" cy="7895648"/>
              <a:chOff x="5810270" y="17520909"/>
              <a:chExt cx="3570296" cy="7895648"/>
            </a:xfrm>
          </p:grpSpPr>
          <p:sp>
            <p:nvSpPr>
              <p:cNvPr id="58" name="Téglalap 57"/>
              <p:cNvSpPr/>
              <p:nvPr/>
            </p:nvSpPr>
            <p:spPr>
              <a:xfrm>
                <a:off x="5814803" y="17520909"/>
                <a:ext cx="3409587" cy="7895648"/>
              </a:xfrm>
              <a:prstGeom prst="rect">
                <a:avLst/>
              </a:prstGeom>
              <a:noFill/>
              <a:ln w="38100">
                <a:solidFill>
                  <a:srgbClr val="8C7D7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Szövegdoboz 61"/>
              <p:cNvSpPr txBox="1"/>
              <p:nvPr/>
            </p:nvSpPr>
            <p:spPr>
              <a:xfrm>
                <a:off x="5818191" y="17613901"/>
                <a:ext cx="3406199" cy="1301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82563">
                  <a:lnSpc>
                    <a:spcPct val="114000"/>
                  </a:lnSpc>
                  <a:spcAft>
                    <a:spcPts val="2400"/>
                  </a:spcAft>
                  <a:buClr>
                    <a:srgbClr val="53A394"/>
                  </a:buClr>
                  <a:buSzPct val="100000"/>
                  <a:defRPr sz="2400">
                    <a:latin typeface="Montserrat Medium" panose="00000600000000000000" pitchFamily="2" charset="-18"/>
                    <a:ea typeface="Roboto" panose="02000000000000000000" pitchFamily="2" charset="0"/>
                  </a:defRPr>
                </a:lvl1pPr>
              </a:lstStyle>
              <a:p>
                <a:r>
                  <a:rPr lang="en-US" dirty="0">
                    <a:latin typeface="Montserrat SemiBold" panose="00000700000000000000" pitchFamily="2" charset="-18"/>
                  </a:rPr>
                  <a:t>nonlinguistic cognitive tasks</a:t>
                </a:r>
              </a:p>
            </p:txBody>
          </p:sp>
          <p:sp>
            <p:nvSpPr>
              <p:cNvPr id="65" name="Szövegdoboz 64"/>
              <p:cNvSpPr txBox="1"/>
              <p:nvPr/>
            </p:nvSpPr>
            <p:spPr>
              <a:xfrm>
                <a:off x="5810270" y="19079067"/>
                <a:ext cx="3570296" cy="5315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441325" indent="-349250">
                  <a:lnSpc>
                    <a:spcPct val="114000"/>
                  </a:lnSpc>
                  <a:spcAft>
                    <a:spcPts val="1200"/>
                  </a:spcAft>
                  <a:buClr>
                    <a:srgbClr val="53A394"/>
                  </a:buClr>
                  <a:buSzPct val="100000"/>
                  <a:buFont typeface="Calibri" panose="020F0502020204030204" pitchFamily="34" charset="0"/>
                  <a:buChar char="→"/>
                  <a:defRPr sz="2400">
                    <a:latin typeface="Montserrat" panose="00000500000000000000" pitchFamily="2" charset="-18"/>
                    <a:ea typeface="Roboto" panose="02000000000000000000" pitchFamily="2" charset="0"/>
                  </a:defRPr>
                </a:lvl1pPr>
              </a:lstStyle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/>
                  <a:t>processing speed</a:t>
                </a:r>
              </a:p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 smtClean="0"/>
                  <a:t>forward and backward digit span</a:t>
                </a:r>
                <a:endParaRPr lang="en-US" spc="-50" dirty="0"/>
              </a:p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 err="1" smtClean="0"/>
                  <a:t>nback</a:t>
                </a:r>
                <a:r>
                  <a:rPr lang="hu-HU" spc="-50" dirty="0" smtClean="0"/>
                  <a:t> (1, 2, 3 back)</a:t>
                </a:r>
                <a:endParaRPr lang="en-US" spc="-50" dirty="0"/>
              </a:p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/>
                  <a:t>Simon</a:t>
                </a:r>
              </a:p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 err="1"/>
                  <a:t>Stroop</a:t>
                </a:r>
                <a:endParaRPr lang="en-US" spc="-50" dirty="0"/>
              </a:p>
              <a:p>
                <a:pPr marL="274638" indent="-274638">
                  <a:lnSpc>
                    <a:spcPct val="113000"/>
                  </a:lnSpc>
                  <a:spcAft>
                    <a:spcPts val="600"/>
                  </a:spcAft>
                </a:pPr>
                <a:r>
                  <a:rPr lang="en-US" spc="-50" dirty="0"/>
                  <a:t>dichotic listening</a:t>
                </a:r>
              </a:p>
            </p:txBody>
          </p:sp>
        </p:grpSp>
        <p:grpSp>
          <p:nvGrpSpPr>
            <p:cNvPr id="42" name="Csoportba foglalás 41"/>
            <p:cNvGrpSpPr/>
            <p:nvPr/>
          </p:nvGrpSpPr>
          <p:grpSpPr>
            <a:xfrm>
              <a:off x="9380568" y="18036727"/>
              <a:ext cx="4231265" cy="7895913"/>
              <a:chOff x="9663226" y="17520910"/>
              <a:chExt cx="4231265" cy="7895913"/>
            </a:xfrm>
          </p:grpSpPr>
          <p:sp>
            <p:nvSpPr>
              <p:cNvPr id="59" name="Téglalap 58"/>
              <p:cNvSpPr/>
              <p:nvPr/>
            </p:nvSpPr>
            <p:spPr>
              <a:xfrm>
                <a:off x="9663226" y="17520910"/>
                <a:ext cx="4212989" cy="7895913"/>
              </a:xfrm>
              <a:prstGeom prst="rect">
                <a:avLst/>
              </a:prstGeom>
              <a:noFill/>
              <a:ln w="38100">
                <a:solidFill>
                  <a:srgbClr val="8C7D7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Szövegdoboz 62"/>
              <p:cNvSpPr txBox="1"/>
              <p:nvPr/>
            </p:nvSpPr>
            <p:spPr>
              <a:xfrm>
                <a:off x="9663226" y="17613899"/>
                <a:ext cx="4198683" cy="1301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182563">
                  <a:lnSpc>
                    <a:spcPct val="114000"/>
                  </a:lnSpc>
                  <a:spcAft>
                    <a:spcPts val="2400"/>
                  </a:spcAft>
                  <a:buClr>
                    <a:srgbClr val="53A394"/>
                  </a:buClr>
                  <a:buSzPct val="100000"/>
                  <a:defRPr sz="2400">
                    <a:latin typeface="Montserrat Medium" panose="00000600000000000000" pitchFamily="2" charset="-18"/>
                    <a:ea typeface="Roboto" panose="02000000000000000000" pitchFamily="2" charset="0"/>
                  </a:defRPr>
                </a:lvl1pPr>
              </a:lstStyle>
              <a:p>
                <a:r>
                  <a:rPr lang="en-US" dirty="0">
                    <a:latin typeface="Montserrat SemiBold" panose="00000700000000000000" pitchFamily="2" charset="-18"/>
                  </a:rPr>
                  <a:t>language processing tasks</a:t>
                </a:r>
              </a:p>
            </p:txBody>
          </p:sp>
          <p:sp>
            <p:nvSpPr>
              <p:cNvPr id="66" name="Szövegdoboz 65"/>
              <p:cNvSpPr txBox="1"/>
              <p:nvPr/>
            </p:nvSpPr>
            <p:spPr>
              <a:xfrm>
                <a:off x="9747430" y="18882559"/>
                <a:ext cx="4147061" cy="6302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274638" indent="-274638">
                  <a:lnSpc>
                    <a:spcPct val="100000"/>
                  </a:lnSpc>
                  <a:spcAft>
                    <a:spcPts val="600"/>
                  </a:spcAft>
                  <a:buClr>
                    <a:srgbClr val="53A394"/>
                  </a:buClr>
                  <a:buSzPct val="100000"/>
                  <a:buFont typeface="Calibri" panose="020F0502020204030204" pitchFamily="34" charset="0"/>
                  <a:buChar char="→"/>
                  <a:defRPr sz="2400" spc="-50">
                    <a:latin typeface="Montserrat" panose="00000500000000000000" pitchFamily="2" charset="-18"/>
                    <a:ea typeface="Roboto" panose="02000000000000000000" pitchFamily="2" charset="0"/>
                  </a:defRPr>
                </a:lvl1pPr>
              </a:lstStyle>
              <a:p>
                <a:pPr>
                  <a:spcAft>
                    <a:spcPts val="0"/>
                  </a:spcAft>
                </a:pPr>
                <a:r>
                  <a:rPr lang="en-US" dirty="0"/>
                  <a:t>receptive vocabulary</a:t>
                </a:r>
              </a:p>
              <a:p>
                <a:pPr>
                  <a:spcAft>
                    <a:spcPts val="0"/>
                  </a:spcAft>
                </a:pPr>
                <a:r>
                  <a:rPr lang="en-US" dirty="0">
                    <a:solidFill>
                      <a:srgbClr val="AFA49F"/>
                    </a:solidFill>
                  </a:rPr>
                  <a:t>sentence </a:t>
                </a:r>
                <a:r>
                  <a:rPr lang="en-US" dirty="0" smtClean="0">
                    <a:solidFill>
                      <a:srgbClr val="AFA49F"/>
                    </a:solidFill>
                  </a:rPr>
                  <a:t>comprehension</a:t>
                </a:r>
                <a:r>
                  <a:rPr lang="hu-HU" dirty="0" smtClean="0">
                    <a:solidFill>
                      <a:srgbClr val="AFA49F"/>
                    </a:solidFill>
                  </a:rPr>
                  <a:t>: </a:t>
                </a:r>
                <a:r>
                  <a:rPr lang="hu-HU" dirty="0" err="1" smtClean="0">
                    <a:solidFill>
                      <a:srgbClr val="AFA49F"/>
                    </a:solidFill>
                  </a:rPr>
                  <a:t>grammar</a:t>
                </a:r>
                <a:endParaRPr lang="hu-HU" dirty="0" smtClean="0">
                  <a:solidFill>
                    <a:srgbClr val="AFA49F"/>
                  </a:solidFill>
                </a:endParaRPr>
              </a:p>
              <a:p>
                <a:pPr>
                  <a:spcAft>
                    <a:spcPts val="0"/>
                  </a:spcAft>
                </a:pPr>
                <a:r>
                  <a:rPr lang="hu-HU" dirty="0" err="1" smtClean="0"/>
                  <a:t>sentence</a:t>
                </a:r>
                <a:r>
                  <a:rPr lang="hu-HU" dirty="0" smtClean="0"/>
                  <a:t> </a:t>
                </a:r>
                <a:r>
                  <a:rPr lang="hu-HU" dirty="0" err="1" smtClean="0"/>
                  <a:t>comprehension</a:t>
                </a:r>
                <a:r>
                  <a:rPr lang="hu-HU" dirty="0" smtClean="0"/>
                  <a:t>: </a:t>
                </a:r>
                <a:r>
                  <a:rPr lang="hu-HU" dirty="0" err="1" smtClean="0"/>
                  <a:t>pragmatics</a:t>
                </a:r>
                <a:endParaRPr lang="en-US" dirty="0"/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grammatical </a:t>
                </a:r>
                <a:r>
                  <a:rPr lang="en-US" dirty="0" err="1" smtClean="0"/>
                  <a:t>struct</a:t>
                </a:r>
                <a:r>
                  <a:rPr lang="hu-HU" dirty="0" err="1" smtClean="0"/>
                  <a:t>ure</a:t>
                </a:r>
                <a:r>
                  <a:rPr lang="en-US" dirty="0" smtClean="0"/>
                  <a:t> </a:t>
                </a:r>
                <a:r>
                  <a:rPr lang="en-US" dirty="0"/>
                  <a:t>sensitivity</a:t>
                </a:r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self paced reading</a:t>
                </a:r>
              </a:p>
              <a:p>
                <a:pPr>
                  <a:spcAft>
                    <a:spcPts val="0"/>
                  </a:spcAft>
                </a:pPr>
                <a:r>
                  <a:rPr lang="en-US" dirty="0"/>
                  <a:t>predictive</a:t>
                </a:r>
              </a:p>
              <a:p>
                <a:pPr>
                  <a:spcAft>
                    <a:spcPts val="0"/>
                  </a:spcAft>
                </a:pPr>
                <a:r>
                  <a:rPr lang="hu-HU" dirty="0" err="1" smtClean="0"/>
                  <a:t>one</a:t>
                </a:r>
                <a:r>
                  <a:rPr lang="hu-HU" dirty="0" smtClean="0"/>
                  <a:t> minute </a:t>
                </a:r>
                <a:r>
                  <a:rPr lang="en-US" dirty="0" smtClean="0"/>
                  <a:t>reading</a:t>
                </a:r>
                <a:endParaRPr lang="en-US" dirty="0"/>
              </a:p>
            </p:txBody>
          </p:sp>
        </p:grpSp>
      </p:grpSp>
      <p:sp>
        <p:nvSpPr>
          <p:cNvPr id="60" name="Szövegdoboz 59"/>
          <p:cNvSpPr txBox="1"/>
          <p:nvPr/>
        </p:nvSpPr>
        <p:spPr>
          <a:xfrm>
            <a:off x="1995488" y="38910473"/>
            <a:ext cx="8871627" cy="2150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smtClean="0">
                <a:latin typeface="Montserrat" panose="00000500000000000000" pitchFamily="2" charset="-18"/>
              </a:rPr>
              <a:t>Conway, C. M., </a:t>
            </a:r>
            <a:r>
              <a:rPr lang="en-US" sz="1200" dirty="0" err="1" smtClean="0">
                <a:latin typeface="Montserrat" panose="00000500000000000000" pitchFamily="2" charset="-18"/>
              </a:rPr>
              <a:t>Bauernschmidt</a:t>
            </a:r>
            <a:r>
              <a:rPr lang="en-US" sz="1200" dirty="0" smtClean="0">
                <a:latin typeface="Montserrat" panose="00000500000000000000" pitchFamily="2" charset="-18"/>
              </a:rPr>
              <a:t>, A., Huang, S. S., &amp; </a:t>
            </a:r>
            <a:r>
              <a:rPr lang="en-US" sz="1200" dirty="0" err="1" smtClean="0">
                <a:latin typeface="Montserrat" panose="00000500000000000000" pitchFamily="2" charset="-18"/>
              </a:rPr>
              <a:t>Pisoni</a:t>
            </a:r>
            <a:r>
              <a:rPr lang="en-US" sz="1200" dirty="0" smtClean="0">
                <a:latin typeface="Montserrat" panose="00000500000000000000" pitchFamily="2" charset="-18"/>
              </a:rPr>
              <a:t>, D. B. (2010). Implicit statistical learning in language processing: Word predictability is the key. Cognition, 114(3), 356-371.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smtClean="0">
                <a:latin typeface="Montserrat" panose="00000500000000000000" pitchFamily="2" charset="-18"/>
              </a:rPr>
              <a:t>Hintz, F., </a:t>
            </a:r>
            <a:r>
              <a:rPr lang="en-US" sz="1200" dirty="0" err="1" smtClean="0">
                <a:latin typeface="Montserrat" panose="00000500000000000000" pitchFamily="2" charset="-18"/>
              </a:rPr>
              <a:t>Dijkhuis</a:t>
            </a:r>
            <a:r>
              <a:rPr lang="en-US" sz="1200" dirty="0" smtClean="0">
                <a:latin typeface="Montserrat" panose="00000500000000000000" pitchFamily="2" charset="-18"/>
              </a:rPr>
              <a:t>, M., </a:t>
            </a:r>
            <a:r>
              <a:rPr lang="en-US" sz="1200" dirty="0" err="1" smtClean="0">
                <a:latin typeface="Montserrat" panose="00000500000000000000" pitchFamily="2" charset="-18"/>
              </a:rPr>
              <a:t>van‘t</a:t>
            </a:r>
            <a:r>
              <a:rPr lang="en-US" sz="1200" dirty="0" smtClean="0">
                <a:latin typeface="Montserrat" panose="00000500000000000000" pitchFamily="2" charset="-18"/>
              </a:rPr>
              <a:t> Hoff, V., McQueen, J. M., &amp; Meyer, A. S. (2020). A </a:t>
            </a:r>
            <a:r>
              <a:rPr lang="en-US" sz="1200" dirty="0" err="1" smtClean="0">
                <a:latin typeface="Montserrat" panose="00000500000000000000" pitchFamily="2" charset="-18"/>
              </a:rPr>
              <a:t>behavioural</a:t>
            </a:r>
            <a:r>
              <a:rPr lang="en-US" sz="1200" dirty="0" smtClean="0">
                <a:latin typeface="Montserrat" panose="00000500000000000000" pitchFamily="2" charset="-18"/>
              </a:rPr>
              <a:t> dataset for studying individual differences in language skills. Scientific data, 7(1), 1-18.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smtClean="0">
                <a:latin typeface="Montserrat" panose="00000500000000000000" pitchFamily="2" charset="-18"/>
              </a:rPr>
              <a:t>Kidd, E. (2012). Implicit statistical learning is directly associated with the acquisition of syntax. Developmental psychology, 48(1), 171.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smtClean="0">
                <a:latin typeface="Montserrat" panose="00000500000000000000" pitchFamily="2" charset="-18"/>
              </a:rPr>
              <a:t>Kidd, E., &amp; </a:t>
            </a:r>
            <a:r>
              <a:rPr lang="en-US" sz="1200" dirty="0" err="1" smtClean="0">
                <a:latin typeface="Montserrat" panose="00000500000000000000" pitchFamily="2" charset="-18"/>
              </a:rPr>
              <a:t>Arciuli</a:t>
            </a:r>
            <a:r>
              <a:rPr lang="en-US" sz="1200" dirty="0" smtClean="0">
                <a:latin typeface="Montserrat" panose="00000500000000000000" pitchFamily="2" charset="-18"/>
              </a:rPr>
              <a:t>, J. (2016). Individual differences in statistical learning predict children's comprehension of syntax. Child development, 87(1), 184-193.</a:t>
            </a:r>
            <a:endParaRPr lang="en-US" sz="1200" dirty="0">
              <a:latin typeface="Montserrat" panose="00000500000000000000" pitchFamily="2" charset="-18"/>
            </a:endParaRPr>
          </a:p>
        </p:txBody>
      </p:sp>
      <p:sp>
        <p:nvSpPr>
          <p:cNvPr id="68" name="Szövegdoboz 67"/>
          <p:cNvSpPr txBox="1"/>
          <p:nvPr/>
        </p:nvSpPr>
        <p:spPr>
          <a:xfrm>
            <a:off x="20229943" y="7313626"/>
            <a:ext cx="804978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smtClean="0">
                <a:latin typeface="Montserrat" panose="00000500000000000000" pitchFamily="2" charset="-18"/>
              </a:rPr>
              <a:t>This work was supported by the Momentum Research Grant of the Hungarian Academy of Sciences (Momentum 96233 'Profiling learning mechanisms and learners: individual differences from impairments to excellence in statistical learning and in language acquisition', PI: </a:t>
            </a:r>
            <a:r>
              <a:rPr lang="en-US" sz="1200" dirty="0" err="1" smtClean="0">
                <a:latin typeface="Montserrat" panose="00000500000000000000" pitchFamily="2" charset="-18"/>
              </a:rPr>
              <a:t>Ágnes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Lukács</a:t>
            </a:r>
            <a:endParaRPr lang="en-US" sz="1200" dirty="0">
              <a:latin typeface="Montserrat" panose="00000500000000000000" pitchFamily="2" charset="-18"/>
            </a:endParaRPr>
          </a:p>
        </p:txBody>
      </p:sp>
      <p:sp>
        <p:nvSpPr>
          <p:cNvPr id="69" name="Szövegdoboz 68"/>
          <p:cNvSpPr txBox="1"/>
          <p:nvPr/>
        </p:nvSpPr>
        <p:spPr>
          <a:xfrm>
            <a:off x="21870988" y="38437184"/>
            <a:ext cx="30409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en-US" sz="2400" dirty="0" smtClean="0"/>
              <a:t>Contact</a:t>
            </a:r>
            <a:endParaRPr lang="en-US" sz="2400" dirty="0"/>
          </a:p>
        </p:txBody>
      </p:sp>
      <p:sp>
        <p:nvSpPr>
          <p:cNvPr id="70" name="Szövegdoboz 69"/>
          <p:cNvSpPr txBox="1"/>
          <p:nvPr/>
        </p:nvSpPr>
        <p:spPr>
          <a:xfrm>
            <a:off x="21870988" y="40598948"/>
            <a:ext cx="3740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en-US" sz="2400" dirty="0" smtClean="0"/>
              <a:t>Download the PDF!</a:t>
            </a:r>
            <a:endParaRPr lang="en-US" sz="2400" dirty="0"/>
          </a:p>
        </p:txBody>
      </p:sp>
      <p:sp>
        <p:nvSpPr>
          <p:cNvPr id="71" name="Szövegdoboz 70"/>
          <p:cNvSpPr txBox="1"/>
          <p:nvPr/>
        </p:nvSpPr>
        <p:spPr>
          <a:xfrm>
            <a:off x="21870988" y="38970821"/>
            <a:ext cx="353417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smtClean="0">
                <a:latin typeface="Montserrat" panose="00000500000000000000" pitchFamily="2" charset="-18"/>
              </a:rPr>
              <a:t>lukics.krisztina.sara@ttk.bme.hu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smtClean="0">
                <a:latin typeface="Montserrat" panose="00000500000000000000" pitchFamily="2" charset="-18"/>
              </a:rPr>
              <a:t>balintugrin@yahoo.de</a:t>
            </a:r>
            <a:endParaRPr lang="en-US" sz="1200" dirty="0">
              <a:latin typeface="Montserrat" panose="00000500000000000000" pitchFamily="2" charset="-18"/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14309725" y="16992362"/>
            <a:ext cx="14218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hu-HU" sz="4800" dirty="0" err="1" smtClean="0">
                <a:solidFill>
                  <a:schemeClr val="tx1"/>
                </a:solidFill>
              </a:rPr>
              <a:t>Factors</a:t>
            </a:r>
            <a:r>
              <a:rPr lang="hu-HU" sz="4800" dirty="0" smtClean="0">
                <a:solidFill>
                  <a:schemeClr val="tx1"/>
                </a:solidFill>
              </a:rPr>
              <a:t> </a:t>
            </a:r>
            <a:r>
              <a:rPr lang="hu-HU" sz="4800" dirty="0" err="1" smtClean="0">
                <a:solidFill>
                  <a:schemeClr val="tx1"/>
                </a:solidFill>
              </a:rPr>
              <a:t>behind</a:t>
            </a:r>
            <a:r>
              <a:rPr lang="en-US" sz="4800" dirty="0" smtClean="0">
                <a:solidFill>
                  <a:schemeClr val="tx1"/>
                </a:solidFill>
              </a:rPr>
              <a:t> language</a:t>
            </a:r>
            <a:r>
              <a:rPr lang="hu-HU" sz="4800" dirty="0" smtClean="0">
                <a:solidFill>
                  <a:schemeClr val="tx1"/>
                </a:solidFill>
              </a:rPr>
              <a:t> </a:t>
            </a:r>
            <a:r>
              <a:rPr lang="hu-HU" sz="4800" dirty="0" err="1" smtClean="0">
                <a:solidFill>
                  <a:schemeClr val="tx1"/>
                </a:solidFill>
              </a:rPr>
              <a:t>processing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74" name="Szövegdoboz 73"/>
          <p:cNvSpPr txBox="1"/>
          <p:nvPr/>
        </p:nvSpPr>
        <p:spPr>
          <a:xfrm>
            <a:off x="14304482" y="32841511"/>
            <a:ext cx="13975242" cy="3962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571500" indent="-571500">
              <a:lnSpc>
                <a:spcPct val="114000"/>
              </a:lnSpc>
              <a:spcAft>
                <a:spcPts val="24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  <a:defRPr sz="3600">
                <a:latin typeface="Montserrat" panose="00000500000000000000" pitchFamily="2" charset="-18"/>
                <a:ea typeface="Roboto" panose="02000000000000000000" pitchFamily="2" charset="0"/>
              </a:defRPr>
            </a:lvl1pPr>
          </a:lstStyle>
          <a:p>
            <a:pPr marL="352425" indent="-352425">
              <a:spcAft>
                <a:spcPts val="1200"/>
              </a:spcAft>
            </a:pPr>
            <a:r>
              <a:rPr lang="en-US" sz="2400" dirty="0">
                <a:latin typeface="Montserrat SemiBold" panose="00000700000000000000" pitchFamily="2" charset="-18"/>
              </a:rPr>
              <a:t>Statistical learning </a:t>
            </a:r>
            <a:r>
              <a:rPr lang="hu-HU" sz="2400" dirty="0">
                <a:latin typeface="Montserrat SemiBold" panose="00000700000000000000" pitchFamily="2" charset="-18"/>
                <a:sym typeface="Wingdings" panose="05000000000000000000" pitchFamily="2" charset="2"/>
              </a:rPr>
              <a:t></a:t>
            </a:r>
            <a:r>
              <a:rPr lang="en-US" sz="2400" dirty="0">
                <a:latin typeface="Montserrat SemiBold" panose="00000700000000000000" pitchFamily="2" charset="-18"/>
              </a:rPr>
              <a:t> offline language processing</a:t>
            </a:r>
            <a:endParaRPr lang="hu-HU" sz="2400" dirty="0">
              <a:latin typeface="Montserrat SemiBold" panose="00000700000000000000" pitchFamily="2" charset="-18"/>
            </a:endParaRPr>
          </a:p>
          <a:p>
            <a:pPr marL="796925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Even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beyond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the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effect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of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shared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nonlinguistic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cognitive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abilities</a:t>
            </a:r>
            <a:endParaRPr lang="en-US" sz="2400" dirty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 smtClean="0"/>
              <a:t>Online language processing and reading </a:t>
            </a:r>
            <a:r>
              <a:rPr lang="en-US" sz="2400" dirty="0" smtClean="0"/>
              <a:t>skills</a:t>
            </a:r>
            <a:r>
              <a:rPr lang="hu-HU" sz="2400" dirty="0" smtClean="0"/>
              <a:t> </a:t>
            </a:r>
            <a:r>
              <a:rPr lang="hu-HU" sz="2400" dirty="0" err="1" smtClean="0"/>
              <a:t>are</a:t>
            </a:r>
            <a:r>
              <a:rPr lang="en-US" sz="2400" dirty="0" smtClean="0"/>
              <a:t> not </a:t>
            </a:r>
            <a:r>
              <a:rPr lang="en-US" sz="2400" dirty="0" smtClean="0"/>
              <a:t>related to statistical </a:t>
            </a:r>
            <a:r>
              <a:rPr lang="en-US" sz="2400" dirty="0" smtClean="0"/>
              <a:t>learning</a:t>
            </a:r>
            <a:endParaRPr lang="hu-HU" sz="2400" dirty="0"/>
          </a:p>
          <a:p>
            <a:pPr marL="796925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L</a:t>
            </a:r>
            <a:r>
              <a:rPr lang="en-US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ack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en-US" sz="2400" dirty="0">
                <a:latin typeface="Montserrat" panose="00000500000000000000" pitchFamily="2" charset="-18"/>
                <a:ea typeface="Roboto" panose="02000000000000000000" pitchFamily="2" charset="0"/>
              </a:rPr>
              <a:t>of relationship due to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the </a:t>
            </a:r>
            <a:r>
              <a:rPr lang="en-US" sz="2400" dirty="0">
                <a:latin typeface="Montserrat" panose="00000500000000000000" pitchFamily="2" charset="-18"/>
                <a:ea typeface="Roboto" panose="02000000000000000000" pitchFamily="2" charset="0"/>
              </a:rPr>
              <a:t>nature of the statistical learning 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and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language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task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s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?</a:t>
            </a:r>
            <a:endParaRPr lang="en-US" sz="2400" dirty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>
              <a:spcAft>
                <a:spcPts val="1200"/>
              </a:spcAft>
            </a:pPr>
            <a:r>
              <a:rPr lang="en-US" sz="2400" dirty="0"/>
              <a:t>Future </a:t>
            </a:r>
            <a:r>
              <a:rPr lang="hu-HU" sz="2400" dirty="0" err="1" smtClean="0"/>
              <a:t>directions</a:t>
            </a:r>
            <a:r>
              <a:rPr lang="hu-HU" sz="2400" dirty="0" smtClean="0"/>
              <a:t>:</a:t>
            </a:r>
            <a:endParaRPr lang="hu-HU" sz="2400" dirty="0"/>
          </a:p>
          <a:p>
            <a:pPr marL="796925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U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s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ing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theoretically</a:t>
            </a:r>
            <a:r>
              <a:rPr lang="hu-HU" sz="2400" dirty="0">
                <a:latin typeface="Montserrat" panose="00000500000000000000" pitchFamily="2" charset="-18"/>
                <a:ea typeface="Roboto" panose="02000000000000000000" pitchFamily="2" charset="0"/>
              </a:rPr>
              <a:t> more </a:t>
            </a:r>
            <a:r>
              <a:rPr lang="hu-HU" sz="2400" dirty="0" err="1">
                <a:latin typeface="Montserrat" panose="00000500000000000000" pitchFamily="2" charset="-18"/>
                <a:ea typeface="Roboto" panose="02000000000000000000" pitchFamily="2" charset="0"/>
              </a:rPr>
              <a:t>motivated</a:t>
            </a:r>
            <a:r>
              <a:rPr lang="en-US" sz="2400" dirty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tasks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of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statistical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and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language</a:t>
            </a:r>
            <a:endParaRPr lang="hu-HU" sz="24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796925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Using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p</a:t>
            </a:r>
            <a:r>
              <a:rPr lang="en-US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sychometrically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more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sound t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asks</a:t>
            </a:r>
            <a:endParaRPr lang="en-US" sz="2400" dirty="0"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pic>
        <p:nvPicPr>
          <p:cNvPr id="39" name="Kép 38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9726" y="21475070"/>
            <a:ext cx="13970000" cy="10722242"/>
          </a:xfrm>
          <a:prstGeom prst="rect">
            <a:avLst/>
          </a:prstGeom>
        </p:spPr>
      </p:pic>
      <p:sp>
        <p:nvSpPr>
          <p:cNvPr id="161" name="Szövegdoboz 160"/>
          <p:cNvSpPr txBox="1"/>
          <p:nvPr/>
        </p:nvSpPr>
        <p:spPr>
          <a:xfrm>
            <a:off x="1992922" y="16992362"/>
            <a:ext cx="10260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7200">
                <a:solidFill>
                  <a:schemeClr val="bg1"/>
                </a:solidFill>
                <a:latin typeface="Montserrat Medium" panose="00000600000000000000" pitchFamily="2" charset="-18"/>
                <a:ea typeface="Roboto Medium" panose="02000000000000000000" pitchFamily="2" charset="0"/>
              </a:defRPr>
            </a:lvl1pPr>
          </a:lstStyle>
          <a:p>
            <a:r>
              <a:rPr lang="en-US" sz="4800" dirty="0" smtClean="0">
                <a:solidFill>
                  <a:schemeClr val="tx1"/>
                </a:solidFill>
              </a:rPr>
              <a:t>Factor selection</a:t>
            </a:r>
            <a:endParaRPr lang="en-US" sz="4800" dirty="0">
              <a:solidFill>
                <a:schemeClr val="tx1"/>
              </a:solidFill>
            </a:endParaRPr>
          </a:p>
        </p:txBody>
      </p:sp>
      <p:grpSp>
        <p:nvGrpSpPr>
          <p:cNvPr id="188" name="Csoportba foglalás 187"/>
          <p:cNvGrpSpPr/>
          <p:nvPr/>
        </p:nvGrpSpPr>
        <p:grpSpPr>
          <a:xfrm>
            <a:off x="2000957" y="29323499"/>
            <a:ext cx="10340727" cy="3438476"/>
            <a:chOff x="1992922" y="28851703"/>
            <a:chExt cx="10062601" cy="3438476"/>
          </a:xfrm>
        </p:grpSpPr>
        <p:grpSp>
          <p:nvGrpSpPr>
            <p:cNvPr id="171" name="Csoportba foglalás 170"/>
            <p:cNvGrpSpPr/>
            <p:nvPr/>
          </p:nvGrpSpPr>
          <p:grpSpPr>
            <a:xfrm>
              <a:off x="1992922" y="29314556"/>
              <a:ext cx="10062601" cy="2975623"/>
              <a:chOff x="1992922" y="28476816"/>
              <a:chExt cx="10062601" cy="2975623"/>
            </a:xfrm>
          </p:grpSpPr>
          <p:grpSp>
            <p:nvGrpSpPr>
              <p:cNvPr id="166" name="Csoportba foglalás 165"/>
              <p:cNvGrpSpPr/>
              <p:nvPr/>
            </p:nvGrpSpPr>
            <p:grpSpPr>
              <a:xfrm>
                <a:off x="2229389" y="28607859"/>
                <a:ext cx="9785783" cy="2736583"/>
                <a:chOff x="2229389" y="28607859"/>
                <a:chExt cx="9785783" cy="2736583"/>
              </a:xfrm>
            </p:grpSpPr>
            <p:sp>
              <p:nvSpPr>
                <p:cNvPr id="160" name="Szövegdoboz 159"/>
                <p:cNvSpPr txBox="1"/>
                <p:nvPr/>
              </p:nvSpPr>
              <p:spPr>
                <a:xfrm>
                  <a:off x="2229389" y="28832875"/>
                  <a:ext cx="3448854" cy="22743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571500" indent="-571500">
                    <a:lnSpc>
                      <a:spcPct val="114000"/>
                    </a:lnSpc>
                    <a:spcAft>
                      <a:spcPts val="240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3600">
                      <a:latin typeface="Montserrat" panose="000005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pPr marL="365125" indent="-365125">
                    <a:spcAft>
                      <a:spcPts val="300"/>
                    </a:spcAft>
                  </a:pPr>
                  <a:r>
                    <a:rPr lang="en-US" sz="2400" dirty="0" smtClean="0">
                      <a:latin typeface="Montserrat SemiBold" panose="00000700000000000000" pitchFamily="2" charset="-18"/>
                    </a:rPr>
                    <a:t>visual processing </a:t>
                  </a:r>
                  <a:r>
                    <a:rPr lang="en-US" sz="2400" dirty="0" smtClean="0">
                      <a:latin typeface="Montserrat SemiBold" panose="00000700000000000000" pitchFamily="2" charset="-18"/>
                    </a:rPr>
                    <a:t>speed</a:t>
                  </a:r>
                  <a:endParaRPr lang="en-US" sz="2400" dirty="0" smtClean="0">
                    <a:latin typeface="Montserrat SemiBold" panose="00000700000000000000" pitchFamily="2" charset="-18"/>
                  </a:endParaRPr>
                </a:p>
                <a:p>
                  <a:pPr marL="446088" indent="-446088">
                    <a:spcAft>
                      <a:spcPts val="0"/>
                    </a:spcAft>
                    <a:buFont typeface="Calibri" panose="020F0502020204030204" pitchFamily="34" charset="0"/>
                    <a:buChar char="→"/>
                  </a:pPr>
                  <a:r>
                    <a:rPr lang="en-US" sz="2400" dirty="0" smtClean="0"/>
                    <a:t>visual RT p. s.</a:t>
                  </a:r>
                </a:p>
                <a:p>
                  <a:pPr marL="446088" indent="-446088">
                    <a:spcAft>
                      <a:spcPts val="0"/>
                    </a:spcAft>
                    <a:buFont typeface="Calibri" panose="020F0502020204030204" pitchFamily="34" charset="0"/>
                    <a:buChar char="→"/>
                  </a:pPr>
                  <a:r>
                    <a:rPr lang="en-US" sz="2400" dirty="0" smtClean="0"/>
                    <a:t>visual decision p. s.</a:t>
                  </a:r>
                </a:p>
                <a:p>
                  <a:pPr marL="446088" indent="-446088">
                    <a:spcAft>
                      <a:spcPts val="0"/>
                    </a:spcAft>
                    <a:buFont typeface="Calibri" panose="020F0502020204030204" pitchFamily="34" charset="0"/>
                    <a:buChar char="→"/>
                  </a:pPr>
                  <a:r>
                    <a:rPr lang="en-US" sz="2400" dirty="0" err="1" smtClean="0"/>
                    <a:t>Stroop</a:t>
                  </a:r>
                  <a:r>
                    <a:rPr lang="en-US" sz="2400" dirty="0" smtClean="0"/>
                    <a:t> RT score</a:t>
                  </a:r>
                  <a:endParaRPr lang="en-US" sz="2400" dirty="0"/>
                </a:p>
              </p:txBody>
            </p:sp>
            <p:sp>
              <p:nvSpPr>
                <p:cNvPr id="162" name="Szövegdoboz 161"/>
                <p:cNvSpPr txBox="1"/>
                <p:nvPr/>
              </p:nvSpPr>
              <p:spPr>
                <a:xfrm>
                  <a:off x="9151005" y="28625791"/>
                  <a:ext cx="2864167" cy="1673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365125" indent="-365125">
                    <a:lnSpc>
                      <a:spcPct val="100000"/>
                    </a:lnSpc>
                    <a:spcAft>
                      <a:spcPts val="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2400">
                      <a:latin typeface="Montserrat SemiBold" panose="000007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r>
                    <a:rPr lang="en-US" dirty="0"/>
                    <a:t>cognitive </a:t>
                  </a:r>
                  <a:r>
                    <a:rPr lang="en-US" dirty="0" smtClean="0"/>
                    <a:t>control</a:t>
                  </a:r>
                  <a:endParaRPr lang="hu-HU" dirty="0" smtClean="0"/>
                </a:p>
                <a:p>
                  <a:pPr marL="446088" indent="-446088">
                    <a:lnSpc>
                      <a:spcPct val="114000"/>
                    </a:lnSpc>
                    <a:buFont typeface="Calibri" panose="020F0502020204030204" pitchFamily="34" charset="0"/>
                    <a:buChar char="→"/>
                  </a:pPr>
                  <a:r>
                    <a:rPr lang="hu-HU" dirty="0" err="1" smtClean="0">
                      <a:latin typeface="Montserrat" panose="00000500000000000000" pitchFamily="2" charset="-18"/>
                    </a:rPr>
                    <a:t>nback</a:t>
                  </a:r>
                  <a:r>
                    <a:rPr lang="hu-HU" dirty="0" smtClean="0">
                      <a:latin typeface="Montserrat" panose="00000500000000000000" pitchFamily="2" charset="-18"/>
                    </a:rPr>
                    <a:t>:</a:t>
                  </a:r>
                  <a:br>
                    <a:rPr lang="hu-HU" dirty="0" smtClean="0">
                      <a:latin typeface="Montserrat" panose="00000500000000000000" pitchFamily="2" charset="-18"/>
                    </a:rPr>
                  </a:br>
                  <a:r>
                    <a:rPr lang="hu-HU" dirty="0" smtClean="0">
                      <a:latin typeface="Montserrat" panose="00000500000000000000" pitchFamily="2" charset="-18"/>
                    </a:rPr>
                    <a:t>1,</a:t>
                  </a:r>
                  <a:r>
                    <a:rPr lang="en-US" dirty="0" smtClean="0">
                      <a:latin typeface="Montserrat" panose="00000500000000000000" pitchFamily="2" charset="-18"/>
                    </a:rPr>
                    <a:t> </a:t>
                  </a:r>
                  <a:r>
                    <a:rPr lang="en-US" dirty="0">
                      <a:latin typeface="Montserrat" panose="00000500000000000000" pitchFamily="2" charset="-18"/>
                    </a:rPr>
                    <a:t>2 and </a:t>
                  </a:r>
                  <a:r>
                    <a:rPr lang="en-US" dirty="0" smtClean="0">
                      <a:latin typeface="Montserrat" panose="00000500000000000000" pitchFamily="2" charset="-18"/>
                    </a:rPr>
                    <a:t>3</a:t>
                  </a:r>
                  <a:r>
                    <a:rPr lang="hu-HU" dirty="0" smtClean="0">
                      <a:latin typeface="Montserrat" panose="00000500000000000000" pitchFamily="2" charset="-18"/>
                    </a:rPr>
                    <a:t> back</a:t>
                  </a:r>
                  <a:endParaRPr lang="en-US" dirty="0">
                    <a:latin typeface="Montserrat" panose="00000500000000000000" pitchFamily="2" charset="-18"/>
                  </a:endParaRPr>
                </a:p>
              </p:txBody>
            </p:sp>
            <p:sp>
              <p:nvSpPr>
                <p:cNvPr id="163" name="Szövegdoboz 162"/>
                <p:cNvSpPr txBox="1"/>
                <p:nvPr/>
              </p:nvSpPr>
              <p:spPr>
                <a:xfrm>
                  <a:off x="5701058" y="29671420"/>
                  <a:ext cx="3271510" cy="16730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571500" indent="-571500">
                    <a:lnSpc>
                      <a:spcPct val="114000"/>
                    </a:lnSpc>
                    <a:spcAft>
                      <a:spcPts val="240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3600">
                      <a:latin typeface="Montserrat" panose="000005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pPr marL="365125" indent="-365125"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2400" dirty="0">
                      <a:latin typeface="Montserrat SemiBold" panose="00000700000000000000" pitchFamily="2" charset="-18"/>
                    </a:rPr>
                    <a:t>short</a:t>
                  </a:r>
                  <a:r>
                    <a:rPr lang="hu-HU" sz="2400" dirty="0">
                      <a:latin typeface="Montserrat SemiBold" panose="00000700000000000000" pitchFamily="2" charset="-18"/>
                    </a:rPr>
                    <a:t>-</a:t>
                  </a:r>
                  <a:r>
                    <a:rPr lang="en-US" sz="2400" dirty="0">
                      <a:latin typeface="Montserrat SemiBold" panose="00000700000000000000" pitchFamily="2" charset="-18"/>
                    </a:rPr>
                    <a:t>term and working memory</a:t>
                  </a:r>
                  <a:endParaRPr lang="hu-HU" sz="2400" dirty="0">
                    <a:latin typeface="Montserrat SemiBold" panose="00000700000000000000" pitchFamily="2" charset="-18"/>
                  </a:endParaRPr>
                </a:p>
                <a:p>
                  <a:pPr marL="446088" indent="-446088">
                    <a:spcAft>
                      <a:spcPts val="0"/>
                    </a:spcAft>
                    <a:buFont typeface="Calibri" panose="020F0502020204030204" pitchFamily="34" charset="0"/>
                    <a:buChar char="→"/>
                  </a:pPr>
                  <a:r>
                    <a:rPr lang="hu-HU" sz="2400" dirty="0" err="1" smtClean="0"/>
                    <a:t>forward</a:t>
                  </a:r>
                  <a:r>
                    <a:rPr lang="hu-HU" sz="2400" dirty="0" smtClean="0"/>
                    <a:t> DS</a:t>
                  </a:r>
                  <a:endParaRPr lang="hu-HU" sz="2400" dirty="0"/>
                </a:p>
                <a:p>
                  <a:pPr marL="446088" indent="-446088">
                    <a:spcAft>
                      <a:spcPts val="0"/>
                    </a:spcAft>
                    <a:buFont typeface="Calibri" panose="020F0502020204030204" pitchFamily="34" charset="0"/>
                    <a:buChar char="→"/>
                  </a:pPr>
                  <a:r>
                    <a:rPr lang="hu-HU" sz="2400" dirty="0" err="1" smtClean="0"/>
                    <a:t>backward</a:t>
                  </a:r>
                  <a:r>
                    <a:rPr lang="hu-HU" sz="2400" dirty="0" smtClean="0"/>
                    <a:t> DS</a:t>
                  </a:r>
                  <a:endParaRPr lang="en-US" sz="2400" dirty="0"/>
                </a:p>
              </p:txBody>
            </p:sp>
            <p:sp>
              <p:nvSpPr>
                <p:cNvPr id="164" name="Szövegdoboz 163"/>
                <p:cNvSpPr txBox="1"/>
                <p:nvPr/>
              </p:nvSpPr>
              <p:spPr>
                <a:xfrm>
                  <a:off x="5701058" y="28607859"/>
                  <a:ext cx="333675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571500" indent="-571500">
                    <a:lnSpc>
                      <a:spcPct val="114000"/>
                    </a:lnSpc>
                    <a:spcAft>
                      <a:spcPts val="240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3600">
                      <a:latin typeface="Montserrat" panose="000005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pPr marL="365125" indent="-365125">
                    <a:lnSpc>
                      <a:spcPct val="100000"/>
                    </a:lnSpc>
                    <a:spcAft>
                      <a:spcPts val="0"/>
                    </a:spcAft>
                  </a:pPr>
                  <a:r>
                    <a:rPr lang="en-US" sz="2400" dirty="0">
                      <a:latin typeface="Montserrat SemiBold" panose="00000700000000000000" pitchFamily="2" charset="-18"/>
                    </a:rPr>
                    <a:t>acoustic </a:t>
                  </a:r>
                  <a:r>
                    <a:rPr lang="en-US" sz="2400" dirty="0">
                      <a:latin typeface="Montserrat SemiBold" panose="00000700000000000000" pitchFamily="2" charset="-18"/>
                    </a:rPr>
                    <a:t>processing</a:t>
                  </a:r>
                  <a:r>
                    <a:rPr lang="en-US" sz="2400" dirty="0">
                      <a:latin typeface="Montserrat SemiBold" panose="00000700000000000000" pitchFamily="2" charset="-18"/>
                    </a:rPr>
                    <a:t> speed</a:t>
                  </a:r>
                  <a:endParaRPr lang="en-US" sz="2400" dirty="0">
                    <a:latin typeface="Montserrat SemiBold" panose="00000700000000000000" pitchFamily="2" charset="-18"/>
                  </a:endParaRPr>
                </a:p>
              </p:txBody>
            </p:sp>
            <p:sp>
              <p:nvSpPr>
                <p:cNvPr id="165" name="Szövegdoboz 164"/>
                <p:cNvSpPr txBox="1"/>
                <p:nvPr/>
              </p:nvSpPr>
              <p:spPr>
                <a:xfrm>
                  <a:off x="9153329" y="30460229"/>
                  <a:ext cx="2861843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365125" indent="-365125">
                    <a:lnSpc>
                      <a:spcPct val="100000"/>
                    </a:lnSpc>
                    <a:spcAft>
                      <a:spcPts val="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2400">
                      <a:latin typeface="Montserrat SemiBold" panose="000007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r>
                    <a:rPr lang="en-US" dirty="0"/>
                    <a:t>dichotic </a:t>
                  </a:r>
                  <a:r>
                    <a:rPr lang="en-US" dirty="0" smtClean="0"/>
                    <a:t>l</a:t>
                  </a:r>
                  <a:r>
                    <a:rPr lang="hu-HU" dirty="0" smtClean="0"/>
                    <a:t>istening</a:t>
                  </a:r>
                  <a:endParaRPr lang="en-US" dirty="0"/>
                </a:p>
              </p:txBody>
            </p:sp>
          </p:grpSp>
          <p:sp>
            <p:nvSpPr>
              <p:cNvPr id="167" name="Téglalap 166"/>
              <p:cNvSpPr/>
              <p:nvPr/>
            </p:nvSpPr>
            <p:spPr>
              <a:xfrm>
                <a:off x="1992922" y="28476816"/>
                <a:ext cx="10062601" cy="2975623"/>
              </a:xfrm>
              <a:prstGeom prst="rect">
                <a:avLst/>
              </a:prstGeom>
              <a:noFill/>
              <a:ln w="38100">
                <a:solidFill>
                  <a:srgbClr val="8C7D7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5" name="Szövegdoboz 184"/>
            <p:cNvSpPr txBox="1"/>
            <p:nvPr/>
          </p:nvSpPr>
          <p:spPr>
            <a:xfrm>
              <a:off x="1994658" y="28851703"/>
              <a:ext cx="6955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200">
                  <a:solidFill>
                    <a:schemeClr val="bg1"/>
                  </a:solidFill>
                  <a:latin typeface="Montserrat Medium" panose="00000600000000000000" pitchFamily="2" charset="-18"/>
                  <a:ea typeface="Roboto Medium" panose="02000000000000000000" pitchFamily="2" charset="0"/>
                </a:defRPr>
              </a:lvl1pPr>
            </a:lstStyle>
            <a:p>
              <a:r>
                <a:rPr lang="en-US" sz="2400" dirty="0" smtClean="0">
                  <a:solidFill>
                    <a:schemeClr val="tx1"/>
                  </a:solidFill>
                  <a:latin typeface="Montserrat SemiBold" panose="00000700000000000000" pitchFamily="2" charset="-18"/>
                </a:rPr>
                <a:t>Nonlinguistic cognitive tasks</a:t>
              </a:r>
              <a:endParaRPr lang="en-US" sz="2400" dirty="0">
                <a:solidFill>
                  <a:schemeClr val="tx1"/>
                </a:solidFill>
                <a:latin typeface="Montserrat SemiBold" panose="00000700000000000000" pitchFamily="2" charset="-18"/>
              </a:endParaRPr>
            </a:p>
          </p:txBody>
        </p:sp>
      </p:grpSp>
      <p:grpSp>
        <p:nvGrpSpPr>
          <p:cNvPr id="189" name="Csoportba foglalás 188"/>
          <p:cNvGrpSpPr/>
          <p:nvPr/>
        </p:nvGrpSpPr>
        <p:grpSpPr>
          <a:xfrm>
            <a:off x="1995488" y="32927553"/>
            <a:ext cx="10372998" cy="3893827"/>
            <a:chOff x="1987659" y="32229716"/>
            <a:chExt cx="10106683" cy="3893827"/>
          </a:xfrm>
        </p:grpSpPr>
        <p:grpSp>
          <p:nvGrpSpPr>
            <p:cNvPr id="170" name="Csoportba foglalás 169"/>
            <p:cNvGrpSpPr/>
            <p:nvPr/>
          </p:nvGrpSpPr>
          <p:grpSpPr>
            <a:xfrm>
              <a:off x="1987659" y="32674492"/>
              <a:ext cx="10106683" cy="3449051"/>
              <a:chOff x="2009836" y="32018187"/>
              <a:chExt cx="10106683" cy="3449051"/>
            </a:xfrm>
          </p:grpSpPr>
          <p:grpSp>
            <p:nvGrpSpPr>
              <p:cNvPr id="44" name="Csoportba foglalás 43"/>
              <p:cNvGrpSpPr/>
              <p:nvPr/>
            </p:nvGrpSpPr>
            <p:grpSpPr>
              <a:xfrm>
                <a:off x="2009836" y="32118297"/>
                <a:ext cx="10106683" cy="3291029"/>
                <a:chOff x="1545489" y="31043076"/>
                <a:chExt cx="10106683" cy="3291029"/>
              </a:xfrm>
            </p:grpSpPr>
            <p:sp>
              <p:nvSpPr>
                <p:cNvPr id="94" name="Szövegdoboz 93"/>
                <p:cNvSpPr txBox="1"/>
                <p:nvPr/>
              </p:nvSpPr>
              <p:spPr>
                <a:xfrm>
                  <a:off x="6454203" y="32075965"/>
                  <a:ext cx="51880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365125" indent="-365125">
                    <a:lnSpc>
                      <a:spcPct val="100000"/>
                    </a:lnSpc>
                    <a:spcAft>
                      <a:spcPts val="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2400">
                      <a:latin typeface="Montserrat SemiBold" panose="000007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r>
                    <a:rPr lang="en-US" dirty="0"/>
                    <a:t>predictive language processing</a:t>
                  </a:r>
                  <a:r>
                    <a:rPr lang="en-US" dirty="0">
                      <a:latin typeface="Montserrat" panose="00000500000000000000" pitchFamily="2" charset="-18"/>
                    </a:rPr>
                    <a:t> (Hintz et al., 2020)</a:t>
                  </a:r>
                  <a:endParaRPr lang="en-US" dirty="0">
                    <a:latin typeface="Montserrat" panose="00000500000000000000" pitchFamily="2" charset="-18"/>
                  </a:endParaRPr>
                </a:p>
              </p:txBody>
            </p:sp>
            <p:sp>
              <p:nvSpPr>
                <p:cNvPr id="95" name="Szövegdoboz 94"/>
                <p:cNvSpPr txBox="1"/>
                <p:nvPr/>
              </p:nvSpPr>
              <p:spPr>
                <a:xfrm>
                  <a:off x="1545489" y="31043076"/>
                  <a:ext cx="4873681" cy="32910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571500" indent="-571500">
                    <a:lnSpc>
                      <a:spcPct val="114000"/>
                    </a:lnSpc>
                    <a:spcAft>
                      <a:spcPts val="240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3600">
                      <a:latin typeface="Montserrat" panose="000005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pPr marL="365125" indent="-365125">
                    <a:spcAft>
                      <a:spcPts val="300"/>
                    </a:spcAft>
                  </a:pPr>
                  <a:r>
                    <a:rPr lang="en-US" sz="2400" dirty="0">
                      <a:latin typeface="Montserrat SemiBold" panose="00000700000000000000" pitchFamily="2" charset="-18"/>
                    </a:rPr>
                    <a:t>offline language processing</a:t>
                  </a:r>
                </a:p>
                <a:p>
                  <a:pPr marL="539750" indent="-447675">
                    <a:lnSpc>
                      <a:spcPct val="100000"/>
                    </a:lnSpc>
                    <a:spcAft>
                      <a:spcPts val="600"/>
                    </a:spcAft>
                    <a:buFont typeface="Calibri" panose="020F0502020204030204" pitchFamily="34" charset="0"/>
                    <a:buChar char="→"/>
                  </a:pPr>
                  <a:r>
                    <a:rPr lang="en-US" sz="2400" dirty="0" smtClean="0"/>
                    <a:t>Grammatical structure sensitivity</a:t>
                  </a:r>
                </a:p>
                <a:p>
                  <a:pPr marL="539750" indent="-447675">
                    <a:lnSpc>
                      <a:spcPct val="100000"/>
                    </a:lnSpc>
                    <a:spcAft>
                      <a:spcPts val="600"/>
                    </a:spcAft>
                    <a:buFont typeface="Calibri" panose="020F0502020204030204" pitchFamily="34" charset="0"/>
                    <a:buChar char="→"/>
                  </a:pPr>
                  <a:r>
                    <a:rPr lang="en-US" sz="2400" dirty="0" smtClean="0"/>
                    <a:t>Pragmatic sentence comprehension (KOBAK, </a:t>
                  </a:r>
                  <a:r>
                    <a:rPr lang="en-US" sz="2400" dirty="0" err="1" smtClean="0"/>
                    <a:t>Lukács</a:t>
                  </a:r>
                  <a:r>
                    <a:rPr lang="en-US" sz="2400" dirty="0" smtClean="0"/>
                    <a:t> &amp; </a:t>
                  </a:r>
                  <a:r>
                    <a:rPr lang="en-US" sz="2400" dirty="0" err="1" smtClean="0"/>
                    <a:t>Kas</a:t>
                  </a:r>
                  <a:r>
                    <a:rPr lang="en-US" sz="2400" dirty="0" smtClean="0"/>
                    <a:t>, in prep.)</a:t>
                  </a:r>
                </a:p>
                <a:p>
                  <a:pPr marL="539750" indent="-447675">
                    <a:lnSpc>
                      <a:spcPct val="100000"/>
                    </a:lnSpc>
                    <a:spcAft>
                      <a:spcPts val="600"/>
                    </a:spcAft>
                    <a:buFont typeface="Calibri" panose="020F0502020204030204" pitchFamily="34" charset="0"/>
                    <a:buChar char="→"/>
                  </a:pPr>
                  <a:r>
                    <a:rPr lang="en-US" sz="2400" dirty="0" smtClean="0"/>
                    <a:t>Receptive vocabulary task (KOBAK)</a:t>
                  </a:r>
                  <a:endParaRPr lang="en-US" sz="2400" dirty="0"/>
                </a:p>
              </p:txBody>
            </p:sp>
            <p:sp>
              <p:nvSpPr>
                <p:cNvPr id="96" name="Szövegdoboz 95"/>
                <p:cNvSpPr txBox="1"/>
                <p:nvPr/>
              </p:nvSpPr>
              <p:spPr>
                <a:xfrm>
                  <a:off x="6443520" y="33063438"/>
                  <a:ext cx="5208652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365125" indent="-365125">
                    <a:lnSpc>
                      <a:spcPct val="100000"/>
                    </a:lnSpc>
                    <a:spcAft>
                      <a:spcPts val="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2400">
                      <a:latin typeface="Montserrat SemiBold" panose="000007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r>
                    <a:rPr lang="en-US" dirty="0"/>
                    <a:t>one minute reading task </a:t>
                  </a:r>
                  <a:r>
                    <a:rPr lang="en-US" dirty="0">
                      <a:latin typeface="Montserrat" panose="00000500000000000000" pitchFamily="2" charset="-18"/>
                    </a:rPr>
                    <a:t>(</a:t>
                  </a:r>
                  <a:r>
                    <a:rPr lang="en-US" dirty="0" err="1">
                      <a:latin typeface="Montserrat" panose="00000500000000000000" pitchFamily="2" charset="-18"/>
                    </a:rPr>
                    <a:t>Lukács</a:t>
                  </a:r>
                  <a:r>
                    <a:rPr lang="en-US" dirty="0">
                      <a:latin typeface="Montserrat" panose="00000500000000000000" pitchFamily="2" charset="-18"/>
                    </a:rPr>
                    <a:t>, </a:t>
                  </a:r>
                  <a:r>
                    <a:rPr lang="en-US" dirty="0" err="1">
                      <a:latin typeface="Montserrat" panose="00000500000000000000" pitchFamily="2" charset="-18"/>
                    </a:rPr>
                    <a:t>Kas</a:t>
                  </a:r>
                  <a:r>
                    <a:rPr lang="en-US" dirty="0">
                      <a:latin typeface="Montserrat" panose="00000500000000000000" pitchFamily="2" charset="-18"/>
                    </a:rPr>
                    <a:t>, </a:t>
                  </a:r>
                  <a:r>
                    <a:rPr lang="en-US" dirty="0" err="1">
                      <a:latin typeface="Montserrat" panose="00000500000000000000" pitchFamily="2" charset="-18"/>
                    </a:rPr>
                    <a:t>Takács</a:t>
                  </a:r>
                  <a:r>
                    <a:rPr lang="en-US" dirty="0">
                      <a:latin typeface="Montserrat" panose="00000500000000000000" pitchFamily="2" charset="-18"/>
                    </a:rPr>
                    <a:t>, &amp; </a:t>
                  </a:r>
                  <a:r>
                    <a:rPr lang="en-US" dirty="0" err="1">
                      <a:latin typeface="Montserrat" panose="00000500000000000000" pitchFamily="2" charset="-18"/>
                    </a:rPr>
                    <a:t>Vidnyánszky</a:t>
                  </a:r>
                  <a:r>
                    <a:rPr lang="en-US" dirty="0">
                      <a:latin typeface="Montserrat" panose="00000500000000000000" pitchFamily="2" charset="-18"/>
                    </a:rPr>
                    <a:t>, 2021)</a:t>
                  </a:r>
                  <a:endParaRPr lang="en-US" dirty="0">
                    <a:latin typeface="Montserrat" panose="00000500000000000000" pitchFamily="2" charset="-18"/>
                  </a:endParaRPr>
                </a:p>
              </p:txBody>
            </p:sp>
            <p:sp>
              <p:nvSpPr>
                <p:cNvPr id="97" name="Szövegdoboz 96"/>
                <p:cNvSpPr txBox="1"/>
                <p:nvPr/>
              </p:nvSpPr>
              <p:spPr>
                <a:xfrm>
                  <a:off x="6454203" y="31089968"/>
                  <a:ext cx="514834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marL="365125" indent="-365125">
                    <a:lnSpc>
                      <a:spcPct val="100000"/>
                    </a:lnSpc>
                    <a:spcAft>
                      <a:spcPts val="0"/>
                    </a:spcAft>
                    <a:buClr>
                      <a:srgbClr val="53A394"/>
                    </a:buClr>
                    <a:buSzPct val="100000"/>
                    <a:buFont typeface="Calibri" panose="020F0502020204030204" pitchFamily="34" charset="0"/>
                    <a:buChar char="●"/>
                    <a:defRPr sz="2400">
                      <a:latin typeface="Montserrat SemiBold" panose="00000700000000000000" pitchFamily="2" charset="-18"/>
                      <a:ea typeface="Roboto" panose="02000000000000000000" pitchFamily="2" charset="0"/>
                    </a:defRPr>
                  </a:lvl1pPr>
                </a:lstStyle>
                <a:p>
                  <a:r>
                    <a:rPr lang="en-US" dirty="0"/>
                    <a:t>online processing of syntactic and semantic </a:t>
                  </a:r>
                  <a:r>
                    <a:rPr lang="en-US" dirty="0" smtClean="0"/>
                    <a:t>violations</a:t>
                  </a:r>
                  <a:endParaRPr lang="en-US" dirty="0"/>
                </a:p>
              </p:txBody>
            </p:sp>
          </p:grpSp>
          <p:sp>
            <p:nvSpPr>
              <p:cNvPr id="168" name="Téglalap 167"/>
              <p:cNvSpPr/>
              <p:nvPr/>
            </p:nvSpPr>
            <p:spPr>
              <a:xfrm>
                <a:off x="2017665" y="32018187"/>
                <a:ext cx="10060035" cy="3449051"/>
              </a:xfrm>
              <a:prstGeom prst="rect">
                <a:avLst/>
              </a:prstGeom>
              <a:noFill/>
              <a:ln w="38100">
                <a:solidFill>
                  <a:srgbClr val="8C7D77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6" name="Szövegdoboz 185"/>
            <p:cNvSpPr txBox="1"/>
            <p:nvPr/>
          </p:nvSpPr>
          <p:spPr>
            <a:xfrm>
              <a:off x="2002692" y="32229716"/>
              <a:ext cx="6955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200">
                  <a:solidFill>
                    <a:schemeClr val="bg1"/>
                  </a:solidFill>
                  <a:latin typeface="Montserrat Medium" panose="00000600000000000000" pitchFamily="2" charset="-18"/>
                  <a:ea typeface="Roboto Medium" panose="02000000000000000000" pitchFamily="2" charset="0"/>
                </a:defRPr>
              </a:lvl1pPr>
            </a:lstStyle>
            <a:p>
              <a:r>
                <a:rPr lang="en-US" sz="2400" dirty="0" smtClean="0">
                  <a:solidFill>
                    <a:schemeClr val="tx1"/>
                  </a:solidFill>
                  <a:latin typeface="Montserrat SemiBold" panose="00000700000000000000" pitchFamily="2" charset="-18"/>
                </a:rPr>
                <a:t>Language</a:t>
              </a:r>
              <a:endParaRPr lang="en-US" sz="2400" dirty="0">
                <a:solidFill>
                  <a:schemeClr val="tx1"/>
                </a:solidFill>
                <a:latin typeface="Montserrat SemiBold" panose="00000700000000000000" pitchFamily="2" charset="-18"/>
              </a:endParaRPr>
            </a:p>
          </p:txBody>
        </p:sp>
      </p:grpSp>
      <p:grpSp>
        <p:nvGrpSpPr>
          <p:cNvPr id="198" name="Csoportba foglalás 197"/>
          <p:cNvGrpSpPr/>
          <p:nvPr/>
        </p:nvGrpSpPr>
        <p:grpSpPr>
          <a:xfrm>
            <a:off x="1990148" y="18015958"/>
            <a:ext cx="10338495" cy="1162050"/>
            <a:chOff x="2002693" y="22566149"/>
            <a:chExt cx="10338495" cy="1162050"/>
          </a:xfrm>
        </p:grpSpPr>
        <p:grpSp>
          <p:nvGrpSpPr>
            <p:cNvPr id="190" name="Csoportba foglalás 189"/>
            <p:cNvGrpSpPr/>
            <p:nvPr/>
          </p:nvGrpSpPr>
          <p:grpSpPr>
            <a:xfrm>
              <a:off x="2002693" y="22566149"/>
              <a:ext cx="1266093" cy="1162050"/>
              <a:chOff x="2153382" y="24405771"/>
              <a:chExt cx="1266093" cy="1162050"/>
            </a:xfrm>
          </p:grpSpPr>
          <p:sp>
            <p:nvSpPr>
              <p:cNvPr id="191" name="Ellipszis 190"/>
              <p:cNvSpPr/>
              <p:nvPr/>
            </p:nvSpPr>
            <p:spPr>
              <a:xfrm>
                <a:off x="2205404" y="24405771"/>
                <a:ext cx="1162050" cy="1162050"/>
              </a:xfrm>
              <a:prstGeom prst="ellipse">
                <a:avLst/>
              </a:prstGeom>
              <a:solidFill>
                <a:srgbClr val="53A3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2" name="Szövegdoboz 191"/>
              <p:cNvSpPr txBox="1"/>
              <p:nvPr/>
            </p:nvSpPr>
            <p:spPr>
              <a:xfrm>
                <a:off x="2153382" y="24752401"/>
                <a:ext cx="126609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dirty="0" smtClean="0">
                    <a:solidFill>
                      <a:schemeClr val="bg1"/>
                    </a:solidFill>
                    <a:latin typeface="Montserrat Medium" panose="00000600000000000000" pitchFamily="2" charset="-18"/>
                  </a:rPr>
                  <a:t>1</a:t>
                </a:r>
                <a:endParaRPr lang="en-US" sz="2400" dirty="0">
                  <a:solidFill>
                    <a:schemeClr val="bg1"/>
                  </a:solidFill>
                  <a:latin typeface="Montserrat Medium" panose="00000600000000000000" pitchFamily="2" charset="-18"/>
                </a:endParaRPr>
              </a:p>
            </p:txBody>
          </p:sp>
        </p:grpSp>
        <p:sp>
          <p:nvSpPr>
            <p:cNvPr id="193" name="Szövegdoboz 192"/>
            <p:cNvSpPr txBox="1"/>
            <p:nvPr/>
          </p:nvSpPr>
          <p:spPr>
            <a:xfrm>
              <a:off x="3362571" y="22679995"/>
              <a:ext cx="8978617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All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i</a:t>
              </a:r>
              <a:r>
                <a:rPr lang="en-US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ndices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in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the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three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skill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sets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tested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for internal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consistency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,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reliable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indices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are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printed in black</a:t>
              </a:r>
            </a:p>
          </p:txBody>
        </p:sp>
      </p:grpSp>
      <p:grpSp>
        <p:nvGrpSpPr>
          <p:cNvPr id="199" name="Csoportba foglalás 198"/>
          <p:cNvGrpSpPr/>
          <p:nvPr/>
        </p:nvGrpSpPr>
        <p:grpSpPr>
          <a:xfrm>
            <a:off x="1990944" y="25442704"/>
            <a:ext cx="10350740" cy="1162050"/>
            <a:chOff x="2002693" y="34935041"/>
            <a:chExt cx="10350740" cy="1162050"/>
          </a:xfrm>
        </p:grpSpPr>
        <p:grpSp>
          <p:nvGrpSpPr>
            <p:cNvPr id="194" name="Csoportba foglalás 193"/>
            <p:cNvGrpSpPr/>
            <p:nvPr/>
          </p:nvGrpSpPr>
          <p:grpSpPr>
            <a:xfrm>
              <a:off x="2002693" y="34935041"/>
              <a:ext cx="1266093" cy="1162050"/>
              <a:chOff x="2153382" y="24405771"/>
              <a:chExt cx="1266093" cy="1162050"/>
            </a:xfrm>
          </p:grpSpPr>
          <p:sp>
            <p:nvSpPr>
              <p:cNvPr id="195" name="Ellipszis 194"/>
              <p:cNvSpPr/>
              <p:nvPr/>
            </p:nvSpPr>
            <p:spPr>
              <a:xfrm>
                <a:off x="2205404" y="24405771"/>
                <a:ext cx="1162050" cy="1162050"/>
              </a:xfrm>
              <a:prstGeom prst="ellipse">
                <a:avLst/>
              </a:prstGeom>
              <a:solidFill>
                <a:srgbClr val="53A3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96" name="Szövegdoboz 195"/>
              <p:cNvSpPr txBox="1"/>
              <p:nvPr/>
            </p:nvSpPr>
            <p:spPr>
              <a:xfrm>
                <a:off x="2153382" y="24752401"/>
                <a:ext cx="126609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>
                <a:defPPr>
                  <a:defRPr lang="en-US"/>
                </a:defPPr>
                <a:lvl1pPr algn="ctr">
                  <a:defRPr sz="2400">
                    <a:solidFill>
                      <a:schemeClr val="bg1"/>
                    </a:solidFill>
                    <a:latin typeface="Montserrat Medium" panose="00000600000000000000" pitchFamily="2" charset="-18"/>
                  </a:defRPr>
                </a:lvl1pPr>
              </a:lstStyle>
              <a:p>
                <a:r>
                  <a:rPr lang="en-US" dirty="0"/>
                  <a:t>2</a:t>
                </a:r>
              </a:p>
            </p:txBody>
          </p:sp>
        </p:grpSp>
        <p:sp>
          <p:nvSpPr>
            <p:cNvPr id="197" name="Szövegdoboz 196"/>
            <p:cNvSpPr txBox="1"/>
            <p:nvPr/>
          </p:nvSpPr>
          <p:spPr>
            <a:xfrm>
              <a:off x="3361775" y="35048226"/>
              <a:ext cx="8991658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Reliable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indices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entered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into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exploratory factor </a:t>
              </a: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analysis</a:t>
              </a:r>
              <a:r>
                <a:rPr lang="hu-HU" sz="2400" dirty="0">
                  <a:latin typeface="Montserrat" panose="00000500000000000000" pitchFamily="2" charset="-18"/>
                  <a:ea typeface="Roboto" panose="02000000000000000000" pitchFamily="2" charset="0"/>
                </a:rPr>
                <a:t/>
              </a:r>
              <a:br>
                <a:rPr lang="hu-HU" sz="2400" dirty="0">
                  <a:latin typeface="Montserrat" panose="00000500000000000000" pitchFamily="2" charset="-18"/>
                  <a:ea typeface="Roboto" panose="02000000000000000000" pitchFamily="2" charset="0"/>
                </a:rPr>
              </a:br>
              <a:r>
                <a:rPr lang="hu-HU" sz="2400" dirty="0" err="1">
                  <a:latin typeface="Montserrat" panose="00000500000000000000" pitchFamily="2" charset="-18"/>
                  <a:ea typeface="Roboto" panose="02000000000000000000" pitchFamily="2" charset="0"/>
                </a:rPr>
                <a:t>E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merging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factors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are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shown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in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bold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for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each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skill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set</a:t>
              </a:r>
              <a:endParaRPr lang="en-US" sz="2400" dirty="0" smtClean="0">
                <a:latin typeface="Montserrat" panose="00000500000000000000" pitchFamily="2" charset="-18"/>
                <a:ea typeface="Roboto" panose="02000000000000000000" pitchFamily="2" charset="0"/>
              </a:endParaRPr>
            </a:p>
          </p:txBody>
        </p:sp>
      </p:grpSp>
      <p:sp>
        <p:nvSpPr>
          <p:cNvPr id="114" name="Szövegdoboz 113"/>
          <p:cNvSpPr txBox="1"/>
          <p:nvPr/>
        </p:nvSpPr>
        <p:spPr>
          <a:xfrm>
            <a:off x="10867116" y="38896260"/>
            <a:ext cx="90226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err="1" smtClean="0">
                <a:latin typeface="Montserrat" panose="00000500000000000000" pitchFamily="2" charset="-18"/>
              </a:rPr>
              <a:t>Lukács</a:t>
            </a:r>
            <a:r>
              <a:rPr lang="en-US" sz="1200" dirty="0" smtClean="0">
                <a:latin typeface="Montserrat" panose="00000500000000000000" pitchFamily="2" charset="-18"/>
              </a:rPr>
              <a:t>, Á., &amp; </a:t>
            </a:r>
            <a:r>
              <a:rPr lang="en-US" sz="1200" dirty="0" err="1" smtClean="0">
                <a:latin typeface="Montserrat" panose="00000500000000000000" pitchFamily="2" charset="-18"/>
              </a:rPr>
              <a:t>Kas</a:t>
            </a:r>
            <a:r>
              <a:rPr lang="en-US" sz="1200" dirty="0" smtClean="0">
                <a:latin typeface="Montserrat" panose="00000500000000000000" pitchFamily="2" charset="-18"/>
              </a:rPr>
              <a:t>, B. (in preparation). Development and standardization of a comprehensive developmental speech and language screening test (</a:t>
            </a:r>
            <a:r>
              <a:rPr lang="en-US" sz="1200" dirty="0" err="1" smtClean="0">
                <a:latin typeface="Montserrat" panose="00000500000000000000" pitchFamily="2" charset="-18"/>
              </a:rPr>
              <a:t>Komplex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Beszélt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Anyanyelvi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Képességteszt</a:t>
            </a:r>
            <a:r>
              <a:rPr lang="en-US" sz="1200" dirty="0" smtClean="0">
                <a:latin typeface="Montserrat" panose="00000500000000000000" pitchFamily="2" charset="-18"/>
              </a:rPr>
              <a:t>, KOBAK)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err="1" smtClean="0">
                <a:latin typeface="Montserrat" panose="00000500000000000000" pitchFamily="2" charset="-18"/>
              </a:rPr>
              <a:t>Lukacs</a:t>
            </a:r>
            <a:r>
              <a:rPr lang="en-US" sz="1200" dirty="0" smtClean="0">
                <a:latin typeface="Montserrat" panose="00000500000000000000" pitchFamily="2" charset="-18"/>
              </a:rPr>
              <a:t>, </a:t>
            </a:r>
            <a:r>
              <a:rPr lang="en-US" sz="1200" dirty="0" err="1" smtClean="0">
                <a:latin typeface="Montserrat" panose="00000500000000000000" pitchFamily="2" charset="-18"/>
              </a:rPr>
              <a:t>Kas</a:t>
            </a:r>
            <a:r>
              <a:rPr lang="en-US" sz="1200" dirty="0" smtClean="0">
                <a:latin typeface="Montserrat" panose="00000500000000000000" pitchFamily="2" charset="-18"/>
              </a:rPr>
              <a:t>, </a:t>
            </a:r>
            <a:r>
              <a:rPr lang="en-US" sz="1200" dirty="0" err="1" smtClean="0">
                <a:latin typeface="Montserrat" panose="00000500000000000000" pitchFamily="2" charset="-18"/>
              </a:rPr>
              <a:t>Takacs</a:t>
            </a:r>
            <a:r>
              <a:rPr lang="en-US" sz="1200" dirty="0" smtClean="0">
                <a:latin typeface="Montserrat" panose="00000500000000000000" pitchFamily="2" charset="-18"/>
              </a:rPr>
              <a:t>, &amp; </a:t>
            </a:r>
            <a:r>
              <a:rPr lang="en-US" sz="1200" dirty="0" err="1" smtClean="0">
                <a:latin typeface="Montserrat" panose="00000500000000000000" pitchFamily="2" charset="-18"/>
              </a:rPr>
              <a:t>Vidnyánszky</a:t>
            </a:r>
            <a:r>
              <a:rPr lang="en-US" sz="1200" dirty="0" smtClean="0">
                <a:latin typeface="Montserrat" panose="00000500000000000000" pitchFamily="2" charset="-18"/>
              </a:rPr>
              <a:t> (in preparation). </a:t>
            </a:r>
            <a:r>
              <a:rPr lang="en-US" sz="1200" dirty="0" err="1" smtClean="0">
                <a:latin typeface="Montserrat" panose="00000500000000000000" pitchFamily="2" charset="-18"/>
              </a:rPr>
              <a:t>Olvasási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képességeket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mérő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feladatcsomag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középiskolások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és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felnőttek</a:t>
            </a:r>
            <a:r>
              <a:rPr lang="en-US" sz="1200" dirty="0" smtClean="0">
                <a:latin typeface="Montserrat" panose="00000500000000000000" pitchFamily="2" charset="-18"/>
              </a:rPr>
              <a:t> </a:t>
            </a:r>
            <a:r>
              <a:rPr lang="en-US" sz="1200" dirty="0" err="1" smtClean="0">
                <a:latin typeface="Montserrat" panose="00000500000000000000" pitchFamily="2" charset="-18"/>
              </a:rPr>
              <a:t>számára</a:t>
            </a:r>
            <a:r>
              <a:rPr lang="en-US" sz="1200" dirty="0" smtClean="0">
                <a:latin typeface="Montserrat" panose="00000500000000000000" pitchFamily="2" charset="-18"/>
              </a:rPr>
              <a:t> [Test battery for examining reading abilities in adolescents and adults].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err="1" smtClean="0">
                <a:latin typeface="Montserrat" panose="00000500000000000000" pitchFamily="2" charset="-18"/>
              </a:rPr>
              <a:t>Misyak</a:t>
            </a:r>
            <a:r>
              <a:rPr lang="en-US" sz="1200" dirty="0" smtClean="0">
                <a:latin typeface="Montserrat" panose="00000500000000000000" pitchFamily="2" charset="-18"/>
              </a:rPr>
              <a:t>, J. B., &amp; Christiansen, M. H. (2012). Statistical learning and language: An individual differences study. Language Learning, 62(1), 302-331.</a:t>
            </a:r>
          </a:p>
          <a:p>
            <a:pPr>
              <a:lnSpc>
                <a:spcPct val="125000"/>
              </a:lnSpc>
              <a:spcAft>
                <a:spcPts val="600"/>
              </a:spcAft>
            </a:pPr>
            <a:r>
              <a:rPr lang="en-US" sz="1200" dirty="0" err="1" smtClean="0">
                <a:latin typeface="Montserrat" panose="00000500000000000000" pitchFamily="2" charset="-18"/>
              </a:rPr>
              <a:t>Siegelman</a:t>
            </a:r>
            <a:r>
              <a:rPr lang="en-US" sz="1200" dirty="0" smtClean="0">
                <a:latin typeface="Montserrat" panose="00000500000000000000" pitchFamily="2" charset="-18"/>
              </a:rPr>
              <a:t>, N., </a:t>
            </a:r>
            <a:r>
              <a:rPr lang="en-US" sz="1200" dirty="0" err="1" smtClean="0">
                <a:latin typeface="Montserrat" panose="00000500000000000000" pitchFamily="2" charset="-18"/>
              </a:rPr>
              <a:t>Bogaerts</a:t>
            </a:r>
            <a:r>
              <a:rPr lang="en-US" sz="1200" dirty="0" smtClean="0">
                <a:latin typeface="Montserrat" panose="00000500000000000000" pitchFamily="2" charset="-18"/>
              </a:rPr>
              <a:t>, L., &amp; Frost, R. (2017). Measuring individual differences in statistical learning: Current pitfalls and possible solutions. Behavior research methods, 49(2), 418-432.</a:t>
            </a:r>
            <a:endParaRPr lang="en-US" sz="1200" dirty="0">
              <a:latin typeface="Montserrat" panose="00000500000000000000" pitchFamily="2" charset="-18"/>
            </a:endParaRPr>
          </a:p>
        </p:txBody>
      </p:sp>
      <p:cxnSp>
        <p:nvCxnSpPr>
          <p:cNvPr id="8" name="Görbe összekötő 7"/>
          <p:cNvCxnSpPr/>
          <p:nvPr/>
        </p:nvCxnSpPr>
        <p:spPr>
          <a:xfrm rot="5400000" flipH="1" flipV="1">
            <a:off x="24353138" y="39351691"/>
            <a:ext cx="878223" cy="1327676"/>
          </a:xfrm>
          <a:prstGeom prst="curvedConnector2">
            <a:avLst/>
          </a:prstGeom>
          <a:ln w="76200">
            <a:solidFill>
              <a:srgbClr val="53A39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Csoportba foglalás 4"/>
          <p:cNvGrpSpPr/>
          <p:nvPr/>
        </p:nvGrpSpPr>
        <p:grpSpPr>
          <a:xfrm>
            <a:off x="1995488" y="26880191"/>
            <a:ext cx="10333156" cy="2233869"/>
            <a:chOff x="1995488" y="25989954"/>
            <a:chExt cx="10090247" cy="2233869"/>
          </a:xfrm>
        </p:grpSpPr>
        <p:sp>
          <p:nvSpPr>
            <p:cNvPr id="92" name="Szövegdoboz 91"/>
            <p:cNvSpPr txBox="1"/>
            <p:nvPr/>
          </p:nvSpPr>
          <p:spPr>
            <a:xfrm>
              <a:off x="2041073" y="26578639"/>
              <a:ext cx="5934593" cy="48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571500" indent="-571500"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  <a:buFont typeface="Calibri" panose="020F0502020204030204" pitchFamily="34" charset="0"/>
                <a:buChar char="●"/>
                <a:defRPr sz="3600">
                  <a:latin typeface="Montserrat" panose="00000500000000000000" pitchFamily="2" charset="-18"/>
                  <a:ea typeface="Roboto" panose="02000000000000000000" pitchFamily="2" charset="0"/>
                </a:defRPr>
              </a:lvl1pPr>
            </a:lstStyle>
            <a:p>
              <a:pPr marL="365125" indent="-365125">
                <a:spcAft>
                  <a:spcPts val="300"/>
                </a:spcAft>
              </a:pPr>
              <a:r>
                <a:rPr lang="en-US" sz="2400" dirty="0">
                  <a:latin typeface="Montserrat SemiBold" panose="00000700000000000000" pitchFamily="2" charset="-18"/>
                </a:rPr>
                <a:t>segmentation </a:t>
              </a:r>
              <a:r>
                <a:rPr lang="hu-HU" sz="2400" dirty="0">
                  <a:latin typeface="Montserrat SemiBold" panose="00000700000000000000" pitchFamily="2" charset="-18"/>
                </a:rPr>
                <a:t>– </a:t>
              </a:r>
              <a:r>
                <a:rPr lang="en-US" sz="2400" dirty="0">
                  <a:latin typeface="Montserrat SemiBold" panose="00000700000000000000" pitchFamily="2" charset="-18"/>
                </a:rPr>
                <a:t>production task</a:t>
              </a:r>
              <a:endParaRPr lang="en-US" sz="2400" dirty="0">
                <a:latin typeface="Montserrat SemiBold" panose="00000700000000000000" pitchFamily="2" charset="-18"/>
              </a:endParaRPr>
            </a:p>
          </p:txBody>
        </p:sp>
        <p:grpSp>
          <p:nvGrpSpPr>
            <p:cNvPr id="150" name="Google Shape;172;p1"/>
            <p:cNvGrpSpPr/>
            <p:nvPr/>
          </p:nvGrpSpPr>
          <p:grpSpPr>
            <a:xfrm>
              <a:off x="2682696" y="27078007"/>
              <a:ext cx="9251316" cy="470926"/>
              <a:chOff x="2545643" y="7354914"/>
              <a:chExt cx="6536710" cy="470926"/>
            </a:xfrm>
          </p:grpSpPr>
          <p:sp>
            <p:nvSpPr>
              <p:cNvPr id="151" name="Google Shape;173;p1"/>
              <p:cNvSpPr txBox="1"/>
              <p:nvPr/>
            </p:nvSpPr>
            <p:spPr>
              <a:xfrm>
                <a:off x="2545643" y="7354914"/>
                <a:ext cx="1565064" cy="461624"/>
              </a:xfrm>
              <a:prstGeom prst="rect">
                <a:avLst/>
              </a:prstGeom>
              <a:solidFill>
                <a:srgbClr val="40817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csa</a:t>
                </a:r>
                <a:r>
                  <a:rPr lang="en-US" sz="2400" dirty="0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   </a:t>
                </a: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gye</a:t>
                </a:r>
                <a:r>
                  <a:rPr lang="en-US" sz="2400" dirty="0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   </a:t>
                </a: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jü</a:t>
                </a:r>
                <a:endParaRPr lang="en-US" sz="2400" dirty="0">
                  <a:solidFill>
                    <a:schemeClr val="dk1"/>
                  </a:solidFill>
                  <a:latin typeface="Montserrat Medium" panose="00000600000000000000" pitchFamily="2" charset="-18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74;p1"/>
              <p:cNvSpPr txBox="1"/>
              <p:nvPr/>
            </p:nvSpPr>
            <p:spPr>
              <a:xfrm>
                <a:off x="4110713" y="7354914"/>
                <a:ext cx="1215643" cy="461624"/>
              </a:xfrm>
              <a:prstGeom prst="rect">
                <a:avLst/>
              </a:prstGeom>
              <a:solidFill>
                <a:srgbClr val="90E3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cé</a:t>
                </a:r>
                <a:r>
                  <a:rPr lang="en-US" sz="2400" dirty="0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   vi   </a:t>
                </a: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gá</a:t>
                </a:r>
                <a:endParaRPr lang="en-US" sz="2400" dirty="0">
                  <a:solidFill>
                    <a:schemeClr val="dk1"/>
                  </a:solidFill>
                  <a:latin typeface="Montserrat Medium" panose="00000600000000000000" pitchFamily="2" charset="-18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75;p1"/>
              <p:cNvSpPr txBox="1"/>
              <p:nvPr/>
            </p:nvSpPr>
            <p:spPr>
              <a:xfrm>
                <a:off x="5326356" y="7360314"/>
                <a:ext cx="1172720" cy="461624"/>
              </a:xfrm>
              <a:prstGeom prst="rect">
                <a:avLst/>
              </a:prstGeom>
              <a:solidFill>
                <a:srgbClr val="53A39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lo   ha   </a:t>
                </a: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ri</a:t>
                </a:r>
                <a:endParaRPr lang="en-US" sz="2400" dirty="0">
                  <a:solidFill>
                    <a:schemeClr val="dk1"/>
                  </a:solidFill>
                  <a:latin typeface="Montserrat Medium" panose="00000600000000000000" pitchFamily="2" charset="-18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76;p1"/>
              <p:cNvSpPr txBox="1"/>
              <p:nvPr/>
            </p:nvSpPr>
            <p:spPr>
              <a:xfrm>
                <a:off x="6499074" y="7364216"/>
                <a:ext cx="1320993" cy="461624"/>
              </a:xfrm>
              <a:prstGeom prst="rect">
                <a:avLst/>
              </a:prstGeom>
              <a:solidFill>
                <a:srgbClr val="6CC9B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sö</a:t>
                </a:r>
                <a:r>
                  <a:rPr lang="en-US" sz="2400" dirty="0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   </a:t>
                </a: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pe</a:t>
                </a:r>
                <a:r>
                  <a:rPr lang="en-US" sz="2400" dirty="0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   </a:t>
                </a: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tu</a:t>
                </a:r>
                <a:endParaRPr lang="en-US" sz="2400" dirty="0">
                  <a:solidFill>
                    <a:schemeClr val="dk1"/>
                  </a:solidFill>
                  <a:latin typeface="Montserrat Medium" panose="00000600000000000000" pitchFamily="2" charset="-18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77;p1"/>
              <p:cNvSpPr txBox="1"/>
              <p:nvPr/>
            </p:nvSpPr>
            <p:spPr>
              <a:xfrm>
                <a:off x="7820067" y="7360479"/>
                <a:ext cx="1262286" cy="461624"/>
              </a:xfrm>
              <a:prstGeom prst="rect">
                <a:avLst/>
              </a:prstGeom>
              <a:solidFill>
                <a:srgbClr val="90E3D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cé</a:t>
                </a:r>
                <a:r>
                  <a:rPr lang="en-US" sz="2400" dirty="0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   vi   </a:t>
                </a:r>
                <a:r>
                  <a:rPr lang="en-US" sz="2400" dirty="0" err="1" smtClean="0">
                    <a:solidFill>
                      <a:schemeClr val="dk1"/>
                    </a:solidFill>
                    <a:latin typeface="Montserrat Medium" panose="00000600000000000000" pitchFamily="2" charset="-18"/>
                    <a:ea typeface="Calibri"/>
                    <a:cs typeface="Calibri"/>
                    <a:sym typeface="Calibri"/>
                  </a:rPr>
                  <a:t>gá</a:t>
                </a:r>
                <a:endParaRPr lang="en-US" sz="2400" dirty="0">
                  <a:solidFill>
                    <a:schemeClr val="dk1"/>
                  </a:solidFill>
                  <a:latin typeface="Montserrat Medium" panose="00000600000000000000" pitchFamily="2" charset="-18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" name="Téglalap 168"/>
            <p:cNvSpPr/>
            <p:nvPr/>
          </p:nvSpPr>
          <p:spPr>
            <a:xfrm>
              <a:off x="2010729" y="26471874"/>
              <a:ext cx="10075006" cy="1751949"/>
            </a:xfrm>
            <a:prstGeom prst="rect">
              <a:avLst/>
            </a:prstGeom>
            <a:noFill/>
            <a:ln w="38100">
              <a:solidFill>
                <a:srgbClr val="8C7D77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3" name="Google Shape;161;p1"/>
            <p:cNvSpPr txBox="1"/>
            <p:nvPr/>
          </p:nvSpPr>
          <p:spPr>
            <a:xfrm>
              <a:off x="5258471" y="27606778"/>
              <a:ext cx="992438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err="1" smtClean="0">
                  <a:solidFill>
                    <a:schemeClr val="dk1"/>
                  </a:solidFill>
                  <a:latin typeface="Montserrat" panose="00000500000000000000" pitchFamily="2" charset="-18"/>
                  <a:ea typeface="Calibri"/>
                  <a:cs typeface="Calibri"/>
                  <a:sym typeface="Calibri"/>
                </a:rPr>
                <a:t>xx__x</a:t>
              </a:r>
              <a:endParaRPr lang="en-US" sz="2400" dirty="0">
                <a:solidFill>
                  <a:schemeClr val="dk1"/>
                </a:solidFill>
                <a:latin typeface="Montserrat" panose="00000500000000000000" pitchFamily="2" charset="-18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65;p1"/>
            <p:cNvSpPr txBox="1"/>
            <p:nvPr/>
          </p:nvSpPr>
          <p:spPr>
            <a:xfrm>
              <a:off x="5429870" y="27565586"/>
              <a:ext cx="799289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rgbClr val="53A394"/>
                  </a:solidFill>
                  <a:latin typeface="Montserrat" panose="00000500000000000000" pitchFamily="2" charset="-18"/>
                  <a:ea typeface="Calibri"/>
                  <a:cs typeface="Calibri"/>
                  <a:sym typeface="Calibri"/>
                </a:rPr>
                <a:t>?</a:t>
              </a:r>
              <a:endParaRPr lang="en-US" sz="2400" dirty="0">
                <a:solidFill>
                  <a:srgbClr val="53A394"/>
                </a:solidFill>
                <a:latin typeface="Montserrat" panose="00000500000000000000" pitchFamily="2" charset="-18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62;p1"/>
            <p:cNvSpPr txBox="1"/>
            <p:nvPr/>
          </p:nvSpPr>
          <p:spPr>
            <a:xfrm>
              <a:off x="6257558" y="27624764"/>
              <a:ext cx="756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spc="-100" dirty="0" smtClean="0">
                  <a:solidFill>
                    <a:schemeClr val="dk1"/>
                  </a:solidFill>
                  <a:latin typeface="Montserrat" panose="00000500000000000000" pitchFamily="2" charset="-18"/>
                  <a:ea typeface="Calibri"/>
                  <a:cs typeface="Calibri"/>
                  <a:sym typeface="Calibri"/>
                </a:rPr>
                <a:t>1) a</a:t>
              </a:r>
              <a:endParaRPr lang="en-US" sz="2400" spc="-100" dirty="0">
                <a:solidFill>
                  <a:schemeClr val="dk1"/>
                </a:solidFill>
                <a:latin typeface="Montserrat" panose="00000500000000000000" pitchFamily="2" charset="-18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63;p1"/>
            <p:cNvSpPr txBox="1"/>
            <p:nvPr/>
          </p:nvSpPr>
          <p:spPr>
            <a:xfrm>
              <a:off x="6904408" y="27623723"/>
              <a:ext cx="756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spc="-100" dirty="0" smtClean="0">
                  <a:solidFill>
                    <a:schemeClr val="dk1"/>
                  </a:solidFill>
                  <a:latin typeface="Montserrat" panose="00000500000000000000" pitchFamily="2" charset="-18"/>
                  <a:ea typeface="Calibri"/>
                  <a:cs typeface="Calibri"/>
                  <a:sym typeface="Calibri"/>
                </a:rPr>
                <a:t>2) b</a:t>
              </a:r>
              <a:endParaRPr lang="en-US" sz="2400" spc="-100" dirty="0">
                <a:solidFill>
                  <a:schemeClr val="dk1"/>
                </a:solidFill>
                <a:latin typeface="Montserrat" panose="00000500000000000000" pitchFamily="2" charset="-18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64;p1"/>
            <p:cNvSpPr txBox="1"/>
            <p:nvPr/>
          </p:nvSpPr>
          <p:spPr>
            <a:xfrm>
              <a:off x="7592437" y="27629228"/>
              <a:ext cx="756000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spc="-100" dirty="0" smtClean="0">
                  <a:solidFill>
                    <a:schemeClr val="dk1"/>
                  </a:solidFill>
                  <a:latin typeface="Montserrat" panose="00000500000000000000" pitchFamily="2" charset="-18"/>
                  <a:ea typeface="Calibri"/>
                  <a:cs typeface="Calibri"/>
                  <a:sym typeface="Calibri"/>
                </a:rPr>
                <a:t>3) c</a:t>
              </a:r>
              <a:endParaRPr lang="en-US" sz="2400" spc="-100" dirty="0">
                <a:solidFill>
                  <a:schemeClr val="dk1"/>
                </a:solidFill>
                <a:latin typeface="Montserrat" panose="00000500000000000000" pitchFamily="2" charset="-18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62;p1"/>
            <p:cNvSpPr txBox="1"/>
            <p:nvPr/>
          </p:nvSpPr>
          <p:spPr>
            <a:xfrm>
              <a:off x="2010727" y="27602012"/>
              <a:ext cx="3307567" cy="590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441325" marR="0" lvl="0" indent="-349250">
                <a:lnSpc>
                  <a:spcPct val="114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53A394"/>
                </a:buClr>
                <a:buSzPct val="100000"/>
                <a:buFont typeface="Calibri" panose="020F0502020204030204" pitchFamily="34" charset="0"/>
                <a:buChar char="→"/>
              </a:pPr>
              <a:r>
                <a:rPr lang="en-US" sz="2400" dirty="0" smtClean="0">
                  <a:latin typeface="Montserrat" panose="00000500000000000000" pitchFamily="2" charset="-18"/>
                  <a:ea typeface="Roboto" panose="02000000000000000000" pitchFamily="2" charset="0"/>
                  <a:sym typeface="Calibri"/>
                </a:rPr>
                <a:t>production task:</a:t>
              </a:r>
              <a:endParaRPr lang="en-US" sz="2400" dirty="0">
                <a:latin typeface="Montserrat" panose="00000500000000000000" pitchFamily="2" charset="-18"/>
                <a:ea typeface="Roboto" panose="02000000000000000000" pitchFamily="2" charset="0"/>
                <a:sym typeface="Calibri"/>
              </a:endParaRPr>
            </a:p>
          </p:txBody>
        </p:sp>
        <p:pic>
          <p:nvPicPr>
            <p:cNvPr id="180" name="Google Shape;215;p1"/>
            <p:cNvPicPr preferRelativeResize="0"/>
            <p:nvPr/>
          </p:nvPicPr>
          <p:blipFill rotWithShape="1">
            <a:blip r:embed="rId5">
              <a:alphaModFix/>
            </a:blip>
            <a:srcRect l="16590" t="15130" r="16634" b="34257"/>
            <a:stretch/>
          </p:blipFill>
          <p:spPr>
            <a:xfrm>
              <a:off x="2142934" y="27149411"/>
              <a:ext cx="434150" cy="3290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Szövegdoboz 183"/>
            <p:cNvSpPr txBox="1"/>
            <p:nvPr/>
          </p:nvSpPr>
          <p:spPr>
            <a:xfrm>
              <a:off x="1995488" y="25989954"/>
              <a:ext cx="6955865" cy="48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200">
                  <a:solidFill>
                    <a:schemeClr val="bg1"/>
                  </a:solidFill>
                  <a:latin typeface="Montserrat Medium" panose="00000600000000000000" pitchFamily="2" charset="-18"/>
                  <a:ea typeface="Roboto Medium" panose="02000000000000000000" pitchFamily="2" charset="0"/>
                </a:defRPr>
              </a:lvl1pPr>
            </a:lstStyle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en-US" sz="2400" dirty="0">
                  <a:solidFill>
                    <a:schemeClr val="tx1"/>
                  </a:solidFill>
                  <a:latin typeface="Montserrat SemiBold" panose="00000700000000000000" pitchFamily="2" charset="-18"/>
                  <a:ea typeface="Roboto" panose="02000000000000000000" pitchFamily="2" charset="0"/>
                </a:rPr>
                <a:t>Statistical learning</a:t>
              </a:r>
              <a:endParaRPr lang="en-US" sz="2400" dirty="0">
                <a:solidFill>
                  <a:schemeClr val="tx1"/>
                </a:solidFill>
                <a:latin typeface="Montserrat SemiBold" panose="00000700000000000000" pitchFamily="2" charset="-18"/>
                <a:ea typeface="Roboto" panose="02000000000000000000" pitchFamily="2" charset="0"/>
              </a:endParaRPr>
            </a:p>
          </p:txBody>
        </p:sp>
        <p:sp>
          <p:nvSpPr>
            <p:cNvPr id="124" name="Google Shape;164;p1"/>
            <p:cNvSpPr txBox="1"/>
            <p:nvPr/>
          </p:nvSpPr>
          <p:spPr>
            <a:xfrm>
              <a:off x="8301386" y="27629805"/>
              <a:ext cx="3756591" cy="4616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 smtClean="0">
                  <a:solidFill>
                    <a:schemeClr val="dk1"/>
                  </a:solidFill>
                  <a:latin typeface="Montserrat" panose="00000500000000000000" pitchFamily="2" charset="-18"/>
                  <a:ea typeface="Calibri"/>
                  <a:cs typeface="Calibri"/>
                  <a:sym typeface="Calibri"/>
                </a:rPr>
                <a:t>(</a:t>
              </a:r>
              <a:r>
                <a:rPr lang="en-US" sz="2400" dirty="0" err="1" smtClean="0">
                  <a:solidFill>
                    <a:schemeClr val="dk1"/>
                  </a:solidFill>
                  <a:latin typeface="Montserrat" panose="00000500000000000000" pitchFamily="2" charset="-18"/>
                  <a:ea typeface="Calibri"/>
                  <a:cs typeface="Calibri"/>
                  <a:sym typeface="Calibri"/>
                </a:rPr>
                <a:t>Siegelman</a:t>
              </a:r>
              <a:r>
                <a:rPr lang="en-US" sz="2400" dirty="0" smtClean="0">
                  <a:solidFill>
                    <a:schemeClr val="dk1"/>
                  </a:solidFill>
                  <a:latin typeface="Montserrat" panose="00000500000000000000" pitchFamily="2" charset="-18"/>
                  <a:ea typeface="Calibri"/>
                  <a:cs typeface="Calibri"/>
                  <a:sym typeface="Calibri"/>
                </a:rPr>
                <a:t>, et al., 2017)</a:t>
              </a:r>
              <a:endParaRPr lang="en-US" sz="2400" dirty="0">
                <a:solidFill>
                  <a:schemeClr val="dk1"/>
                </a:solidFill>
                <a:latin typeface="Montserrat" panose="00000500000000000000" pitchFamily="2" charset="-18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" name="Csoportba foglalás 8"/>
          <p:cNvGrpSpPr/>
          <p:nvPr/>
        </p:nvGrpSpPr>
        <p:grpSpPr>
          <a:xfrm>
            <a:off x="23130601" y="11006768"/>
            <a:ext cx="5149123" cy="4022331"/>
            <a:chOff x="21964342" y="10908536"/>
            <a:chExt cx="6140031" cy="4022331"/>
          </a:xfrm>
        </p:grpSpPr>
        <p:sp>
          <p:nvSpPr>
            <p:cNvPr id="131" name="Szövegdoboz 130"/>
            <p:cNvSpPr txBox="1"/>
            <p:nvPr/>
          </p:nvSpPr>
          <p:spPr>
            <a:xfrm>
              <a:off x="22044750" y="10908536"/>
              <a:ext cx="6059623" cy="48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200">
                  <a:solidFill>
                    <a:schemeClr val="bg1"/>
                  </a:solidFill>
                  <a:latin typeface="Montserrat Medium" panose="00000600000000000000" pitchFamily="2" charset="-18"/>
                  <a:ea typeface="Roboto Medium" panose="02000000000000000000" pitchFamily="2" charset="0"/>
                </a:defRPr>
              </a:lvl1pPr>
            </a:lstStyle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hu-HU" sz="2400" dirty="0" err="1" smtClean="0">
                  <a:solidFill>
                    <a:schemeClr val="tx1"/>
                  </a:solidFill>
                  <a:latin typeface="Montserrat SemiBold" panose="00000700000000000000" pitchFamily="2" charset="-18"/>
                  <a:ea typeface="Roboto" panose="02000000000000000000" pitchFamily="2" charset="0"/>
                </a:rPr>
                <a:t>Participants</a:t>
              </a:r>
              <a:endParaRPr lang="en-US" sz="2400" dirty="0">
                <a:solidFill>
                  <a:schemeClr val="tx1"/>
                </a:solidFill>
                <a:latin typeface="Montserrat SemiBold" panose="00000700000000000000" pitchFamily="2" charset="-18"/>
                <a:ea typeface="Roboto" panose="02000000000000000000" pitchFamily="2" charset="0"/>
              </a:endParaRPr>
            </a:p>
          </p:txBody>
        </p:sp>
        <p:sp>
          <p:nvSpPr>
            <p:cNvPr id="132" name="Szövegdoboz 131"/>
            <p:cNvSpPr txBox="1"/>
            <p:nvPr/>
          </p:nvSpPr>
          <p:spPr>
            <a:xfrm>
              <a:off x="22044750" y="13348925"/>
              <a:ext cx="6059623" cy="48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7200">
                  <a:solidFill>
                    <a:schemeClr val="bg1"/>
                  </a:solidFill>
                  <a:latin typeface="Montserrat Medium" panose="00000600000000000000" pitchFamily="2" charset="-18"/>
                  <a:ea typeface="Roboto Medium" panose="02000000000000000000" pitchFamily="2" charset="0"/>
                </a:defRPr>
              </a:lvl1pPr>
            </a:lstStyle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hu-HU" sz="2400" dirty="0" smtClean="0">
                  <a:solidFill>
                    <a:schemeClr val="tx1"/>
                  </a:solidFill>
                  <a:latin typeface="Montserrat SemiBold" panose="00000700000000000000" pitchFamily="2" charset="-18"/>
                  <a:ea typeface="Roboto" panose="02000000000000000000" pitchFamily="2" charset="0"/>
                </a:rPr>
                <a:t>Test </a:t>
              </a:r>
              <a:r>
                <a:rPr lang="hu-HU" sz="2400" dirty="0" err="1" smtClean="0">
                  <a:solidFill>
                    <a:schemeClr val="tx1"/>
                  </a:solidFill>
                  <a:latin typeface="Montserrat SemiBold" panose="00000700000000000000" pitchFamily="2" charset="-18"/>
                  <a:ea typeface="Roboto" panose="02000000000000000000" pitchFamily="2" charset="0"/>
                </a:rPr>
                <a:t>administration</a:t>
              </a:r>
              <a:endParaRPr lang="en-US" sz="2400" dirty="0">
                <a:solidFill>
                  <a:schemeClr val="tx1"/>
                </a:solidFill>
                <a:latin typeface="Montserrat SemiBold" panose="00000700000000000000" pitchFamily="2" charset="-18"/>
                <a:ea typeface="Roboto" panose="02000000000000000000" pitchFamily="2" charset="0"/>
              </a:endParaRPr>
            </a:p>
          </p:txBody>
        </p:sp>
        <p:sp>
          <p:nvSpPr>
            <p:cNvPr id="133" name="Szövegdoboz 132"/>
            <p:cNvSpPr txBox="1"/>
            <p:nvPr/>
          </p:nvSpPr>
          <p:spPr>
            <a:xfrm>
              <a:off x="21964344" y="11538610"/>
              <a:ext cx="4332073" cy="14323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571500" indent="-571500"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  <a:buFont typeface="Calibri" panose="020F0502020204030204" pitchFamily="34" charset="0"/>
                <a:buChar char="●"/>
                <a:defRPr sz="3600">
                  <a:latin typeface="Montserrat" panose="00000500000000000000" pitchFamily="2" charset="-18"/>
                  <a:ea typeface="Roboto" panose="02000000000000000000" pitchFamily="2" charset="0"/>
                </a:defRPr>
              </a:lvl1pPr>
            </a:lstStyle>
            <a:p>
              <a:pPr marL="365125" indent="-365125">
                <a:spcAft>
                  <a:spcPts val="600"/>
                </a:spcAft>
              </a:pPr>
              <a:r>
                <a:rPr lang="hu-HU" sz="2400" dirty="0" smtClean="0"/>
                <a:t>502 </a:t>
              </a:r>
              <a:r>
                <a:rPr lang="hu-HU" sz="2400" dirty="0" err="1" smtClean="0"/>
                <a:t>participants</a:t>
              </a:r>
              <a:endParaRPr lang="hu-HU" sz="2400" dirty="0" smtClean="0"/>
            </a:p>
            <a:p>
              <a:pPr marL="365125" indent="-365125">
                <a:spcAft>
                  <a:spcPts val="600"/>
                </a:spcAft>
              </a:pPr>
              <a:r>
                <a:rPr lang="hu-HU" sz="2400" dirty="0" err="1" smtClean="0"/>
                <a:t>mean</a:t>
              </a:r>
              <a:r>
                <a:rPr lang="hu-HU" sz="2400" dirty="0" smtClean="0"/>
                <a:t> </a:t>
              </a:r>
              <a:r>
                <a:rPr lang="hu-HU" sz="2400" dirty="0" err="1" smtClean="0"/>
                <a:t>age</a:t>
              </a:r>
              <a:r>
                <a:rPr lang="hu-HU" sz="2400" dirty="0" smtClean="0"/>
                <a:t>: 26 </a:t>
              </a:r>
              <a:r>
                <a:rPr lang="hu-HU" sz="2400" dirty="0" err="1" smtClean="0"/>
                <a:t>years</a:t>
              </a:r>
              <a:r>
                <a:rPr lang="hu-HU" sz="2400" dirty="0" smtClean="0"/>
                <a:t>, </a:t>
              </a:r>
              <a:r>
                <a:rPr lang="hu-HU" sz="2400" dirty="0" err="1" smtClean="0"/>
                <a:t>range</a:t>
              </a:r>
              <a:r>
                <a:rPr lang="hu-HU" sz="2400" dirty="0" smtClean="0"/>
                <a:t>: 18-79 </a:t>
              </a:r>
              <a:r>
                <a:rPr lang="hu-HU" sz="2400" dirty="0" err="1" smtClean="0"/>
                <a:t>years</a:t>
              </a:r>
              <a:endParaRPr lang="en-US" sz="2400" dirty="0" smtClean="0"/>
            </a:p>
          </p:txBody>
        </p:sp>
        <p:sp>
          <p:nvSpPr>
            <p:cNvPr id="134" name="Szövegdoboz 133"/>
            <p:cNvSpPr txBox="1"/>
            <p:nvPr/>
          </p:nvSpPr>
          <p:spPr>
            <a:xfrm>
              <a:off x="21964342" y="13996509"/>
              <a:ext cx="6140031" cy="934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571500" indent="-571500"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  <a:buFont typeface="Calibri" panose="020F0502020204030204" pitchFamily="34" charset="0"/>
                <a:buChar char="●"/>
                <a:defRPr sz="3600">
                  <a:latin typeface="Montserrat" panose="00000500000000000000" pitchFamily="2" charset="-18"/>
                  <a:ea typeface="Roboto" panose="02000000000000000000" pitchFamily="2" charset="0"/>
                </a:defRPr>
              </a:lvl1pPr>
            </a:lstStyle>
            <a:p>
              <a:pPr marL="365125" indent="-365125">
                <a:spcAft>
                  <a:spcPts val="1800"/>
                </a:spcAft>
              </a:pPr>
              <a:r>
                <a:rPr lang="hu-HU" sz="2400" dirty="0" smtClean="0"/>
                <a:t>online and in-</a:t>
              </a:r>
              <a:r>
                <a:rPr lang="hu-HU" sz="2400" dirty="0" err="1" smtClean="0"/>
                <a:t>person</a:t>
              </a:r>
              <a:r>
                <a:rPr lang="hu-HU" sz="2400" dirty="0" smtClean="0"/>
                <a:t> </a:t>
              </a:r>
              <a:r>
                <a:rPr lang="hu-HU" sz="2400" dirty="0" err="1" smtClean="0"/>
                <a:t>through</a:t>
              </a:r>
              <a:r>
                <a:rPr lang="hu-HU" sz="2400" dirty="0" smtClean="0"/>
                <a:t> </a:t>
              </a:r>
              <a:r>
                <a:rPr lang="hu-HU" sz="2400" dirty="0" err="1" smtClean="0"/>
                <a:t>the</a:t>
              </a:r>
              <a:r>
                <a:rPr lang="hu-HU" sz="2400" dirty="0" smtClean="0"/>
                <a:t> </a:t>
              </a:r>
              <a:r>
                <a:rPr lang="hu-HU" sz="2400" dirty="0" err="1" smtClean="0"/>
                <a:t>Pavlovia</a:t>
              </a:r>
              <a:r>
                <a:rPr lang="hu-HU" sz="2400" dirty="0" smtClean="0"/>
                <a:t> platform</a:t>
              </a:r>
              <a:endParaRPr lang="en-US" sz="2400" dirty="0" smtClean="0"/>
            </a:p>
          </p:txBody>
        </p:sp>
      </p:grpSp>
      <p:sp>
        <p:nvSpPr>
          <p:cNvPr id="136" name="Szövegdoboz 135"/>
          <p:cNvSpPr txBox="1"/>
          <p:nvPr/>
        </p:nvSpPr>
        <p:spPr>
          <a:xfrm>
            <a:off x="8000248" y="10978865"/>
            <a:ext cx="6012000" cy="404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2425" indent="-352425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</a:pP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No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systematic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examination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of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this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relationship</a:t>
            </a:r>
            <a:endParaRPr lang="hu-HU" sz="24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352425" indent="-352425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</a:pP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No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investigation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of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potential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mediator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cognitive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abilities</a:t>
            </a:r>
            <a:endParaRPr lang="hu-HU" sz="24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352425" indent="-352425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●"/>
            </a:pP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This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study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:</a:t>
            </a:r>
          </a:p>
          <a:p>
            <a:pPr marL="633413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en-US" sz="2400" dirty="0">
                <a:latin typeface="Montserrat" panose="00000500000000000000" pitchFamily="2" charset="-18"/>
                <a:ea typeface="Roboto" panose="02000000000000000000" pitchFamily="2" charset="0"/>
              </a:rPr>
              <a:t>Uses multiple language tasks</a:t>
            </a:r>
          </a:p>
          <a:p>
            <a:pPr marL="633413" lvl="1" indent="-477838">
              <a:lnSpc>
                <a:spcPct val="114000"/>
              </a:lnSpc>
              <a:spcAft>
                <a:spcPts val="1200"/>
              </a:spcAft>
              <a:buClr>
                <a:srgbClr val="53A394"/>
              </a:buClr>
              <a:buSzPct val="100000"/>
              <a:buFont typeface="Calibri" panose="020F0502020204030204" pitchFamily="34" charset="0"/>
              <a:buChar char="→"/>
            </a:pPr>
            <a:r>
              <a:rPr lang="en-US" sz="2400" dirty="0">
                <a:latin typeface="Montserrat" panose="00000500000000000000" pitchFamily="2" charset="-18"/>
                <a:ea typeface="Roboto" panose="02000000000000000000" pitchFamily="2" charset="0"/>
              </a:rPr>
              <a:t>Controls for background cognitive </a:t>
            </a:r>
            <a:r>
              <a:rPr lang="en-US" sz="2400" dirty="0">
                <a:latin typeface="Montserrat" panose="00000500000000000000" pitchFamily="2" charset="-18"/>
                <a:ea typeface="Roboto" panose="02000000000000000000" pitchFamily="2" charset="0"/>
              </a:rPr>
              <a:t>skills</a:t>
            </a:r>
            <a:endParaRPr lang="en-US" sz="2400" dirty="0"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sp>
        <p:nvSpPr>
          <p:cNvPr id="138" name="Szövegdoboz 137"/>
          <p:cNvSpPr txBox="1"/>
          <p:nvPr/>
        </p:nvSpPr>
        <p:spPr>
          <a:xfrm>
            <a:off x="15355006" y="19507112"/>
            <a:ext cx="12924718" cy="1509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>
              <a:lnSpc>
                <a:spcPct val="114000"/>
              </a:lnSpc>
              <a:spcAft>
                <a:spcPts val="600"/>
              </a:spcAft>
              <a:buClr>
                <a:srgbClr val="53A394"/>
              </a:buClr>
              <a:buSzPct val="100000"/>
              <a:buFont typeface="Wingdings" panose="05000000000000000000" pitchFamily="2" charset="2"/>
              <a:buChar char="à"/>
            </a:pP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language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processing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factors</a:t>
            </a:r>
            <a:endParaRPr lang="hu-HU" sz="24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539750" indent="-539750">
              <a:lnSpc>
                <a:spcPct val="114000"/>
              </a:lnSpc>
              <a:spcAft>
                <a:spcPts val="600"/>
              </a:spcAft>
              <a:buClr>
                <a:srgbClr val="53A394"/>
              </a:buClr>
              <a:buSzPct val="100000"/>
              <a:buFont typeface="Wingdings" panose="05000000000000000000" pitchFamily="2" charset="2"/>
              <a:buChar char="à"/>
            </a:pP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statistical</a:t>
            </a: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hu-HU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learning</a:t>
            </a:r>
            <a:endParaRPr lang="hu-HU" sz="2400" dirty="0">
              <a:latin typeface="Montserrat" panose="00000500000000000000" pitchFamily="2" charset="-18"/>
              <a:ea typeface="Roboto" panose="02000000000000000000" pitchFamily="2" charset="0"/>
            </a:endParaRPr>
          </a:p>
          <a:p>
            <a:pPr marL="539750" indent="-539750">
              <a:lnSpc>
                <a:spcPct val="114000"/>
              </a:lnSpc>
              <a:spcAft>
                <a:spcPts val="600"/>
              </a:spcAft>
              <a:buClr>
                <a:srgbClr val="53A394"/>
              </a:buClr>
              <a:buSzPct val="100000"/>
              <a:buFont typeface="Wingdings" panose="05000000000000000000" pitchFamily="2" charset="2"/>
              <a:buChar char="à"/>
            </a:pPr>
            <a:r>
              <a:rPr lang="hu-HU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n</a:t>
            </a:r>
            <a:r>
              <a:rPr lang="en-US" sz="2400" dirty="0" err="1" smtClean="0">
                <a:latin typeface="Montserrat" panose="00000500000000000000" pitchFamily="2" charset="-18"/>
                <a:ea typeface="Roboto" panose="02000000000000000000" pitchFamily="2" charset="0"/>
              </a:rPr>
              <a:t>onlinguistic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cognitive factors related to both statistical learning and </a:t>
            </a:r>
            <a:r>
              <a:rPr lang="en-US" sz="2400" dirty="0" smtClean="0">
                <a:latin typeface="Montserrat" panose="00000500000000000000" pitchFamily="2" charset="-18"/>
                <a:ea typeface="Roboto" panose="02000000000000000000" pitchFamily="2" charset="0"/>
              </a:rPr>
              <a:t>language</a:t>
            </a:r>
            <a:endParaRPr lang="en-US" sz="2400" dirty="0" smtClean="0">
              <a:latin typeface="Montserrat" panose="00000500000000000000" pitchFamily="2" charset="-18"/>
              <a:ea typeface="Roboto" panose="02000000000000000000" pitchFamily="2" charset="0"/>
            </a:endParaRPr>
          </a:p>
        </p:txBody>
      </p:sp>
      <p:grpSp>
        <p:nvGrpSpPr>
          <p:cNvPr id="139" name="Csoportba foglalás 138"/>
          <p:cNvGrpSpPr/>
          <p:nvPr/>
        </p:nvGrpSpPr>
        <p:grpSpPr>
          <a:xfrm>
            <a:off x="14309725" y="18316110"/>
            <a:ext cx="10338495" cy="1162050"/>
            <a:chOff x="2002693" y="22566149"/>
            <a:chExt cx="10338495" cy="1162050"/>
          </a:xfrm>
        </p:grpSpPr>
        <p:grpSp>
          <p:nvGrpSpPr>
            <p:cNvPr id="140" name="Csoportba foglalás 139"/>
            <p:cNvGrpSpPr/>
            <p:nvPr/>
          </p:nvGrpSpPr>
          <p:grpSpPr>
            <a:xfrm>
              <a:off x="2002693" y="22566149"/>
              <a:ext cx="1266093" cy="1162050"/>
              <a:chOff x="2153382" y="24405771"/>
              <a:chExt cx="1266093" cy="1162050"/>
            </a:xfrm>
          </p:grpSpPr>
          <p:sp>
            <p:nvSpPr>
              <p:cNvPr id="142" name="Ellipszis 141"/>
              <p:cNvSpPr/>
              <p:nvPr/>
            </p:nvSpPr>
            <p:spPr>
              <a:xfrm>
                <a:off x="2205404" y="24405771"/>
                <a:ext cx="1162050" cy="1162050"/>
              </a:xfrm>
              <a:prstGeom prst="ellipse">
                <a:avLst/>
              </a:prstGeom>
              <a:solidFill>
                <a:srgbClr val="53A39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43" name="Szövegdoboz 142"/>
              <p:cNvSpPr txBox="1"/>
              <p:nvPr/>
            </p:nvSpPr>
            <p:spPr>
              <a:xfrm>
                <a:off x="2153382" y="24752401"/>
                <a:ext cx="1266093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hu-HU" sz="2400" dirty="0" smtClean="0">
                    <a:solidFill>
                      <a:schemeClr val="bg1"/>
                    </a:solidFill>
                    <a:latin typeface="Montserrat Medium" panose="00000600000000000000" pitchFamily="2" charset="-18"/>
                  </a:rPr>
                  <a:t>3</a:t>
                </a:r>
                <a:endParaRPr lang="en-US" sz="2400" dirty="0">
                  <a:solidFill>
                    <a:schemeClr val="bg1"/>
                  </a:solidFill>
                  <a:latin typeface="Montserrat Medium" panose="00000600000000000000" pitchFamily="2" charset="-18"/>
                </a:endParaRPr>
              </a:p>
            </p:txBody>
          </p:sp>
        </p:grpSp>
        <p:sp>
          <p:nvSpPr>
            <p:cNvPr id="141" name="Szövegdoboz 140"/>
            <p:cNvSpPr txBox="1"/>
            <p:nvPr/>
          </p:nvSpPr>
          <p:spPr>
            <a:xfrm>
              <a:off x="3362571" y="22891009"/>
              <a:ext cx="8978617" cy="4841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  <a:spcAft>
                  <a:spcPts val="2400"/>
                </a:spcAft>
                <a:buClr>
                  <a:srgbClr val="53A394"/>
                </a:buClr>
                <a:buSzPct val="100000"/>
              </a:pP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Structural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equation</a:t>
              </a:r>
              <a:r>
                <a:rPr lang="hu-HU" sz="2400" dirty="0" smtClean="0">
                  <a:latin typeface="Montserrat" panose="00000500000000000000" pitchFamily="2" charset="-18"/>
                  <a:ea typeface="Roboto" panose="02000000000000000000" pitchFamily="2" charset="0"/>
                </a:rPr>
                <a:t> </a:t>
              </a:r>
              <a:r>
                <a:rPr lang="hu-HU" sz="2400" dirty="0" err="1" smtClean="0">
                  <a:latin typeface="Montserrat" panose="00000500000000000000" pitchFamily="2" charset="-18"/>
                  <a:ea typeface="Roboto" panose="02000000000000000000" pitchFamily="2" charset="0"/>
                </a:rPr>
                <a:t>modeling</a:t>
              </a:r>
              <a:endParaRPr lang="en-US" sz="2400" dirty="0" smtClean="0">
                <a:latin typeface="Montserrat" panose="00000500000000000000" pitchFamily="2" charset="-18"/>
                <a:ea typeface="Robot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4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4304</TotalTime>
  <Words>870</Words>
  <Application>Microsoft Office PowerPoint</Application>
  <PresentationFormat>Egyéni</PresentationFormat>
  <Paragraphs>114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9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Montserrat</vt:lpstr>
      <vt:lpstr>Montserrat Medium</vt:lpstr>
      <vt:lpstr>Montserrat SemiBold</vt:lpstr>
      <vt:lpstr>Roboto</vt:lpstr>
      <vt:lpstr>Roboto Medium</vt:lpstr>
      <vt:lpstr>Wingdings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</dc:title>
  <dc:creator>Bálint Ugrin</dc:creator>
  <cp:lastModifiedBy>Kriszti</cp:lastModifiedBy>
  <cp:revision>192</cp:revision>
  <dcterms:created xsi:type="dcterms:W3CDTF">2023-05-03T17:23:39Z</dcterms:created>
  <dcterms:modified xsi:type="dcterms:W3CDTF">2023-05-15T11:38:59Z</dcterms:modified>
</cp:coreProperties>
</file>