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30275213" cy="42803763"/>
  <p:notesSz cx="6858000" cy="9144000"/>
  <p:defaultTextStyle>
    <a:defPPr>
      <a:defRPr lang="en-US"/>
    </a:defPPr>
    <a:lvl1pPr marL="0" algn="l" defTabSz="3507730" rtl="0" eaLnBrk="1" latinLnBrk="0" hangingPunct="1">
      <a:defRPr sz="6905" kern="1200">
        <a:solidFill>
          <a:schemeClr val="tx1"/>
        </a:solidFill>
        <a:latin typeface="+mn-lt"/>
        <a:ea typeface="+mn-ea"/>
        <a:cs typeface="+mn-cs"/>
      </a:defRPr>
    </a:lvl1pPr>
    <a:lvl2pPr marL="1753865" algn="l" defTabSz="3507730" rtl="0" eaLnBrk="1" latinLnBrk="0" hangingPunct="1">
      <a:defRPr sz="6905" kern="1200">
        <a:solidFill>
          <a:schemeClr val="tx1"/>
        </a:solidFill>
        <a:latin typeface="+mn-lt"/>
        <a:ea typeface="+mn-ea"/>
        <a:cs typeface="+mn-cs"/>
      </a:defRPr>
    </a:lvl2pPr>
    <a:lvl3pPr marL="3507730" algn="l" defTabSz="3507730" rtl="0" eaLnBrk="1" latinLnBrk="0" hangingPunct="1">
      <a:defRPr sz="6905" kern="1200">
        <a:solidFill>
          <a:schemeClr val="tx1"/>
        </a:solidFill>
        <a:latin typeface="+mn-lt"/>
        <a:ea typeface="+mn-ea"/>
        <a:cs typeface="+mn-cs"/>
      </a:defRPr>
    </a:lvl3pPr>
    <a:lvl4pPr marL="5261595" algn="l" defTabSz="3507730" rtl="0" eaLnBrk="1" latinLnBrk="0" hangingPunct="1">
      <a:defRPr sz="6905" kern="1200">
        <a:solidFill>
          <a:schemeClr val="tx1"/>
        </a:solidFill>
        <a:latin typeface="+mn-lt"/>
        <a:ea typeface="+mn-ea"/>
        <a:cs typeface="+mn-cs"/>
      </a:defRPr>
    </a:lvl4pPr>
    <a:lvl5pPr marL="7015460" algn="l" defTabSz="3507730" rtl="0" eaLnBrk="1" latinLnBrk="0" hangingPunct="1">
      <a:defRPr sz="6905" kern="1200">
        <a:solidFill>
          <a:schemeClr val="tx1"/>
        </a:solidFill>
        <a:latin typeface="+mn-lt"/>
        <a:ea typeface="+mn-ea"/>
        <a:cs typeface="+mn-cs"/>
      </a:defRPr>
    </a:lvl5pPr>
    <a:lvl6pPr marL="8769325" algn="l" defTabSz="3507730" rtl="0" eaLnBrk="1" latinLnBrk="0" hangingPunct="1">
      <a:defRPr sz="6905" kern="1200">
        <a:solidFill>
          <a:schemeClr val="tx1"/>
        </a:solidFill>
        <a:latin typeface="+mn-lt"/>
        <a:ea typeface="+mn-ea"/>
        <a:cs typeface="+mn-cs"/>
      </a:defRPr>
    </a:lvl6pPr>
    <a:lvl7pPr marL="10523190" algn="l" defTabSz="3507730" rtl="0" eaLnBrk="1" latinLnBrk="0" hangingPunct="1">
      <a:defRPr sz="6905" kern="1200">
        <a:solidFill>
          <a:schemeClr val="tx1"/>
        </a:solidFill>
        <a:latin typeface="+mn-lt"/>
        <a:ea typeface="+mn-ea"/>
        <a:cs typeface="+mn-cs"/>
      </a:defRPr>
    </a:lvl7pPr>
    <a:lvl8pPr marL="12277054" algn="l" defTabSz="3507730" rtl="0" eaLnBrk="1" latinLnBrk="0" hangingPunct="1">
      <a:defRPr sz="6905" kern="1200">
        <a:solidFill>
          <a:schemeClr val="tx1"/>
        </a:solidFill>
        <a:latin typeface="+mn-lt"/>
        <a:ea typeface="+mn-ea"/>
        <a:cs typeface="+mn-cs"/>
      </a:defRPr>
    </a:lvl8pPr>
    <a:lvl9pPr marL="14030919" algn="l" defTabSz="3507730" rtl="0" eaLnBrk="1" latinLnBrk="0" hangingPunct="1">
      <a:defRPr sz="690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41" userDrawn="1">
          <p15:clr>
            <a:srgbClr val="A4A3A4"/>
          </p15:clr>
        </p15:guide>
        <p15:guide id="2" pos="872" userDrawn="1">
          <p15:clr>
            <a:srgbClr val="A4A3A4"/>
          </p15:clr>
        </p15:guide>
        <p15:guide id="3" pos="18199" userDrawn="1">
          <p15:clr>
            <a:srgbClr val="A4A3A4"/>
          </p15:clr>
        </p15:guide>
        <p15:guide id="4" orient="horz" pos="26296" userDrawn="1">
          <p15:clr>
            <a:srgbClr val="A4A3A4"/>
          </p15:clr>
        </p15:guide>
        <p15:guide id="5" orient="horz" pos="5181" userDrawn="1">
          <p15:clr>
            <a:srgbClr val="A4A3A4"/>
          </p15:clr>
        </p15:guide>
        <p15:guide id="8" orient="horz" pos="8379" userDrawn="1">
          <p15:clr>
            <a:srgbClr val="A4A3A4"/>
          </p15:clr>
        </p15:guide>
        <p15:guide id="9" orient="horz" pos="8038" userDrawn="1">
          <p15:clr>
            <a:srgbClr val="A4A3A4"/>
          </p15:clr>
        </p15:guide>
        <p15:guide id="18" orient="horz" pos="7698" userDrawn="1">
          <p15:clr>
            <a:srgbClr val="A4A3A4"/>
          </p15:clr>
        </p15:guide>
        <p15:guide id="20" orient="horz" pos="24753" userDrawn="1">
          <p15:clr>
            <a:srgbClr val="A4A3A4"/>
          </p15:clr>
        </p15:guide>
        <p15:guide id="23" orient="horz" pos="24413" userDrawn="1">
          <p15:clr>
            <a:srgbClr val="A4A3A4"/>
          </p15:clr>
        </p15:guide>
        <p15:guide id="28" orient="horz" pos="667" userDrawn="1">
          <p15:clr>
            <a:srgbClr val="A4A3A4"/>
          </p15:clr>
        </p15:guide>
        <p15:guide id="29" pos="8175" userDrawn="1">
          <p15:clr>
            <a:srgbClr val="A4A3A4"/>
          </p15:clr>
        </p15:guide>
        <p15:guide id="30" pos="7721" userDrawn="1">
          <p15:clr>
            <a:srgbClr val="A4A3A4"/>
          </p15:clr>
        </p15:guide>
        <p15:guide id="31" pos="7268" userDrawn="1">
          <p15:clr>
            <a:srgbClr val="A4A3A4"/>
          </p15:clr>
        </p15:guide>
        <p15:guide id="32" orient="horz" pos="4500" userDrawn="1">
          <p15:clr>
            <a:srgbClr val="A4A3A4"/>
          </p15:clr>
        </p15:guide>
        <p15:guide id="33" orient="horz" pos="21397" userDrawn="1">
          <p15:clr>
            <a:srgbClr val="A4A3A4"/>
          </p15:clr>
        </p15:guide>
        <p15:guide id="34" orient="horz" pos="21737" userDrawn="1">
          <p15:clr>
            <a:srgbClr val="A4A3A4"/>
          </p15:clr>
        </p15:guide>
        <p15:guide id="35" orient="horz" pos="22077" userDrawn="1">
          <p15:clr>
            <a:srgbClr val="A4A3A4"/>
          </p15:clr>
        </p15:guide>
        <p15:guide id="36" orient="horz" pos="2509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779"/>
    <a:srgbClr val="97DDCC"/>
    <a:srgbClr val="53A394"/>
    <a:srgbClr val="AFA49F"/>
    <a:srgbClr val="C1B4AF"/>
    <a:srgbClr val="D9D1CE"/>
    <a:srgbClr val="6CC9BA"/>
    <a:srgbClr val="408176"/>
    <a:srgbClr val="90E3D4"/>
    <a:srgbClr val="4388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338" autoAdjust="0"/>
    <p:restoredTop sz="94660"/>
  </p:normalViewPr>
  <p:slideViewPr>
    <p:cSldViewPr snapToGrid="0">
      <p:cViewPr>
        <p:scale>
          <a:sx n="25" d="100"/>
          <a:sy n="25" d="100"/>
        </p:scale>
        <p:origin x="1973" y="14"/>
      </p:cViewPr>
      <p:guideLst>
        <p:guide orient="horz" pos="4841"/>
        <p:guide pos="872"/>
        <p:guide pos="18199"/>
        <p:guide orient="horz" pos="26296"/>
        <p:guide orient="horz" pos="5181"/>
        <p:guide orient="horz" pos="8379"/>
        <p:guide orient="horz" pos="8038"/>
        <p:guide orient="horz" pos="7698"/>
        <p:guide orient="horz" pos="24753"/>
        <p:guide orient="horz" pos="24413"/>
        <p:guide orient="horz" pos="667"/>
        <p:guide pos="8175"/>
        <p:guide pos="7721"/>
        <p:guide pos="7268"/>
        <p:guide orient="horz" pos="4500"/>
        <p:guide orient="horz" pos="21397"/>
        <p:guide orient="horz" pos="21737"/>
        <p:guide orient="horz" pos="22077"/>
        <p:guide orient="horz" pos="250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A3CF92-168C-4E8C-AF41-E88BDB056995}" type="datetimeFigureOut">
              <a:rPr lang="hu-HU" smtClean="0"/>
              <a:t>2023. 06. 12.</a:t>
            </a:fld>
            <a:endParaRPr lang="hu-HU"/>
          </a:p>
        </p:txBody>
      </p:sp>
      <p:sp>
        <p:nvSpPr>
          <p:cNvPr id="4" name="Diakép helye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CA907-A2C9-4351-BCAF-3A14BD4700E9}" type="slidenum">
              <a:rPr lang="hu-HU" smtClean="0"/>
              <a:t>‹#›</a:t>
            </a:fld>
            <a:endParaRPr lang="hu-HU"/>
          </a:p>
        </p:txBody>
      </p:sp>
    </p:spTree>
    <p:extLst>
      <p:ext uri="{BB962C8B-B14F-4D97-AF65-F5344CB8AC3E}">
        <p14:creationId xmlns:p14="http://schemas.microsoft.com/office/powerpoint/2010/main" val="2455220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1DECA907-A2C9-4351-BCAF-3A14BD4700E9}" type="slidenum">
              <a:rPr lang="hu-HU" smtClean="0"/>
              <a:t>1</a:t>
            </a:fld>
            <a:endParaRPr lang="hu-HU"/>
          </a:p>
        </p:txBody>
      </p:sp>
    </p:spTree>
    <p:extLst>
      <p:ext uri="{BB962C8B-B14F-4D97-AF65-F5344CB8AC3E}">
        <p14:creationId xmlns:p14="http://schemas.microsoft.com/office/powerpoint/2010/main" val="1485756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816EC9E-DB5A-248C-BD69-8BFFFC07F2FE}"/>
              </a:ext>
            </a:extLst>
          </p:cNvPr>
          <p:cNvSpPr>
            <a:spLocks noGrp="1"/>
          </p:cNvSpPr>
          <p:nvPr>
            <p:ph type="ctrTitle"/>
          </p:nvPr>
        </p:nvSpPr>
        <p:spPr>
          <a:xfrm>
            <a:off x="3784402" y="7005156"/>
            <a:ext cx="22706410" cy="14902051"/>
          </a:xfrm>
        </p:spPr>
        <p:txBody>
          <a:bodyPr anchor="b"/>
          <a:lstStyle>
            <a:lvl1pPr algn="ctr">
              <a:defRPr sz="14899"/>
            </a:lvl1pPr>
          </a:lstStyle>
          <a:p>
            <a:r>
              <a:rPr lang="hu-HU"/>
              <a:t>Mintacím szerkesztése</a:t>
            </a:r>
            <a:endParaRPr lang="en-GB"/>
          </a:p>
        </p:txBody>
      </p:sp>
      <p:sp>
        <p:nvSpPr>
          <p:cNvPr id="3" name="Alcím 2">
            <a:extLst>
              <a:ext uri="{FF2B5EF4-FFF2-40B4-BE49-F238E27FC236}">
                <a16:creationId xmlns:a16="http://schemas.microsoft.com/office/drawing/2014/main" id="{8F1CADC2-0138-A753-9928-CAD1612C492A}"/>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B61BA2B4-7998-3AB5-48F0-81A6F3A661E0}"/>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EA067167-4947-8774-0DD9-A88D43AC55B3}"/>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FED7ADAE-1DD8-7F2A-22D5-6EE2D30788D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456237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D907F27-6B6A-B4E2-FC04-FB484DF94140}"/>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5AAF4B44-F919-EDDC-D013-1D722EF7A947}"/>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FBFADF09-87FD-78E2-270D-99C7EE92675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9D146550-FBF8-4664-A1D6-97F8721090A4}"/>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DBEC3A57-2B62-9893-C267-BAF1D0427BCB}"/>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776118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ED2A374F-DE2B-5B81-673D-6B8BF183D195}"/>
              </a:ext>
            </a:extLst>
          </p:cNvPr>
          <p:cNvSpPr>
            <a:spLocks noGrp="1"/>
          </p:cNvSpPr>
          <p:nvPr>
            <p:ph type="title" orient="vert"/>
          </p:nvPr>
        </p:nvSpPr>
        <p:spPr>
          <a:xfrm>
            <a:off x="21665699" y="2278904"/>
            <a:ext cx="6528093" cy="36274211"/>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5456A2DB-8743-2AFD-05DA-6C5324705959}"/>
              </a:ext>
            </a:extLst>
          </p:cNvPr>
          <p:cNvSpPr>
            <a:spLocks noGrp="1"/>
          </p:cNvSpPr>
          <p:nvPr>
            <p:ph type="body" orient="vert" idx="1"/>
          </p:nvPr>
        </p:nvSpPr>
        <p:spPr>
          <a:xfrm>
            <a:off x="2081421" y="2278904"/>
            <a:ext cx="19205838" cy="36274211"/>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9161BD29-0E9A-26BB-AA6C-4CC2439293C8}"/>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5F665953-F314-92DB-BF4A-895626A7DC99}"/>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451877B-73B7-B61F-892F-B7878090CD5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919918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23897C8-8609-32D4-ECC0-6F8BAE8EB0A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CA001433-FCBE-1F0D-3F72-8B3B9AE610C4}"/>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331CD42F-4575-D110-8AFD-91F336EB658C}"/>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B9330290-1F54-6F1C-1AB8-ED44B467ED65}"/>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0C9FB83E-CD75-9976-BDBA-1123DF0411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394555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4087C0-5D8B-5CC9-F664-FC958E8C69CC}"/>
              </a:ext>
            </a:extLst>
          </p:cNvPr>
          <p:cNvSpPr>
            <a:spLocks noGrp="1"/>
          </p:cNvSpPr>
          <p:nvPr>
            <p:ph type="title"/>
          </p:nvPr>
        </p:nvSpPr>
        <p:spPr>
          <a:xfrm>
            <a:off x="2065653" y="10671222"/>
            <a:ext cx="26112371" cy="17805173"/>
          </a:xfrm>
        </p:spPr>
        <p:txBody>
          <a:bodyPr anchor="b"/>
          <a:lstStyle>
            <a:lvl1pPr>
              <a:defRPr sz="14899"/>
            </a:lvl1pPr>
          </a:lstStyle>
          <a:p>
            <a:r>
              <a:rPr lang="hu-HU"/>
              <a:t>Mintacím szerkesztése</a:t>
            </a:r>
            <a:endParaRPr lang="en-GB"/>
          </a:p>
        </p:txBody>
      </p:sp>
      <p:sp>
        <p:nvSpPr>
          <p:cNvPr id="3" name="Szöveg helye 2">
            <a:extLst>
              <a:ext uri="{FF2B5EF4-FFF2-40B4-BE49-F238E27FC236}">
                <a16:creationId xmlns:a16="http://schemas.microsoft.com/office/drawing/2014/main" id="{D7E0FB50-E24D-991B-45C7-5CDE086273E0}"/>
              </a:ext>
            </a:extLst>
          </p:cNvPr>
          <p:cNvSpPr>
            <a:spLocks noGrp="1"/>
          </p:cNvSpPr>
          <p:nvPr>
            <p:ph type="body" idx="1"/>
          </p:nvPr>
        </p:nvSpPr>
        <p:spPr>
          <a:xfrm>
            <a:off x="2065653" y="28644839"/>
            <a:ext cx="26112371" cy="9363320"/>
          </a:xfrm>
        </p:spPr>
        <p:txBody>
          <a:bodyPr/>
          <a:lstStyle>
            <a:lvl1pPr marL="0" indent="0">
              <a:buNone/>
              <a:defRPr sz="5960">
                <a:solidFill>
                  <a:schemeClr val="tx1">
                    <a:tint val="75000"/>
                  </a:schemeClr>
                </a:solidFill>
              </a:defRPr>
            </a:lvl1pPr>
            <a:lvl2pPr marL="1135319" indent="0">
              <a:buNone/>
              <a:defRPr sz="4966">
                <a:solidFill>
                  <a:schemeClr val="tx1">
                    <a:tint val="75000"/>
                  </a:schemeClr>
                </a:solidFill>
              </a:defRPr>
            </a:lvl2pPr>
            <a:lvl3pPr marL="2270638" indent="0">
              <a:buNone/>
              <a:defRPr sz="4470">
                <a:solidFill>
                  <a:schemeClr val="tx1">
                    <a:tint val="75000"/>
                  </a:schemeClr>
                </a:solidFill>
              </a:defRPr>
            </a:lvl3pPr>
            <a:lvl4pPr marL="3405957" indent="0">
              <a:buNone/>
              <a:defRPr sz="3973">
                <a:solidFill>
                  <a:schemeClr val="tx1">
                    <a:tint val="75000"/>
                  </a:schemeClr>
                </a:solidFill>
              </a:defRPr>
            </a:lvl4pPr>
            <a:lvl5pPr marL="4541276" indent="0">
              <a:buNone/>
              <a:defRPr sz="3973">
                <a:solidFill>
                  <a:schemeClr val="tx1">
                    <a:tint val="75000"/>
                  </a:schemeClr>
                </a:solidFill>
              </a:defRPr>
            </a:lvl5pPr>
            <a:lvl6pPr marL="5676595" indent="0">
              <a:buNone/>
              <a:defRPr sz="3973">
                <a:solidFill>
                  <a:schemeClr val="tx1">
                    <a:tint val="75000"/>
                  </a:schemeClr>
                </a:solidFill>
              </a:defRPr>
            </a:lvl6pPr>
            <a:lvl7pPr marL="6811914" indent="0">
              <a:buNone/>
              <a:defRPr sz="3973">
                <a:solidFill>
                  <a:schemeClr val="tx1">
                    <a:tint val="75000"/>
                  </a:schemeClr>
                </a:solidFill>
              </a:defRPr>
            </a:lvl7pPr>
            <a:lvl8pPr marL="7947233" indent="0">
              <a:buNone/>
              <a:defRPr sz="3973">
                <a:solidFill>
                  <a:schemeClr val="tx1">
                    <a:tint val="75000"/>
                  </a:schemeClr>
                </a:solidFill>
              </a:defRPr>
            </a:lvl8pPr>
            <a:lvl9pPr marL="9082552" indent="0">
              <a:buNone/>
              <a:defRPr sz="3973">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652E5C7D-F53B-138B-895E-BC2F8EEC372B}"/>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1346F421-AD79-0B97-62A7-6F52F3484AF2}"/>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A17AC50F-4016-A468-E7EF-2306647C88D4}"/>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50597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0C37E42-D682-53AA-7A5F-A7F09329B87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2EBA91C2-BFB1-7DF8-224E-41FEA30EE728}"/>
              </a:ext>
            </a:extLst>
          </p:cNvPr>
          <p:cNvSpPr>
            <a:spLocks noGrp="1"/>
          </p:cNvSpPr>
          <p:nvPr>
            <p:ph sz="half" idx="1"/>
          </p:nvPr>
        </p:nvSpPr>
        <p:spPr>
          <a:xfrm>
            <a:off x="2081421"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C38794F1-C80F-D8A3-B7D9-16A7E279EAD5}"/>
              </a:ext>
            </a:extLst>
          </p:cNvPr>
          <p:cNvSpPr>
            <a:spLocks noGrp="1"/>
          </p:cNvSpPr>
          <p:nvPr>
            <p:ph sz="half" idx="2"/>
          </p:nvPr>
        </p:nvSpPr>
        <p:spPr>
          <a:xfrm>
            <a:off x="15326826" y="11394520"/>
            <a:ext cx="12866966" cy="27158594"/>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907DD01D-68C2-3A0C-CC3F-10D9681BF629}"/>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27EE288A-D397-5D01-2CF8-246DC18688EF}"/>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5D91AA95-FFC7-0615-9371-3C177DBA19AA}"/>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986031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8E98A0-D8BF-7F00-7F21-0A18196B1A08}"/>
              </a:ext>
            </a:extLst>
          </p:cNvPr>
          <p:cNvSpPr>
            <a:spLocks noGrp="1"/>
          </p:cNvSpPr>
          <p:nvPr>
            <p:ph type="title"/>
          </p:nvPr>
        </p:nvSpPr>
        <p:spPr>
          <a:xfrm>
            <a:off x="2085364" y="2278907"/>
            <a:ext cx="26112371" cy="8273416"/>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0C75F31D-A7D1-E5CC-BA06-48FAAB2A9147}"/>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4" name="Tartalom helye 3">
            <a:extLst>
              <a:ext uri="{FF2B5EF4-FFF2-40B4-BE49-F238E27FC236}">
                <a16:creationId xmlns:a16="http://schemas.microsoft.com/office/drawing/2014/main" id="{173BAF17-AFB4-B563-FBB0-A8F21245AEAB}"/>
              </a:ext>
            </a:extLst>
          </p:cNvPr>
          <p:cNvSpPr>
            <a:spLocks noGrp="1"/>
          </p:cNvSpPr>
          <p:nvPr>
            <p:ph sz="half" idx="2"/>
          </p:nvPr>
        </p:nvSpPr>
        <p:spPr>
          <a:xfrm>
            <a:off x="2085365" y="15635264"/>
            <a:ext cx="12807833"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E2992239-18F3-77AF-BFE4-D69732D428E2}"/>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lang="hu-HU"/>
              <a:t>Mintaszöveg szerkesztése</a:t>
            </a:r>
          </a:p>
        </p:txBody>
      </p:sp>
      <p:sp>
        <p:nvSpPr>
          <p:cNvPr id="6" name="Tartalom helye 5">
            <a:extLst>
              <a:ext uri="{FF2B5EF4-FFF2-40B4-BE49-F238E27FC236}">
                <a16:creationId xmlns:a16="http://schemas.microsoft.com/office/drawing/2014/main" id="{BF541040-3F85-DEB2-CECE-4854BB9E770B}"/>
              </a:ext>
            </a:extLst>
          </p:cNvPr>
          <p:cNvSpPr>
            <a:spLocks noGrp="1"/>
          </p:cNvSpPr>
          <p:nvPr>
            <p:ph sz="quarter" idx="4"/>
          </p:nvPr>
        </p:nvSpPr>
        <p:spPr>
          <a:xfrm>
            <a:off x="15326827" y="15635264"/>
            <a:ext cx="12870909" cy="22997117"/>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34953606-C73C-076A-7B7C-42DADFEF6C83}"/>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8" name="Élőláb helye 7">
            <a:extLst>
              <a:ext uri="{FF2B5EF4-FFF2-40B4-BE49-F238E27FC236}">
                <a16:creationId xmlns:a16="http://schemas.microsoft.com/office/drawing/2014/main" id="{64024BFA-CCEC-512A-31E6-D934320EEF79}"/>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791A742D-456F-6F7C-FB6F-AE0A0B0B0FC8}"/>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2606088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E1A6245-E116-E59F-D1F6-4211653BADFD}"/>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CFF1B14A-AA76-24CD-0821-EE0DFFE483A7}"/>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4" name="Élőláb helye 3">
            <a:extLst>
              <a:ext uri="{FF2B5EF4-FFF2-40B4-BE49-F238E27FC236}">
                <a16:creationId xmlns:a16="http://schemas.microsoft.com/office/drawing/2014/main" id="{0E538305-36EA-A5AB-F434-29A6E8F61DEF}"/>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AC688D96-475B-3457-61C4-F8961484ABFC}"/>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66202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A536DFF1-686D-C2E1-AA72-A10057B625AD}"/>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3" name="Élőláb helye 2">
            <a:extLst>
              <a:ext uri="{FF2B5EF4-FFF2-40B4-BE49-F238E27FC236}">
                <a16:creationId xmlns:a16="http://schemas.microsoft.com/office/drawing/2014/main" id="{0FCB8F0A-0EAC-1A11-C1BA-39F27197E80D}"/>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1BCEB308-B9F4-F010-D90E-958EAE182BF2}"/>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3308010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443597A-4C82-E0F9-091A-BD31AD2CC86B}"/>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Tartalom helye 2">
            <a:extLst>
              <a:ext uri="{FF2B5EF4-FFF2-40B4-BE49-F238E27FC236}">
                <a16:creationId xmlns:a16="http://schemas.microsoft.com/office/drawing/2014/main" id="{8D149BB4-C8A1-E9BB-91F8-FB95DE5E79A4}"/>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3DDA7A2C-65C3-69E1-2BEB-FFEFCA7D0DCF}"/>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6319A75F-2416-5FB9-57B6-CAFDD172BC34}"/>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BF9A092B-2420-A56C-8C54-8ACEC95998FB}"/>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03632936-0574-7F4E-08AF-31FAF3DCD9C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101426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09E434-A586-8147-6601-9E5329F21F7D}"/>
              </a:ext>
            </a:extLst>
          </p:cNvPr>
          <p:cNvSpPr>
            <a:spLocks noGrp="1"/>
          </p:cNvSpPr>
          <p:nvPr>
            <p:ph type="title"/>
          </p:nvPr>
        </p:nvSpPr>
        <p:spPr>
          <a:xfrm>
            <a:off x="2085366" y="2853584"/>
            <a:ext cx="9764543" cy="9987545"/>
          </a:xfrm>
        </p:spPr>
        <p:txBody>
          <a:bodyPr anchor="b"/>
          <a:lstStyle>
            <a:lvl1pPr>
              <a:defRPr sz="7946"/>
            </a:lvl1pPr>
          </a:lstStyle>
          <a:p>
            <a:r>
              <a:rPr lang="hu-HU"/>
              <a:t>Mintacím szerkesztése</a:t>
            </a:r>
            <a:endParaRPr lang="en-GB"/>
          </a:p>
        </p:txBody>
      </p:sp>
      <p:sp>
        <p:nvSpPr>
          <p:cNvPr id="3" name="Kép helye 2">
            <a:extLst>
              <a:ext uri="{FF2B5EF4-FFF2-40B4-BE49-F238E27FC236}">
                <a16:creationId xmlns:a16="http://schemas.microsoft.com/office/drawing/2014/main" id="{159E4EEC-F607-9E76-3200-C9F59451E1D8}"/>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lang="en-GB"/>
          </a:p>
        </p:txBody>
      </p:sp>
      <p:sp>
        <p:nvSpPr>
          <p:cNvPr id="4" name="Szöveg helye 3">
            <a:extLst>
              <a:ext uri="{FF2B5EF4-FFF2-40B4-BE49-F238E27FC236}">
                <a16:creationId xmlns:a16="http://schemas.microsoft.com/office/drawing/2014/main" id="{F6341599-E8BB-9D63-80D6-CD5A68FBC83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lang="hu-HU"/>
              <a:t>Mintaszöveg szerkesztése</a:t>
            </a:r>
          </a:p>
        </p:txBody>
      </p:sp>
      <p:sp>
        <p:nvSpPr>
          <p:cNvPr id="5" name="Dátum helye 4">
            <a:extLst>
              <a:ext uri="{FF2B5EF4-FFF2-40B4-BE49-F238E27FC236}">
                <a16:creationId xmlns:a16="http://schemas.microsoft.com/office/drawing/2014/main" id="{A72B44A2-E667-996B-8F92-330B2D010F81}"/>
              </a:ext>
            </a:extLst>
          </p:cNvPr>
          <p:cNvSpPr>
            <a:spLocks noGrp="1"/>
          </p:cNvSpPr>
          <p:nvPr>
            <p:ph type="dt" sz="half" idx="10"/>
          </p:nvPr>
        </p:nvSpPr>
        <p:spPr/>
        <p:txBody>
          <a:bodyPr/>
          <a:lstStyle/>
          <a:p>
            <a:fld id="{DBDFB368-0EBB-468D-A8DC-1B6A849534EE}" type="datetimeFigureOut">
              <a:rPr lang="en-GB" smtClean="0"/>
              <a:t>12/06/2023</a:t>
            </a:fld>
            <a:endParaRPr lang="en-GB"/>
          </a:p>
        </p:txBody>
      </p:sp>
      <p:sp>
        <p:nvSpPr>
          <p:cNvPr id="6" name="Élőláb helye 5">
            <a:extLst>
              <a:ext uri="{FF2B5EF4-FFF2-40B4-BE49-F238E27FC236}">
                <a16:creationId xmlns:a16="http://schemas.microsoft.com/office/drawing/2014/main" id="{6366BDF0-248D-FE7F-1120-C8BC42A197FE}"/>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325F25CF-DF50-0D86-FF0C-70EE5A018281}"/>
              </a:ext>
            </a:extLst>
          </p:cNvPr>
          <p:cNvSpPr>
            <a:spLocks noGrp="1"/>
          </p:cNvSpPr>
          <p:nvPr>
            <p:ph type="sldNum" sz="quarter" idx="12"/>
          </p:nvPr>
        </p:nvSpPr>
        <p:spPr/>
        <p:txBody>
          <a:bodyPr/>
          <a:lstStyle/>
          <a:p>
            <a:fld id="{1D4802C3-8BDF-429C-8563-C8FE8FC81542}" type="slidenum">
              <a:rPr lang="en-GB" smtClean="0"/>
              <a:t>‹#›</a:t>
            </a:fld>
            <a:endParaRPr lang="en-GB"/>
          </a:p>
        </p:txBody>
      </p:sp>
    </p:spTree>
    <p:extLst>
      <p:ext uri="{BB962C8B-B14F-4D97-AF65-F5344CB8AC3E}">
        <p14:creationId xmlns:p14="http://schemas.microsoft.com/office/powerpoint/2010/main" val="1200283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7B6AF1FF-54BD-7842-715D-06A78D435813}"/>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28C58BBF-6C8F-1F95-F0B1-80D8F1CCAFA1}"/>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47B284B4-CCF2-35BA-8BB0-87E1ACC34BEE}"/>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75000"/>
                  </a:schemeClr>
                </a:solidFill>
              </a:defRPr>
            </a:lvl1pPr>
          </a:lstStyle>
          <a:p>
            <a:fld id="{DBDFB368-0EBB-468D-A8DC-1B6A849534EE}" type="datetimeFigureOut">
              <a:rPr lang="en-GB" smtClean="0"/>
              <a:t>12/06/2023</a:t>
            </a:fld>
            <a:endParaRPr lang="en-GB"/>
          </a:p>
        </p:txBody>
      </p:sp>
      <p:sp>
        <p:nvSpPr>
          <p:cNvPr id="5" name="Élőláb helye 4">
            <a:extLst>
              <a:ext uri="{FF2B5EF4-FFF2-40B4-BE49-F238E27FC236}">
                <a16:creationId xmlns:a16="http://schemas.microsoft.com/office/drawing/2014/main" id="{C2FC5FCF-D38D-BC64-2907-515E3E8FC848}"/>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75000"/>
                  </a:schemeClr>
                </a:solidFill>
              </a:defRPr>
            </a:lvl1pPr>
          </a:lstStyle>
          <a:p>
            <a:endParaRPr lang="en-GB"/>
          </a:p>
        </p:txBody>
      </p:sp>
      <p:sp>
        <p:nvSpPr>
          <p:cNvPr id="6" name="Dia számának helye 5">
            <a:extLst>
              <a:ext uri="{FF2B5EF4-FFF2-40B4-BE49-F238E27FC236}">
                <a16:creationId xmlns:a16="http://schemas.microsoft.com/office/drawing/2014/main" id="{C37384F1-0FB9-13D3-7317-989F3F1B0417}"/>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75000"/>
                  </a:schemeClr>
                </a:solidFill>
              </a:defRPr>
            </a:lvl1pPr>
          </a:lstStyle>
          <a:p>
            <a:fld id="{1D4802C3-8BDF-429C-8563-C8FE8FC81542}" type="slidenum">
              <a:rPr lang="en-GB" smtClean="0"/>
              <a:t>‹#›</a:t>
            </a:fld>
            <a:endParaRPr lang="en-GB"/>
          </a:p>
        </p:txBody>
      </p:sp>
    </p:spTree>
    <p:extLst>
      <p:ext uri="{BB962C8B-B14F-4D97-AF65-F5344CB8AC3E}">
        <p14:creationId xmlns:p14="http://schemas.microsoft.com/office/powerpoint/2010/main" val="888160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270638" rtl="0" eaLnBrk="1" latinLnBrk="0" hangingPunct="1">
        <a:lnSpc>
          <a:spcPct val="90000"/>
        </a:lnSpc>
        <a:spcBef>
          <a:spcPct val="0"/>
        </a:spcBef>
        <a:buNone/>
        <a:defRPr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sz="4470" kern="1200">
          <a:solidFill>
            <a:schemeClr val="tx1"/>
          </a:solidFill>
          <a:latin typeface="+mn-lt"/>
          <a:ea typeface="+mn-ea"/>
          <a:cs typeface="+mn-cs"/>
        </a:defRPr>
      </a:lvl9pPr>
    </p:bodyStyle>
    <p:otherStyle>
      <a:defPPr>
        <a:defRPr lang="en-US"/>
      </a:defPPr>
      <a:lvl1pPr marL="0" algn="l" defTabSz="2270638" rtl="0" eaLnBrk="1" latinLnBrk="0" hangingPunct="1">
        <a:defRPr sz="4470" kern="1200">
          <a:solidFill>
            <a:schemeClr val="tx1"/>
          </a:solidFill>
          <a:latin typeface="+mn-lt"/>
          <a:ea typeface="+mn-ea"/>
          <a:cs typeface="+mn-cs"/>
        </a:defRPr>
      </a:lvl1pPr>
      <a:lvl2pPr marL="1135319" algn="l" defTabSz="2270638" rtl="0" eaLnBrk="1" latinLnBrk="0" hangingPunct="1">
        <a:defRPr sz="4470" kern="1200">
          <a:solidFill>
            <a:schemeClr val="tx1"/>
          </a:solidFill>
          <a:latin typeface="+mn-lt"/>
          <a:ea typeface="+mn-ea"/>
          <a:cs typeface="+mn-cs"/>
        </a:defRPr>
      </a:lvl2pPr>
      <a:lvl3pPr marL="2270638" algn="l" defTabSz="2270638" rtl="0" eaLnBrk="1" latinLnBrk="0" hangingPunct="1">
        <a:defRPr sz="4470" kern="1200">
          <a:solidFill>
            <a:schemeClr val="tx1"/>
          </a:solidFill>
          <a:latin typeface="+mn-lt"/>
          <a:ea typeface="+mn-ea"/>
          <a:cs typeface="+mn-cs"/>
        </a:defRPr>
      </a:lvl3pPr>
      <a:lvl4pPr marL="3405957" algn="l" defTabSz="2270638" rtl="0" eaLnBrk="1" latinLnBrk="0" hangingPunct="1">
        <a:defRPr sz="4470" kern="1200">
          <a:solidFill>
            <a:schemeClr val="tx1"/>
          </a:solidFill>
          <a:latin typeface="+mn-lt"/>
          <a:ea typeface="+mn-ea"/>
          <a:cs typeface="+mn-cs"/>
        </a:defRPr>
      </a:lvl4pPr>
      <a:lvl5pPr marL="4541276" algn="l" defTabSz="2270638" rtl="0" eaLnBrk="1" latinLnBrk="0" hangingPunct="1">
        <a:defRPr sz="4470" kern="1200">
          <a:solidFill>
            <a:schemeClr val="tx1"/>
          </a:solidFill>
          <a:latin typeface="+mn-lt"/>
          <a:ea typeface="+mn-ea"/>
          <a:cs typeface="+mn-cs"/>
        </a:defRPr>
      </a:lvl5pPr>
      <a:lvl6pPr marL="5676595" algn="l" defTabSz="2270638" rtl="0" eaLnBrk="1" latinLnBrk="0" hangingPunct="1">
        <a:defRPr sz="4470" kern="1200">
          <a:solidFill>
            <a:schemeClr val="tx1"/>
          </a:solidFill>
          <a:latin typeface="+mn-lt"/>
          <a:ea typeface="+mn-ea"/>
          <a:cs typeface="+mn-cs"/>
        </a:defRPr>
      </a:lvl6pPr>
      <a:lvl7pPr marL="6811914" algn="l" defTabSz="2270638" rtl="0" eaLnBrk="1" latinLnBrk="0" hangingPunct="1">
        <a:defRPr sz="4470" kern="1200">
          <a:solidFill>
            <a:schemeClr val="tx1"/>
          </a:solidFill>
          <a:latin typeface="+mn-lt"/>
          <a:ea typeface="+mn-ea"/>
          <a:cs typeface="+mn-cs"/>
        </a:defRPr>
      </a:lvl7pPr>
      <a:lvl8pPr marL="7947233" algn="l" defTabSz="2270638" rtl="0" eaLnBrk="1" latinLnBrk="0" hangingPunct="1">
        <a:defRPr sz="4470" kern="1200">
          <a:solidFill>
            <a:schemeClr val="tx1"/>
          </a:solidFill>
          <a:latin typeface="+mn-lt"/>
          <a:ea typeface="+mn-ea"/>
          <a:cs typeface="+mn-cs"/>
        </a:defRPr>
      </a:lvl8pPr>
      <a:lvl9pPr marL="9082552" algn="l" defTabSz="2270638" rtl="0" eaLnBrk="1" latinLnBrk="0" hangingPunct="1">
        <a:defRPr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8.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image" Target="../media/image2.png"/><Relationship Id="rId9" Type="http://schemas.microsoft.com/office/2007/relationships/hdphoto" Target="../media/hdphoto2.wdp"/><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7" name="Kép 22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2977813" y="23766766"/>
            <a:ext cx="13982399" cy="9016448"/>
          </a:xfrm>
          <a:prstGeom prst="rect">
            <a:avLst/>
          </a:prstGeom>
        </p:spPr>
      </p:pic>
      <p:pic>
        <p:nvPicPr>
          <p:cNvPr id="226" name="Kép 225"/>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2984649" y="14675154"/>
            <a:ext cx="15904799" cy="8448301"/>
          </a:xfrm>
          <a:prstGeom prst="rect">
            <a:avLst/>
          </a:prstGeom>
        </p:spPr>
      </p:pic>
      <p:sp>
        <p:nvSpPr>
          <p:cNvPr id="209" name="Téglalap 208"/>
          <p:cNvSpPr/>
          <p:nvPr/>
        </p:nvSpPr>
        <p:spPr>
          <a:xfrm>
            <a:off x="1276350" y="9935991"/>
            <a:ext cx="13466226" cy="43811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00" dirty="0"/>
          </a:p>
        </p:txBody>
      </p:sp>
      <p:sp>
        <p:nvSpPr>
          <p:cNvPr id="3" name="Szövegdoboz 2"/>
          <p:cNvSpPr txBox="1"/>
          <p:nvPr/>
        </p:nvSpPr>
        <p:spPr>
          <a:xfrm>
            <a:off x="1384301" y="8236460"/>
            <a:ext cx="8864423"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a:t>Background and aims</a:t>
            </a:r>
          </a:p>
        </p:txBody>
      </p:sp>
      <p:sp>
        <p:nvSpPr>
          <p:cNvPr id="13" name="Szövegdoboz 12"/>
          <p:cNvSpPr txBox="1"/>
          <p:nvPr/>
        </p:nvSpPr>
        <p:spPr>
          <a:xfrm>
            <a:off x="1394532" y="13272535"/>
            <a:ext cx="10153649" cy="830997"/>
          </a:xfrm>
          <a:prstGeom prst="rect">
            <a:avLst/>
          </a:prstGeom>
          <a:noFill/>
        </p:spPr>
        <p:txBody>
          <a:bodyPr wrap="square" rtlCol="0">
            <a:spAutoFit/>
          </a:bodyPr>
          <a:lstStyle>
            <a:defPPr>
              <a:defRPr lang="en-US"/>
            </a:defPPr>
            <a:lvl1pPr>
              <a:defRPr sz="4800">
                <a:latin typeface="Montserrat Medium" panose="00000600000000000000" pitchFamily="2" charset="-18"/>
                <a:ea typeface="Roboto Medium" panose="02000000000000000000" pitchFamily="2" charset="0"/>
              </a:defRPr>
            </a:lvl1pPr>
          </a:lstStyle>
          <a:p>
            <a:r>
              <a:rPr lang="en-US" dirty="0"/>
              <a:t>The study</a:t>
            </a:r>
          </a:p>
        </p:txBody>
      </p:sp>
      <p:sp>
        <p:nvSpPr>
          <p:cNvPr id="15" name="Szövegdoboz 14"/>
          <p:cNvSpPr txBox="1"/>
          <p:nvPr/>
        </p:nvSpPr>
        <p:spPr>
          <a:xfrm>
            <a:off x="1384300" y="39836900"/>
            <a:ext cx="20486688"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References</a:t>
            </a:r>
          </a:p>
        </p:txBody>
      </p:sp>
      <p:sp>
        <p:nvSpPr>
          <p:cNvPr id="69" name="Szövegdoboz 68"/>
          <p:cNvSpPr txBox="1"/>
          <p:nvPr/>
        </p:nvSpPr>
        <p:spPr>
          <a:xfrm>
            <a:off x="23315508" y="39836900"/>
            <a:ext cx="3040964"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Contact</a:t>
            </a:r>
          </a:p>
        </p:txBody>
      </p:sp>
      <p:sp>
        <p:nvSpPr>
          <p:cNvPr id="70" name="Szövegdoboz 69"/>
          <p:cNvSpPr txBox="1"/>
          <p:nvPr/>
        </p:nvSpPr>
        <p:spPr>
          <a:xfrm>
            <a:off x="23315508" y="41289431"/>
            <a:ext cx="3293291" cy="461665"/>
          </a:xfrm>
          <a:prstGeom prst="rect">
            <a:avLst/>
          </a:prstGeom>
          <a:noFill/>
        </p:spPr>
        <p:txBody>
          <a:bodyPr wrap="square" rtlCol="0">
            <a:spAutoFit/>
          </a:bodyPr>
          <a:lstStyle>
            <a:defPPr>
              <a:defRPr lang="en-US"/>
            </a:defPPr>
            <a:lvl1pPr>
              <a:defRPr sz="7200">
                <a:latin typeface="Montserrat Medium" panose="00000600000000000000" pitchFamily="2" charset="-18"/>
                <a:ea typeface="Roboto Medium" panose="02000000000000000000" pitchFamily="2" charset="0"/>
              </a:defRPr>
            </a:lvl1pPr>
          </a:lstStyle>
          <a:p>
            <a:r>
              <a:rPr lang="en-US" sz="2400" dirty="0"/>
              <a:t>Download the PDF!</a:t>
            </a:r>
          </a:p>
        </p:txBody>
      </p:sp>
      <p:sp>
        <p:nvSpPr>
          <p:cNvPr id="71" name="Szövegdoboz 70"/>
          <p:cNvSpPr txBox="1"/>
          <p:nvPr/>
        </p:nvSpPr>
        <p:spPr>
          <a:xfrm>
            <a:off x="23315508" y="40335426"/>
            <a:ext cx="3534171" cy="630942"/>
          </a:xfrm>
          <a:prstGeom prst="rect">
            <a:avLst/>
          </a:prstGeom>
          <a:noFill/>
        </p:spPr>
        <p:txBody>
          <a:bodyPr wrap="square" rtlCol="0">
            <a:spAutoFit/>
          </a:bodyPr>
          <a:lstStyle/>
          <a:p>
            <a:pPr>
              <a:lnSpc>
                <a:spcPct val="125000"/>
              </a:lnSpc>
              <a:spcAft>
                <a:spcPts val="600"/>
              </a:spcAft>
            </a:pPr>
            <a:r>
              <a:rPr lang="en-US" sz="1200" dirty="0">
                <a:latin typeface="Montserrat" panose="00000500000000000000" pitchFamily="2" charset="-18"/>
              </a:rPr>
              <a:t>lukics.krisztina.sara@ttk.bme.hu</a:t>
            </a:r>
          </a:p>
          <a:p>
            <a:pPr>
              <a:lnSpc>
                <a:spcPct val="125000"/>
              </a:lnSpc>
              <a:spcAft>
                <a:spcPts val="600"/>
              </a:spcAft>
            </a:pPr>
            <a:r>
              <a:rPr lang="en-US" sz="1200" dirty="0">
                <a:latin typeface="Montserrat" panose="00000500000000000000" pitchFamily="2" charset="-18"/>
              </a:rPr>
              <a:t>balintugrin@yahoo.de</a:t>
            </a:r>
          </a:p>
        </p:txBody>
      </p:sp>
      <p:sp>
        <p:nvSpPr>
          <p:cNvPr id="73" name="Szövegdoboz 72"/>
          <p:cNvSpPr txBox="1"/>
          <p:nvPr/>
        </p:nvSpPr>
        <p:spPr>
          <a:xfrm>
            <a:off x="12976812" y="13268839"/>
            <a:ext cx="14546261"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Factors behind language processing</a:t>
            </a:r>
          </a:p>
        </p:txBody>
      </p:sp>
      <p:sp>
        <p:nvSpPr>
          <p:cNvPr id="161" name="Szövegdoboz 160"/>
          <p:cNvSpPr txBox="1"/>
          <p:nvPr/>
        </p:nvSpPr>
        <p:spPr>
          <a:xfrm>
            <a:off x="1394532" y="15582232"/>
            <a:ext cx="10153650"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Tasks</a:t>
            </a:r>
          </a:p>
        </p:txBody>
      </p:sp>
      <p:grpSp>
        <p:nvGrpSpPr>
          <p:cNvPr id="216" name="Csoportba foglalás 215"/>
          <p:cNvGrpSpPr/>
          <p:nvPr/>
        </p:nvGrpSpPr>
        <p:grpSpPr>
          <a:xfrm>
            <a:off x="1384300" y="40366998"/>
            <a:ext cx="21450722" cy="1477328"/>
            <a:chOff x="1384300" y="39830833"/>
            <a:chExt cx="19107638" cy="1477328"/>
          </a:xfrm>
        </p:grpSpPr>
        <p:sp>
          <p:nvSpPr>
            <p:cNvPr id="60" name="Szövegdoboz 59"/>
            <p:cNvSpPr txBox="1"/>
            <p:nvPr/>
          </p:nvSpPr>
          <p:spPr>
            <a:xfrm>
              <a:off x="1384300" y="39830833"/>
              <a:ext cx="9463697" cy="1477328"/>
            </a:xfrm>
            <a:prstGeom prst="rect">
              <a:avLst/>
            </a:prstGeom>
            <a:noFill/>
          </p:spPr>
          <p:txBody>
            <a:bodyPr wrap="square" rtlCol="0">
              <a:spAutoFit/>
            </a:bodyPr>
            <a:lstStyle/>
            <a:p>
              <a:pPr>
                <a:lnSpc>
                  <a:spcPct val="125000"/>
                </a:lnSpc>
              </a:pPr>
              <a:r>
                <a:rPr lang="en-US" sz="1200" spc="-50" dirty="0">
                  <a:latin typeface="Montserrat" panose="00000500000000000000" pitchFamily="2" charset="-18"/>
                </a:rPr>
                <a:t>Conway, C. M., </a:t>
              </a:r>
              <a:r>
                <a:rPr lang="en-US" sz="1200" spc="-50" dirty="0" err="1">
                  <a:latin typeface="Montserrat" panose="00000500000000000000" pitchFamily="2" charset="-18"/>
                </a:rPr>
                <a:t>Bauernschmidt</a:t>
              </a:r>
              <a:r>
                <a:rPr lang="en-US" sz="1200" spc="-50" dirty="0">
                  <a:latin typeface="Montserrat" panose="00000500000000000000" pitchFamily="2" charset="-18"/>
                </a:rPr>
                <a:t>, A., Huang, S. S., &amp; </a:t>
              </a:r>
              <a:r>
                <a:rPr lang="en-US" sz="1200" spc="-50" dirty="0" err="1">
                  <a:latin typeface="Montserrat" panose="00000500000000000000" pitchFamily="2" charset="-18"/>
                </a:rPr>
                <a:t>Pisoni</a:t>
              </a:r>
              <a:r>
                <a:rPr lang="en-US" sz="1200" spc="-50" dirty="0">
                  <a:latin typeface="Montserrat" panose="00000500000000000000" pitchFamily="2" charset="-18"/>
                </a:rPr>
                <a:t>, D. B. (2010). Implicit statistical learning in language processing: Word predictability is the key. Cognition, 114(3), 356-371.</a:t>
              </a:r>
            </a:p>
            <a:p>
              <a:pPr>
                <a:lnSpc>
                  <a:spcPct val="125000"/>
                </a:lnSpc>
              </a:pPr>
              <a:r>
                <a:rPr lang="en-US" sz="1200" spc="-50" dirty="0">
                  <a:latin typeface="Montserrat" panose="00000500000000000000" pitchFamily="2" charset="-18"/>
                </a:rPr>
                <a:t>Hintz, F., </a:t>
              </a:r>
              <a:r>
                <a:rPr lang="en-US" sz="1200" spc="-50" dirty="0" err="1">
                  <a:latin typeface="Montserrat" panose="00000500000000000000" pitchFamily="2" charset="-18"/>
                </a:rPr>
                <a:t>Voeten</a:t>
              </a:r>
              <a:r>
                <a:rPr lang="en-US" sz="1200" spc="-50" dirty="0">
                  <a:latin typeface="Montserrat" panose="00000500000000000000" pitchFamily="2" charset="-18"/>
                </a:rPr>
                <a:t>, C. C., </a:t>
              </a:r>
              <a:r>
                <a:rPr lang="en-US" sz="1200" spc="-50" dirty="0" err="1">
                  <a:latin typeface="Montserrat" panose="00000500000000000000" pitchFamily="2" charset="-18"/>
                </a:rPr>
                <a:t>Dobó</a:t>
              </a:r>
              <a:r>
                <a:rPr lang="en-US" sz="1200" spc="-50" dirty="0">
                  <a:latin typeface="Montserrat" panose="00000500000000000000" pitchFamily="2" charset="-18"/>
                </a:rPr>
                <a:t>, D., </a:t>
              </a:r>
              <a:r>
                <a:rPr lang="en-US" sz="1200" spc="-50" dirty="0" err="1">
                  <a:latin typeface="Montserrat" panose="00000500000000000000" pitchFamily="2" charset="-18"/>
                </a:rPr>
                <a:t>Lukics</a:t>
              </a:r>
              <a:r>
                <a:rPr lang="en-US" sz="1200" spc="-50" dirty="0">
                  <a:latin typeface="Montserrat" panose="00000500000000000000" pitchFamily="2" charset="-18"/>
                </a:rPr>
                <a:t>, K. S., &amp; </a:t>
              </a:r>
              <a:r>
                <a:rPr lang="en-US" sz="1200" spc="-50" dirty="0" err="1">
                  <a:latin typeface="Montserrat" panose="00000500000000000000" pitchFamily="2" charset="-18"/>
                </a:rPr>
                <a:t>Lukács</a:t>
              </a:r>
              <a:r>
                <a:rPr lang="en-US" sz="1200" spc="-50" dirty="0">
                  <a:latin typeface="Montserrat" panose="00000500000000000000" pitchFamily="2" charset="-18"/>
                </a:rPr>
                <a:t>, Á. (2023). The role of general cognitive skills in integrating visual and linguistic information during sentence comprehension: Individual differences across the lifespan [Manuscript submitted for publication].</a:t>
              </a:r>
            </a:p>
            <a:p>
              <a:pPr>
                <a:lnSpc>
                  <a:spcPct val="125000"/>
                </a:lnSpc>
              </a:pPr>
              <a:r>
                <a:rPr lang="en-US" sz="1200" spc="-50" dirty="0">
                  <a:latin typeface="Montserrat" panose="00000500000000000000" pitchFamily="2" charset="-18"/>
                </a:rPr>
                <a:t>Kidd, E. (2012). Implicit statistical learning is directly associated with the acquisition of syntax. Developmental psychology, 48(1), 171.</a:t>
              </a:r>
            </a:p>
            <a:p>
              <a:pPr>
                <a:lnSpc>
                  <a:spcPct val="125000"/>
                </a:lnSpc>
              </a:pPr>
              <a:r>
                <a:rPr lang="en-US" sz="1200" spc="-50" dirty="0">
                  <a:latin typeface="Montserrat" panose="00000500000000000000" pitchFamily="2" charset="-18"/>
                </a:rPr>
                <a:t>Kidd, E., &amp; </a:t>
              </a:r>
              <a:r>
                <a:rPr lang="en-US" sz="1200" spc="-50" dirty="0" err="1">
                  <a:latin typeface="Montserrat" panose="00000500000000000000" pitchFamily="2" charset="-18"/>
                </a:rPr>
                <a:t>Arciuli</a:t>
              </a:r>
              <a:r>
                <a:rPr lang="en-US" sz="1200" spc="-50" dirty="0">
                  <a:latin typeface="Montserrat" panose="00000500000000000000" pitchFamily="2" charset="-18"/>
                </a:rPr>
                <a:t>, J. (2016). Individual differences in statistical learning predict children's comprehension of syntax. Child development, 87(1), 184-193.</a:t>
              </a:r>
            </a:p>
          </p:txBody>
        </p:sp>
        <p:sp>
          <p:nvSpPr>
            <p:cNvPr id="114" name="Szövegdoboz 113"/>
            <p:cNvSpPr txBox="1"/>
            <p:nvPr/>
          </p:nvSpPr>
          <p:spPr>
            <a:xfrm>
              <a:off x="10867116" y="39830833"/>
              <a:ext cx="9624822" cy="1477328"/>
            </a:xfrm>
            <a:prstGeom prst="rect">
              <a:avLst/>
            </a:prstGeom>
            <a:noFill/>
          </p:spPr>
          <p:txBody>
            <a:bodyPr wrap="square" rtlCol="0">
              <a:spAutoFit/>
            </a:bodyPr>
            <a:lstStyle/>
            <a:p>
              <a:pPr>
                <a:lnSpc>
                  <a:spcPct val="125000"/>
                </a:lnSpc>
              </a:pPr>
              <a:r>
                <a:rPr lang="en-US" sz="1200" spc="-50" dirty="0" err="1">
                  <a:latin typeface="Montserrat" panose="00000500000000000000" pitchFamily="2" charset="-18"/>
                </a:rPr>
                <a:t>Lukács</a:t>
              </a:r>
              <a:r>
                <a:rPr lang="en-US" sz="1200" spc="-50" dirty="0">
                  <a:latin typeface="Montserrat" panose="00000500000000000000" pitchFamily="2" charset="-18"/>
                </a:rPr>
                <a:t>, Á., &amp; </a:t>
              </a:r>
              <a:r>
                <a:rPr lang="en-US" sz="1200" spc="-50" dirty="0" err="1">
                  <a:latin typeface="Montserrat" panose="00000500000000000000" pitchFamily="2" charset="-18"/>
                </a:rPr>
                <a:t>Kas</a:t>
              </a:r>
              <a:r>
                <a:rPr lang="en-US" sz="1200" spc="-50" dirty="0">
                  <a:latin typeface="Montserrat" panose="00000500000000000000" pitchFamily="2" charset="-18"/>
                </a:rPr>
                <a:t>, B. (in preparation). Development and standardization of a comprehensive developmental speech and language screening test (</a:t>
              </a:r>
              <a:r>
                <a:rPr lang="en-US" sz="1200" spc="-50" dirty="0" err="1">
                  <a:latin typeface="Montserrat" panose="00000500000000000000" pitchFamily="2" charset="-18"/>
                </a:rPr>
                <a:t>Komplex</a:t>
              </a:r>
              <a:r>
                <a:rPr lang="en-US" sz="1200" spc="-50" dirty="0">
                  <a:latin typeface="Montserrat" panose="00000500000000000000" pitchFamily="2" charset="-18"/>
                </a:rPr>
                <a:t> </a:t>
              </a:r>
              <a:r>
                <a:rPr lang="en-US" sz="1200" spc="-50" dirty="0" err="1">
                  <a:latin typeface="Montserrat" panose="00000500000000000000" pitchFamily="2" charset="-18"/>
                </a:rPr>
                <a:t>Beszélt</a:t>
              </a:r>
              <a:r>
                <a:rPr lang="en-US" sz="1200" spc="-50" dirty="0">
                  <a:latin typeface="Montserrat" panose="00000500000000000000" pitchFamily="2" charset="-18"/>
                </a:rPr>
                <a:t> </a:t>
              </a:r>
              <a:r>
                <a:rPr lang="en-US" sz="1200" spc="-50" dirty="0" err="1">
                  <a:latin typeface="Montserrat" panose="00000500000000000000" pitchFamily="2" charset="-18"/>
                </a:rPr>
                <a:t>Anyanyelvi</a:t>
              </a:r>
              <a:r>
                <a:rPr lang="en-US" sz="1200" spc="-50" dirty="0">
                  <a:latin typeface="Montserrat" panose="00000500000000000000" pitchFamily="2" charset="-18"/>
                </a:rPr>
                <a:t> </a:t>
              </a:r>
              <a:r>
                <a:rPr lang="en-US" sz="1200" spc="-50" dirty="0" err="1">
                  <a:latin typeface="Montserrat" panose="00000500000000000000" pitchFamily="2" charset="-18"/>
                </a:rPr>
                <a:t>Képességteszt</a:t>
              </a:r>
              <a:r>
                <a:rPr lang="en-US" sz="1200" spc="-50" dirty="0">
                  <a:latin typeface="Montserrat" panose="00000500000000000000" pitchFamily="2" charset="-18"/>
                </a:rPr>
                <a:t>, KOBAK)</a:t>
              </a:r>
            </a:p>
            <a:p>
              <a:pPr>
                <a:lnSpc>
                  <a:spcPct val="125000"/>
                </a:lnSpc>
              </a:pPr>
              <a:r>
                <a:rPr lang="en-US" sz="1200" spc="-50" dirty="0" err="1">
                  <a:latin typeface="Montserrat" panose="00000500000000000000" pitchFamily="2" charset="-18"/>
                </a:rPr>
                <a:t>Lukacs</a:t>
              </a:r>
              <a:r>
                <a:rPr lang="en-US" sz="1200" spc="-50" dirty="0">
                  <a:latin typeface="Montserrat" panose="00000500000000000000" pitchFamily="2" charset="-18"/>
                </a:rPr>
                <a:t>, </a:t>
              </a:r>
              <a:r>
                <a:rPr lang="en-US" sz="1200" spc="-50" dirty="0" err="1">
                  <a:latin typeface="Montserrat" panose="00000500000000000000" pitchFamily="2" charset="-18"/>
                </a:rPr>
                <a:t>Kas</a:t>
              </a:r>
              <a:r>
                <a:rPr lang="en-US" sz="1200" spc="-50" dirty="0">
                  <a:latin typeface="Montserrat" panose="00000500000000000000" pitchFamily="2" charset="-18"/>
                </a:rPr>
                <a:t>, </a:t>
              </a:r>
              <a:r>
                <a:rPr lang="en-US" sz="1200" spc="-50" dirty="0" err="1">
                  <a:latin typeface="Montserrat" panose="00000500000000000000" pitchFamily="2" charset="-18"/>
                </a:rPr>
                <a:t>Takacs</a:t>
              </a:r>
              <a:r>
                <a:rPr lang="en-US" sz="1200" spc="-50" dirty="0">
                  <a:latin typeface="Montserrat" panose="00000500000000000000" pitchFamily="2" charset="-18"/>
                </a:rPr>
                <a:t>, &amp; </a:t>
              </a:r>
              <a:r>
                <a:rPr lang="en-US" sz="1200" spc="-50" dirty="0" err="1">
                  <a:latin typeface="Montserrat" panose="00000500000000000000" pitchFamily="2" charset="-18"/>
                </a:rPr>
                <a:t>Vidnyánszky</a:t>
              </a:r>
              <a:r>
                <a:rPr lang="en-US" sz="1200" spc="-50" dirty="0">
                  <a:latin typeface="Montserrat" panose="00000500000000000000" pitchFamily="2" charset="-18"/>
                </a:rPr>
                <a:t> (in preparation). Test battery for examining reading abilities in adolescents and adults.</a:t>
              </a:r>
            </a:p>
            <a:p>
              <a:pPr>
                <a:lnSpc>
                  <a:spcPct val="125000"/>
                </a:lnSpc>
              </a:pPr>
              <a:r>
                <a:rPr lang="en-US" sz="1200" spc="-50" dirty="0" err="1">
                  <a:latin typeface="Montserrat" panose="00000500000000000000" pitchFamily="2" charset="-18"/>
                </a:rPr>
                <a:t>Misyak</a:t>
              </a:r>
              <a:r>
                <a:rPr lang="en-US" sz="1200" spc="-50" dirty="0">
                  <a:latin typeface="Montserrat" panose="00000500000000000000" pitchFamily="2" charset="-18"/>
                </a:rPr>
                <a:t>, J. B., &amp; Christiansen, M. H. (2012). Statistical learning and language: An individual differences study. Language Learning, 62(1), 302-331.</a:t>
              </a:r>
            </a:p>
            <a:p>
              <a:pPr>
                <a:lnSpc>
                  <a:spcPct val="125000"/>
                </a:lnSpc>
              </a:pPr>
              <a:r>
                <a:rPr lang="en-US" sz="1200" spc="-50" dirty="0" err="1">
                  <a:latin typeface="Montserrat" panose="00000500000000000000" pitchFamily="2" charset="-18"/>
                </a:rPr>
                <a:t>Siegelman</a:t>
              </a:r>
              <a:r>
                <a:rPr lang="en-US" sz="1200" spc="-50" dirty="0">
                  <a:latin typeface="Montserrat" panose="00000500000000000000" pitchFamily="2" charset="-18"/>
                </a:rPr>
                <a:t>, N., </a:t>
              </a:r>
              <a:r>
                <a:rPr lang="en-US" sz="1200" spc="-50" dirty="0" err="1">
                  <a:latin typeface="Montserrat" panose="00000500000000000000" pitchFamily="2" charset="-18"/>
                </a:rPr>
                <a:t>Bogaerts</a:t>
              </a:r>
              <a:r>
                <a:rPr lang="en-US" sz="1200" spc="-50" dirty="0">
                  <a:latin typeface="Montserrat" panose="00000500000000000000" pitchFamily="2" charset="-18"/>
                </a:rPr>
                <a:t>, L., &amp; Frost, R. (2017). Measuring individual differences in statistical learning: Current pitfalls and possible solutions. Behavior research methods, 49(2), 418-432.</a:t>
              </a:r>
            </a:p>
          </p:txBody>
        </p:sp>
      </p:grpSp>
      <p:cxnSp>
        <p:nvCxnSpPr>
          <p:cNvPr id="8" name="Görbe összekötő 7"/>
          <p:cNvCxnSpPr/>
          <p:nvPr/>
        </p:nvCxnSpPr>
        <p:spPr>
          <a:xfrm rot="5400000" flipH="1" flipV="1">
            <a:off x="25934151" y="40413177"/>
            <a:ext cx="792000" cy="864000"/>
          </a:xfrm>
          <a:prstGeom prst="curvedConnector2">
            <a:avLst/>
          </a:prstGeom>
          <a:ln w="76200">
            <a:solidFill>
              <a:srgbClr val="438779"/>
            </a:solidFill>
            <a:tailEnd type="triangle"/>
          </a:ln>
        </p:spPr>
        <p:style>
          <a:lnRef idx="1">
            <a:schemeClr val="accent1"/>
          </a:lnRef>
          <a:fillRef idx="0">
            <a:schemeClr val="accent1"/>
          </a:fillRef>
          <a:effectRef idx="0">
            <a:schemeClr val="accent1"/>
          </a:effectRef>
          <a:fontRef idx="minor">
            <a:schemeClr val="tx1"/>
          </a:fontRef>
        </p:style>
      </p:cxnSp>
      <p:sp>
        <p:nvSpPr>
          <p:cNvPr id="133" name="Szövegdoboz 132"/>
          <p:cNvSpPr txBox="1"/>
          <p:nvPr/>
        </p:nvSpPr>
        <p:spPr>
          <a:xfrm>
            <a:off x="1394532" y="14228866"/>
            <a:ext cx="10153650" cy="982128"/>
          </a:xfrm>
          <a:prstGeom prst="rect">
            <a:avLst/>
          </a:prstGeom>
          <a:noFill/>
        </p:spPr>
        <p:txBody>
          <a:bodyPr wrap="square" rtlCol="0">
            <a:spAutoFit/>
          </a:bodyPr>
          <a:lstStyle>
            <a:defPPr>
              <a:defRPr lang="en-US"/>
            </a:defPPr>
            <a:lvl1pPr marL="365125" indent="-365125">
              <a:lnSpc>
                <a:spcPct val="114000"/>
              </a:lnSpc>
              <a:spcAft>
                <a:spcPts val="600"/>
              </a:spcAft>
              <a:buClr>
                <a:srgbClr val="438779"/>
              </a:buClr>
              <a:buSzPct val="75000"/>
              <a:buFont typeface="Calibri" panose="020F0502020204030204" pitchFamily="34" charset="0"/>
              <a:buChar char="●"/>
              <a:defRPr sz="2400">
                <a:latin typeface="Montserrat" panose="00000500000000000000" pitchFamily="2" charset="-18"/>
                <a:ea typeface="Roboto" panose="02000000000000000000" pitchFamily="2" charset="0"/>
              </a:defRPr>
            </a:lvl1pPr>
          </a:lstStyle>
          <a:p>
            <a:r>
              <a:rPr lang="en-US" dirty="0"/>
              <a:t>502 participants (mean age: 26, </a:t>
            </a:r>
            <a:r>
              <a:rPr lang="hu-HU" dirty="0"/>
              <a:t>SD = 12.5, </a:t>
            </a:r>
            <a:r>
              <a:rPr lang="en-US" dirty="0"/>
              <a:t>range</a:t>
            </a:r>
            <a:r>
              <a:rPr lang="hu-HU" dirty="0"/>
              <a:t> =</a:t>
            </a:r>
            <a:r>
              <a:rPr lang="en-US" dirty="0"/>
              <a:t> 18-79</a:t>
            </a:r>
            <a:r>
              <a:rPr lang="hu-HU" dirty="0"/>
              <a:t>, 367 F</a:t>
            </a:r>
            <a:r>
              <a:rPr lang="en-US" dirty="0"/>
              <a:t>)</a:t>
            </a:r>
          </a:p>
          <a:p>
            <a:r>
              <a:rPr lang="en-US" dirty="0"/>
              <a:t>online and in-person test administration via </a:t>
            </a:r>
            <a:r>
              <a:rPr lang="en-US" dirty="0" err="1"/>
              <a:t>Pavlovia</a:t>
            </a:r>
            <a:endParaRPr lang="en-US" dirty="0"/>
          </a:p>
        </p:txBody>
      </p:sp>
      <p:grpSp>
        <p:nvGrpSpPr>
          <p:cNvPr id="214" name="Csoportba foglalás 213"/>
          <p:cNvGrpSpPr/>
          <p:nvPr/>
        </p:nvGrpSpPr>
        <p:grpSpPr>
          <a:xfrm>
            <a:off x="1384301" y="9064709"/>
            <a:ext cx="27501944" cy="3218445"/>
            <a:chOff x="1384300" y="9371332"/>
            <a:chExt cx="23205232" cy="3218445"/>
          </a:xfrm>
        </p:grpSpPr>
        <p:sp>
          <p:nvSpPr>
            <p:cNvPr id="16" name="Szövegdoboz 15"/>
            <p:cNvSpPr txBox="1"/>
            <p:nvPr/>
          </p:nvSpPr>
          <p:spPr>
            <a:xfrm>
              <a:off x="1384300" y="9497467"/>
              <a:ext cx="11602432" cy="2863348"/>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a:latin typeface="Montserrat Medium" panose="00000600000000000000" pitchFamily="2" charset="-18"/>
                  <a:ea typeface="Roboto" panose="02000000000000000000" pitchFamily="2" charset="0"/>
                </a:rPr>
                <a:t>statistical learning is related to language, e.g.:</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speech perception in noise (Conway et al, 2010)</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syntactic priming (Kidd, 2012)</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syntax comprehension (Kidd &amp; </a:t>
              </a:r>
              <a:r>
                <a:rPr lang="en-US" sz="2400" dirty="0" err="1">
                  <a:latin typeface="Montserrat" panose="00000500000000000000" pitchFamily="2" charset="-18"/>
                  <a:ea typeface="Roboto" panose="02000000000000000000" pitchFamily="2" charset="0"/>
                </a:rPr>
                <a:t>Arciuli</a:t>
              </a:r>
              <a:r>
                <a:rPr lang="en-US" sz="2400" dirty="0">
                  <a:latin typeface="Montserrat" panose="00000500000000000000" pitchFamily="2" charset="-18"/>
                  <a:ea typeface="Roboto" panose="02000000000000000000" pitchFamily="2" charset="0"/>
                </a:rPr>
                <a:t>, 2012; </a:t>
              </a:r>
              <a:r>
                <a:rPr lang="en-US" sz="2400" dirty="0" err="1">
                  <a:latin typeface="Montserrat" panose="00000500000000000000" pitchFamily="2" charset="-18"/>
                  <a:ea typeface="Roboto" panose="02000000000000000000" pitchFamily="2" charset="0"/>
                </a:rPr>
                <a:t>Misyak</a:t>
              </a:r>
              <a:r>
                <a:rPr lang="en-US" sz="2400" dirty="0">
                  <a:latin typeface="Montserrat" panose="00000500000000000000" pitchFamily="2" charset="-18"/>
                  <a:ea typeface="Roboto" panose="02000000000000000000" pitchFamily="2" charset="0"/>
                </a:rPr>
                <a:t> &amp; Christiansen, 2012)</a:t>
              </a:r>
            </a:p>
            <a:p>
              <a:pPr marL="0" lvl="1">
                <a:lnSpc>
                  <a:spcPct val="110000"/>
                </a:lnSpc>
                <a:spcBef>
                  <a:spcPts val="200"/>
                </a:spcBef>
                <a:spcAft>
                  <a:spcPts val="600"/>
                </a:spcAft>
                <a:buClr>
                  <a:srgbClr val="438779"/>
                </a:buClr>
                <a:buSzPct val="75000"/>
              </a:pPr>
              <a:r>
                <a:rPr lang="en-US" sz="2400" dirty="0">
                  <a:latin typeface="Montserrat Medium" panose="00000600000000000000" pitchFamily="2" charset="-18"/>
                  <a:ea typeface="Roboto" panose="02000000000000000000" pitchFamily="2" charset="0"/>
                </a:rPr>
                <a:t>no systematic examination of this relationship, and no systematic investigation of potential mediator cognitive abilities yet</a:t>
              </a:r>
            </a:p>
          </p:txBody>
        </p:sp>
        <p:sp>
          <p:nvSpPr>
            <p:cNvPr id="136" name="Szövegdoboz 135"/>
            <p:cNvSpPr txBox="1"/>
            <p:nvPr/>
          </p:nvSpPr>
          <p:spPr>
            <a:xfrm>
              <a:off x="12986732" y="9371332"/>
              <a:ext cx="11602800" cy="3218445"/>
            </a:xfrm>
            <a:prstGeom prst="rect">
              <a:avLst/>
            </a:prstGeom>
            <a:noFill/>
          </p:spPr>
          <p:txBody>
            <a:bodyPr wrap="square" rtlCol="0">
              <a:spAutoFit/>
            </a:bodyPr>
            <a:lstStyle/>
            <a:p>
              <a:pPr>
                <a:lnSpc>
                  <a:spcPct val="110000"/>
                </a:lnSpc>
                <a:spcAft>
                  <a:spcPts val="600"/>
                </a:spcAft>
                <a:buClr>
                  <a:srgbClr val="53A394"/>
                </a:buClr>
                <a:buSzPct val="100000"/>
              </a:pPr>
              <a:r>
                <a:rPr lang="en-US" sz="2400" dirty="0">
                  <a:latin typeface="Montserrat Medium" panose="00000600000000000000" pitchFamily="2" charset="-18"/>
                  <a:ea typeface="Roboto" panose="02000000000000000000" pitchFamily="2" charset="0"/>
                </a:rPr>
                <a:t>this study:</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includes multiple statistical learning and language tasks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controls for background cognitive skills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a:latin typeface="Montserrat" panose="00000500000000000000" pitchFamily="2" charset="-18"/>
                  <a:ea typeface="Roboto" panose="02000000000000000000" pitchFamily="2" charset="0"/>
                </a:rPr>
                <a:t>uses statistical learning and language tasks suitable for assessing predictive processing</a:t>
              </a:r>
            </a:p>
            <a:p>
              <a:pPr marL="365125" lvl="1" indent="-365125">
                <a:lnSpc>
                  <a:spcPct val="110000"/>
                </a:lnSpc>
                <a:spcAft>
                  <a:spcPts val="600"/>
                </a:spcAft>
                <a:buClr>
                  <a:srgbClr val="438779"/>
                </a:buClr>
                <a:buSzPct val="100000"/>
                <a:buFont typeface="Calibri" panose="020F0502020204030204" pitchFamily="34" charset="0"/>
                <a:buChar char="→"/>
              </a:pPr>
              <a:r>
                <a:rPr lang="en-US" sz="2400" dirty="0">
                  <a:latin typeface="Montserrat" panose="00000500000000000000" pitchFamily="2" charset="-18"/>
                  <a:ea typeface="Roboto" panose="02000000000000000000" pitchFamily="2" charset="0"/>
                </a:rPr>
                <a:t>does the efficiency of statistical learning relate to the efficiency of language mechanisms including predictive mechanisms?</a:t>
              </a:r>
            </a:p>
          </p:txBody>
        </p:sp>
      </p:grpSp>
      <p:sp>
        <p:nvSpPr>
          <p:cNvPr id="98" name="Szövegdoboz 97"/>
          <p:cNvSpPr txBox="1"/>
          <p:nvPr/>
        </p:nvSpPr>
        <p:spPr>
          <a:xfrm>
            <a:off x="1384301" y="35063131"/>
            <a:ext cx="27506613" cy="830997"/>
          </a:xfrm>
          <a:prstGeom prst="rect">
            <a:avLst/>
          </a:prstGeom>
          <a:noFill/>
        </p:spPr>
        <p:txBody>
          <a:bodyPr wrap="square" rtlCol="0">
            <a:spAutoFit/>
          </a:bodyPr>
          <a:lstStyle>
            <a:defPPr>
              <a:defRPr lang="en-US"/>
            </a:defPPr>
            <a:lvl1pPr>
              <a:defRPr sz="7200">
                <a:solidFill>
                  <a:schemeClr val="bg1"/>
                </a:solidFill>
                <a:latin typeface="Montserrat Medium" panose="00000600000000000000" pitchFamily="2" charset="-18"/>
                <a:ea typeface="Roboto Medium" panose="02000000000000000000" pitchFamily="2" charset="0"/>
              </a:defRPr>
            </a:lvl1pPr>
          </a:lstStyle>
          <a:p>
            <a:r>
              <a:rPr lang="en-US" sz="4800" dirty="0">
                <a:solidFill>
                  <a:schemeClr val="tx1"/>
                </a:solidFill>
              </a:rPr>
              <a:t>Discussion</a:t>
            </a:r>
          </a:p>
        </p:txBody>
      </p:sp>
      <p:sp>
        <p:nvSpPr>
          <p:cNvPr id="105" name="Szövegdoboz 104"/>
          <p:cNvSpPr txBox="1"/>
          <p:nvPr/>
        </p:nvSpPr>
        <p:spPr>
          <a:xfrm>
            <a:off x="12976811" y="14225971"/>
            <a:ext cx="15914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offline language measures</a:t>
            </a:r>
          </a:p>
        </p:txBody>
      </p:sp>
      <p:sp>
        <p:nvSpPr>
          <p:cNvPr id="106" name="Szövegdoboz 105"/>
          <p:cNvSpPr txBox="1"/>
          <p:nvPr/>
        </p:nvSpPr>
        <p:spPr>
          <a:xfrm>
            <a:off x="12986733" y="23307220"/>
            <a:ext cx="15904181"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predictive language measures</a:t>
            </a:r>
          </a:p>
        </p:txBody>
      </p:sp>
      <p:grpSp>
        <p:nvGrpSpPr>
          <p:cNvPr id="225" name="Csoportba foglalás 224"/>
          <p:cNvGrpSpPr/>
          <p:nvPr/>
        </p:nvGrpSpPr>
        <p:grpSpPr>
          <a:xfrm>
            <a:off x="1384300" y="35685438"/>
            <a:ext cx="27531785" cy="3167021"/>
            <a:chOff x="1384300" y="35101791"/>
            <a:chExt cx="25200000" cy="3167021"/>
          </a:xfrm>
        </p:grpSpPr>
        <p:sp>
          <p:nvSpPr>
            <p:cNvPr id="74" name="Szövegdoboz 73"/>
            <p:cNvSpPr txBox="1"/>
            <p:nvPr/>
          </p:nvSpPr>
          <p:spPr>
            <a:xfrm>
              <a:off x="1384300" y="35432671"/>
              <a:ext cx="12600001" cy="2683812"/>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Aft>
                  <a:spcPts val="600"/>
                </a:spcAft>
                <a:buClr>
                  <a:srgbClr val="438779"/>
                </a:buClr>
                <a:buSzPct val="75000"/>
              </a:pPr>
              <a:r>
                <a:rPr lang="en-US" sz="2400" dirty="0" smtClean="0">
                  <a:latin typeface="Montserrat Medium" panose="00000600000000000000" pitchFamily="2" charset="-18"/>
                  <a:ea typeface="Roboto" panose="02000000000000000000" pitchFamily="2" charset="0"/>
                </a:rPr>
                <a:t>both statistical learning and language tasks strongly rely on a shared set of general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the shared variance between statistical learning and language tasks are mostly explained by these general cognitive abilities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offline statistical learning measures contribute to variance in offline (but not online, predictive) linguistic measures even beyond cognitive abilities</a:t>
              </a:r>
              <a:endParaRPr lang="en-US" sz="2400" dirty="0">
                <a:latin typeface="Montserrat" panose="00000500000000000000" pitchFamily="2" charset="-18"/>
                <a:ea typeface="Roboto" panose="02000000000000000000" pitchFamily="2" charset="0"/>
              </a:endParaRPr>
            </a:p>
          </p:txBody>
        </p:sp>
        <p:sp>
          <p:nvSpPr>
            <p:cNvPr id="107" name="Szövegdoboz 106"/>
            <p:cNvSpPr txBox="1"/>
            <p:nvPr/>
          </p:nvSpPr>
          <p:spPr>
            <a:xfrm>
              <a:off x="13984300" y="35101791"/>
              <a:ext cx="12600000" cy="316702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0" lvl="1">
                <a:lnSpc>
                  <a:spcPct val="110000"/>
                </a:lnSpc>
                <a:spcBef>
                  <a:spcPts val="200"/>
                </a:spcBef>
                <a:spcAft>
                  <a:spcPts val="600"/>
                </a:spcAft>
                <a:buClr>
                  <a:srgbClr val="438779"/>
                </a:buClr>
                <a:buSzPct val="75000"/>
              </a:pPr>
              <a:r>
                <a:rPr lang="en-US" sz="2400" dirty="0" smtClean="0">
                  <a:latin typeface="Montserrat Medium" panose="00000600000000000000" pitchFamily="2" charset="-18"/>
                  <a:ea typeface="Roboto" panose="02000000000000000000" pitchFamily="2" charset="0"/>
                </a:rPr>
                <a:t>questions:</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why is the relationship between offline </a:t>
              </a:r>
              <a:r>
                <a:rPr lang="en-US" sz="2400" dirty="0" smtClean="0">
                  <a:latin typeface="Montserrat" panose="00000500000000000000" pitchFamily="2" charset="-18"/>
                  <a:ea typeface="Roboto" panose="02000000000000000000" pitchFamily="2" charset="0"/>
                </a:rPr>
                <a:t>measure</a:t>
              </a:r>
              <a:r>
                <a:rPr lang="hu-HU" sz="2400" dirty="0" smtClean="0">
                  <a:latin typeface="Montserrat" panose="00000500000000000000" pitchFamily="2" charset="-18"/>
                  <a:ea typeface="Roboto" panose="02000000000000000000" pitchFamily="2" charset="0"/>
                </a:rPr>
                <a:t>s</a:t>
              </a:r>
              <a:r>
                <a:rPr lang="en-US" sz="2400" dirty="0" smtClean="0">
                  <a:latin typeface="Montserrat" panose="00000500000000000000" pitchFamily="2" charset="-18"/>
                  <a:ea typeface="Roboto" panose="02000000000000000000" pitchFamily="2" charset="0"/>
                </a:rPr>
                <a:t> </a:t>
              </a:r>
              <a:r>
                <a:rPr lang="en-US" sz="2400" dirty="0" smtClean="0">
                  <a:latin typeface="Montserrat" panose="00000500000000000000" pitchFamily="2" charset="-18"/>
                  <a:ea typeface="Roboto" panose="02000000000000000000" pitchFamily="2" charset="0"/>
                </a:rPr>
                <a:t>of statistical learning and language abilities stronger than the relationship with offline statistical learning measures ?</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can statistical </a:t>
              </a:r>
              <a:r>
                <a:rPr lang="hu-HU" sz="2400" dirty="0" err="1" smtClean="0">
                  <a:latin typeface="Montserrat" panose="00000500000000000000" pitchFamily="2" charset="-18"/>
                  <a:ea typeface="Roboto" panose="02000000000000000000" pitchFamily="2" charset="0"/>
                </a:rPr>
                <a:t>learning</a:t>
              </a:r>
              <a:r>
                <a:rPr lang="hu-HU" sz="2400" dirty="0" smtClean="0">
                  <a:latin typeface="Montserrat" panose="00000500000000000000" pitchFamily="2" charset="-18"/>
                  <a:ea typeface="Roboto" panose="02000000000000000000" pitchFamily="2" charset="0"/>
                </a:rPr>
                <a:t> </a:t>
              </a:r>
              <a:r>
                <a:rPr lang="en-US" sz="2400" dirty="0" smtClean="0">
                  <a:latin typeface="Montserrat" panose="00000500000000000000" pitchFamily="2" charset="-18"/>
                  <a:ea typeface="Roboto" panose="02000000000000000000" pitchFamily="2" charset="0"/>
                </a:rPr>
                <a:t>measures be improved to be less confounded by other cognitive abilities? </a:t>
              </a:r>
            </a:p>
            <a:p>
              <a:pPr marL="365125" lvl="1" indent="-365125">
                <a:lnSpc>
                  <a:spcPct val="110000"/>
                </a:lnSpc>
                <a:spcAft>
                  <a:spcPts val="600"/>
                </a:spcAft>
                <a:buClr>
                  <a:srgbClr val="438779"/>
                </a:buClr>
                <a:buSzPct val="75000"/>
                <a:buFont typeface="Calibri" panose="020F0502020204030204" pitchFamily="34" charset="0"/>
                <a:buChar char="●"/>
              </a:pPr>
              <a:r>
                <a:rPr lang="en-US" sz="2400" dirty="0" smtClean="0">
                  <a:latin typeface="Montserrat" panose="00000500000000000000" pitchFamily="2" charset="-18"/>
                  <a:ea typeface="Roboto" panose="02000000000000000000" pitchFamily="2" charset="0"/>
                </a:rPr>
                <a:t>what are the aspects of language where the relationship with statistical learning is well motivated?</a:t>
              </a:r>
              <a:endParaRPr lang="en-US" sz="2400" dirty="0">
                <a:latin typeface="Montserrat" panose="00000500000000000000" pitchFamily="2" charset="-18"/>
                <a:ea typeface="Roboto" panose="02000000000000000000" pitchFamily="2" charset="0"/>
              </a:endParaRPr>
            </a:p>
          </p:txBody>
        </p:sp>
      </p:grpSp>
      <p:sp>
        <p:nvSpPr>
          <p:cNvPr id="44" name="Google Shape;147;p1"/>
          <p:cNvSpPr txBox="1"/>
          <p:nvPr/>
        </p:nvSpPr>
        <p:spPr>
          <a:xfrm>
            <a:off x="1394531" y="1748115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cap="none" dirty="0">
                <a:solidFill>
                  <a:schemeClr val="dk1"/>
                </a:solidFill>
                <a:latin typeface="Montserrat" panose="00000500000000000000" pitchFamily="2" charset="-18"/>
                <a:ea typeface="Calibri"/>
                <a:cs typeface="Calibri"/>
                <a:sym typeface="Calibri"/>
              </a:rPr>
              <a:t>1) word segmentation</a:t>
            </a:r>
            <a:endParaRPr lang="en-US" sz="2400" dirty="0">
              <a:solidFill>
                <a:schemeClr val="dk1"/>
              </a:solidFill>
              <a:latin typeface="Montserrat" panose="00000500000000000000" pitchFamily="2" charset="-18"/>
              <a:ea typeface="Calibri"/>
              <a:cs typeface="Calibri"/>
              <a:sym typeface="Calibri"/>
            </a:endParaRPr>
          </a:p>
        </p:txBody>
      </p:sp>
      <p:sp>
        <p:nvSpPr>
          <p:cNvPr id="45" name="Google Shape;148;p1"/>
          <p:cNvSpPr txBox="1"/>
          <p:nvPr/>
        </p:nvSpPr>
        <p:spPr>
          <a:xfrm>
            <a:off x="1394531" y="18731082"/>
            <a:ext cx="9972675"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2) artificial grammar learning (AGL)</a:t>
            </a:r>
          </a:p>
        </p:txBody>
      </p:sp>
      <p:sp>
        <p:nvSpPr>
          <p:cNvPr id="46" name="Google Shape;149;p1"/>
          <p:cNvSpPr txBox="1"/>
          <p:nvPr/>
        </p:nvSpPr>
        <p:spPr>
          <a:xfrm>
            <a:off x="1394532" y="22027461"/>
            <a:ext cx="7898849" cy="590249"/>
          </a:xfrm>
          <a:prstGeom prst="rect">
            <a:avLst/>
          </a:prstGeom>
          <a:noFill/>
          <a:ln>
            <a:noFill/>
          </a:ln>
        </p:spPr>
        <p:txBody>
          <a:bodyPr spcFirstLastPara="1" wrap="square" lIns="91425" tIns="45700" rIns="91425" bIns="45700" anchor="t" anchorCtr="0">
            <a:spAutoFit/>
          </a:bodyPr>
          <a:lstStyle/>
          <a:p>
            <a:pPr marL="358775" marR="0" lvl="0" indent="-358775">
              <a:lnSpc>
                <a:spcPct val="114000"/>
              </a:lnSpc>
              <a:spcBef>
                <a:spcPts val="0"/>
              </a:spcBef>
              <a:spcAft>
                <a:spcPts val="600"/>
              </a:spcAft>
              <a:buClr>
                <a:srgbClr val="53A394"/>
              </a:buClr>
              <a:buSzPct val="100000"/>
              <a:buFont typeface="Wingdings" panose="05000000000000000000" pitchFamily="2" charset="2"/>
              <a:buChar char="à"/>
            </a:pPr>
            <a:r>
              <a:rPr lang="en-US" sz="2400" dirty="0">
                <a:latin typeface="Montserrat" panose="00000500000000000000" pitchFamily="2" charset="-18"/>
                <a:ea typeface="Roboto" panose="02000000000000000000" pitchFamily="2" charset="0"/>
                <a:sym typeface="Calibri"/>
              </a:rPr>
              <a:t>procedure and measures of SL tasks</a:t>
            </a:r>
          </a:p>
        </p:txBody>
      </p:sp>
      <p:graphicFrame>
        <p:nvGraphicFramePr>
          <p:cNvPr id="84" name="Google Shape;193;p1"/>
          <p:cNvGraphicFramePr/>
          <p:nvPr>
            <p:extLst>
              <p:ext uri="{D42A27DB-BD31-4B8C-83A1-F6EECF244321}">
                <p14:modId xmlns:p14="http://schemas.microsoft.com/office/powerpoint/2010/main" val="1938205999"/>
              </p:ext>
            </p:extLst>
          </p:nvPr>
        </p:nvGraphicFramePr>
        <p:xfrm>
          <a:off x="1417236" y="25101998"/>
          <a:ext cx="10130945" cy="914420"/>
        </p:xfrm>
        <a:graphic>
          <a:graphicData uri="http://schemas.openxmlformats.org/drawingml/2006/table">
            <a:tbl>
              <a:tblPr firstRow="1" bandRow="1">
                <a:noFill/>
              </a:tblPr>
              <a:tblGrid>
                <a:gridCol w="2927578">
                  <a:extLst>
                    <a:ext uri="{9D8B030D-6E8A-4147-A177-3AD203B41FA5}">
                      <a16:colId xmlns:a16="http://schemas.microsoft.com/office/drawing/2014/main" val="20000"/>
                    </a:ext>
                  </a:extLst>
                </a:gridCol>
                <a:gridCol w="3004605">
                  <a:extLst>
                    <a:ext uri="{9D8B030D-6E8A-4147-A177-3AD203B41FA5}">
                      <a16:colId xmlns:a16="http://schemas.microsoft.com/office/drawing/2014/main" val="20001"/>
                    </a:ext>
                  </a:extLst>
                </a:gridCol>
                <a:gridCol w="1694920">
                  <a:extLst>
                    <a:ext uri="{9D8B030D-6E8A-4147-A177-3AD203B41FA5}">
                      <a16:colId xmlns:a16="http://schemas.microsoft.com/office/drawing/2014/main" val="20002"/>
                    </a:ext>
                  </a:extLst>
                </a:gridCol>
                <a:gridCol w="2503842">
                  <a:extLst>
                    <a:ext uri="{9D8B030D-6E8A-4147-A177-3AD203B41FA5}">
                      <a16:colId xmlns:a16="http://schemas.microsoft.com/office/drawing/2014/main" val="20003"/>
                    </a:ext>
                  </a:extLst>
                </a:gridCol>
              </a:tblGrid>
              <a:tr h="432000">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online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tc gridSpan="2">
                  <a:txBody>
                    <a:bodyPr/>
                    <a:lstStyle/>
                    <a:p>
                      <a:pPr marL="0" marR="0" lvl="0" indent="0" algn="ctr" rtl="0">
                        <a:spcBef>
                          <a:spcPts val="0"/>
                        </a:spcBef>
                        <a:spcAft>
                          <a:spcPts val="0"/>
                        </a:spcAft>
                        <a:buNone/>
                      </a:pPr>
                      <a:r>
                        <a:rPr lang="en-US" sz="2400" b="0" u="none" strike="noStrike" cap="none" dirty="0">
                          <a:solidFill>
                            <a:schemeClr val="dk1"/>
                          </a:solidFill>
                          <a:latin typeface="Montserrat" panose="00000500000000000000" pitchFamily="2" charset="-18"/>
                        </a:rPr>
                        <a:t>offline measures</a:t>
                      </a:r>
                      <a:endParaRPr sz="2400" b="0" u="none" strike="noStrike" cap="none" dirty="0">
                        <a:solidFill>
                          <a:schemeClr val="dk1"/>
                        </a:solidFill>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hu-HU"/>
                    </a:p>
                  </a:txBody>
                  <a:tcPr/>
                </a:tc>
                <a:extLst>
                  <a:ext uri="{0D108BD9-81ED-4DB2-BD59-A6C34878D82A}">
                    <a16:rowId xmlns:a16="http://schemas.microsoft.com/office/drawing/2014/main" val="10000"/>
                  </a:ext>
                </a:extLst>
              </a:tr>
              <a:tr h="432000">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RT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ACC difference</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2AFC</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US" sz="2400" u="none" strike="noStrike" cap="none" dirty="0">
                          <a:latin typeface="Montserrat" panose="00000500000000000000" pitchFamily="2" charset="-18"/>
                        </a:rPr>
                        <a:t>production</a:t>
                      </a:r>
                      <a:endParaRPr sz="2400" u="none" strike="noStrike" cap="none" dirty="0">
                        <a:latin typeface="Montserrat" panose="00000500000000000000" pitchFamily="2" charset="-18"/>
                      </a:endParaRPr>
                    </a:p>
                  </a:txBody>
                  <a:tcPr marL="91450" marR="91450" marT="45725" marB="45725"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5" name="Google Shape;194;p1"/>
          <p:cNvSpPr/>
          <p:nvPr/>
        </p:nvSpPr>
        <p:spPr>
          <a:xfrm>
            <a:off x="6153784" y="24408650"/>
            <a:ext cx="288000" cy="540000"/>
          </a:xfrm>
          <a:prstGeom prst="downArrow">
            <a:avLst>
              <a:gd name="adj1" fmla="val 50000"/>
              <a:gd name="adj2" fmla="val 50000"/>
            </a:avLst>
          </a:prstGeom>
          <a:solidFill>
            <a:srgbClr val="4387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4800" dirty="0">
              <a:solidFill>
                <a:schemeClr val="lt1"/>
              </a:solidFill>
              <a:latin typeface="Montserrat" panose="00000500000000000000" pitchFamily="2" charset="-18"/>
              <a:ea typeface="Calibri"/>
              <a:cs typeface="Calibri"/>
              <a:sym typeface="Calibri"/>
            </a:endParaRPr>
          </a:p>
        </p:txBody>
      </p:sp>
      <p:pic>
        <p:nvPicPr>
          <p:cNvPr id="2" name="Kép 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2788811" y="18927327"/>
            <a:ext cx="7213911" cy="3223085"/>
          </a:xfrm>
          <a:prstGeom prst="rect">
            <a:avLst/>
          </a:prstGeom>
        </p:spPr>
      </p:pic>
      <p:grpSp>
        <p:nvGrpSpPr>
          <p:cNvPr id="4" name="Csoportba foglalás 3"/>
          <p:cNvGrpSpPr/>
          <p:nvPr/>
        </p:nvGrpSpPr>
        <p:grpSpPr>
          <a:xfrm>
            <a:off x="1394531" y="18092109"/>
            <a:ext cx="10153651" cy="408803"/>
            <a:chOff x="1415938" y="19450919"/>
            <a:chExt cx="9649762" cy="408803"/>
          </a:xfrm>
        </p:grpSpPr>
        <p:sp>
          <p:nvSpPr>
            <p:cNvPr id="171" name="Google Shape;173;p1"/>
            <p:cNvSpPr txBox="1"/>
            <p:nvPr/>
          </p:nvSpPr>
          <p:spPr>
            <a:xfrm>
              <a:off x="1415938" y="19450919"/>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csa</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gye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2" name="Google Shape;174;p1"/>
            <p:cNvSpPr txBox="1"/>
            <p:nvPr/>
          </p:nvSpPr>
          <p:spPr>
            <a:xfrm>
              <a:off x="3036526" y="19450919"/>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cé</a:t>
              </a:r>
              <a:r>
                <a:rPr lang="en-US" sz="2000" dirty="0">
                  <a:solidFill>
                    <a:schemeClr val="dk1"/>
                  </a:solidFill>
                  <a:latin typeface="Montserrat" panose="00000500000000000000" pitchFamily="2" charset="-18"/>
                  <a:ea typeface="Calibri"/>
                  <a:cs typeface="Calibri"/>
                  <a:sym typeface="Calibri"/>
                </a:rPr>
                <a:t>  vi  </a:t>
              </a:r>
              <a:r>
                <a:rPr lang="en-US" sz="2000" dirty="0" err="1">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3" name="Google Shape;175;p1"/>
            <p:cNvSpPr txBox="1"/>
            <p:nvPr/>
          </p:nvSpPr>
          <p:spPr>
            <a:xfrm>
              <a:off x="4333114"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lo  ha  </a:t>
              </a:r>
              <a:r>
                <a:rPr lang="en-US" sz="2000" dirty="0" err="1">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sp>
          <p:nvSpPr>
            <p:cNvPr id="174" name="Google Shape;176;p1"/>
            <p:cNvSpPr txBox="1"/>
            <p:nvPr/>
          </p:nvSpPr>
          <p:spPr>
            <a:xfrm>
              <a:off x="5557113" y="19459653"/>
              <a:ext cx="1368000" cy="400069"/>
            </a:xfrm>
            <a:prstGeom prst="rect">
              <a:avLst/>
            </a:prstGeom>
            <a:solidFill>
              <a:srgbClr val="6CC9BA"/>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sö</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pe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tu</a:t>
              </a:r>
              <a:endParaRPr lang="en-US" sz="2000" dirty="0">
                <a:solidFill>
                  <a:schemeClr val="dk1"/>
                </a:solidFill>
                <a:latin typeface="Montserrat" panose="00000500000000000000" pitchFamily="2" charset="-18"/>
                <a:ea typeface="Calibri"/>
                <a:cs typeface="Calibri"/>
                <a:sym typeface="Calibri"/>
              </a:endParaRPr>
            </a:p>
          </p:txBody>
        </p:sp>
        <p:sp>
          <p:nvSpPr>
            <p:cNvPr id="175" name="Google Shape;177;p1"/>
            <p:cNvSpPr txBox="1"/>
            <p:nvPr/>
          </p:nvSpPr>
          <p:spPr>
            <a:xfrm>
              <a:off x="6925701" y="19456484"/>
              <a:ext cx="1296000" cy="400069"/>
            </a:xfrm>
            <a:prstGeom prst="rect">
              <a:avLst/>
            </a:prstGeom>
            <a:solidFill>
              <a:srgbClr val="97DDCC"/>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cé</a:t>
              </a:r>
              <a:r>
                <a:rPr lang="en-US" sz="2000" dirty="0">
                  <a:solidFill>
                    <a:schemeClr val="dk1"/>
                  </a:solidFill>
                  <a:latin typeface="Montserrat" panose="00000500000000000000" pitchFamily="2" charset="-18"/>
                  <a:ea typeface="Calibri"/>
                  <a:cs typeface="Calibri"/>
                  <a:sym typeface="Calibri"/>
                </a:rPr>
                <a:t>  vi  </a:t>
              </a:r>
              <a:r>
                <a:rPr lang="en-US" sz="2000" dirty="0" err="1">
                  <a:solidFill>
                    <a:schemeClr val="dk1"/>
                  </a:solidFill>
                  <a:latin typeface="Montserrat" panose="00000500000000000000" pitchFamily="2" charset="-18"/>
                  <a:ea typeface="Calibri"/>
                  <a:cs typeface="Calibri"/>
                  <a:sym typeface="Calibri"/>
                </a:rPr>
                <a:t>gá</a:t>
              </a:r>
              <a:endParaRPr lang="en-US" sz="2000" dirty="0">
                <a:solidFill>
                  <a:schemeClr val="dk1"/>
                </a:solidFill>
                <a:latin typeface="Montserrat" panose="00000500000000000000" pitchFamily="2" charset="-18"/>
                <a:ea typeface="Calibri"/>
                <a:cs typeface="Calibri"/>
                <a:sym typeface="Calibri"/>
              </a:endParaRPr>
            </a:p>
          </p:txBody>
        </p:sp>
        <p:sp>
          <p:nvSpPr>
            <p:cNvPr id="178" name="Google Shape;173;p1"/>
            <p:cNvSpPr txBox="1"/>
            <p:nvPr/>
          </p:nvSpPr>
          <p:spPr>
            <a:xfrm>
              <a:off x="8221701" y="19459653"/>
              <a:ext cx="1620000" cy="400069"/>
            </a:xfrm>
            <a:prstGeom prst="rect">
              <a:avLst/>
            </a:prstGeom>
            <a:solidFill>
              <a:srgbClr val="438779"/>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csa</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gye</a:t>
              </a:r>
              <a:r>
                <a:rPr lang="en-US" sz="2000" dirty="0">
                  <a:solidFill>
                    <a:schemeClr val="dk1"/>
                  </a:solidFill>
                  <a:latin typeface="Montserrat" panose="00000500000000000000" pitchFamily="2" charset="-18"/>
                  <a:ea typeface="Calibri"/>
                  <a:cs typeface="Calibri"/>
                  <a:sym typeface="Calibri"/>
                </a:rPr>
                <a:t>  </a:t>
              </a:r>
              <a:r>
                <a:rPr lang="en-US" sz="2000" dirty="0" err="1">
                  <a:solidFill>
                    <a:schemeClr val="dk1"/>
                  </a:solidFill>
                  <a:latin typeface="Montserrat" panose="00000500000000000000" pitchFamily="2" charset="-18"/>
                  <a:ea typeface="Calibri"/>
                  <a:cs typeface="Calibri"/>
                  <a:sym typeface="Calibri"/>
                </a:rPr>
                <a:t>jü</a:t>
              </a:r>
              <a:endParaRPr lang="en-US" sz="2000" dirty="0">
                <a:solidFill>
                  <a:schemeClr val="dk1"/>
                </a:solidFill>
                <a:latin typeface="Montserrat" panose="00000500000000000000" pitchFamily="2" charset="-18"/>
                <a:ea typeface="Calibri"/>
                <a:cs typeface="Calibri"/>
                <a:sym typeface="Calibri"/>
              </a:endParaRPr>
            </a:p>
          </p:txBody>
        </p:sp>
        <p:sp>
          <p:nvSpPr>
            <p:cNvPr id="179" name="Google Shape;175;p1"/>
            <p:cNvSpPr txBox="1"/>
            <p:nvPr/>
          </p:nvSpPr>
          <p:spPr>
            <a:xfrm>
              <a:off x="9841701" y="19456319"/>
              <a:ext cx="1223999" cy="400069"/>
            </a:xfrm>
            <a:prstGeom prst="rect">
              <a:avLst/>
            </a:prstGeom>
            <a:solidFill>
              <a:srgbClr val="53A394"/>
            </a:solid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lo  ha  </a:t>
              </a:r>
              <a:r>
                <a:rPr lang="en-US" sz="2000" dirty="0" err="1">
                  <a:solidFill>
                    <a:schemeClr val="dk1"/>
                  </a:solidFill>
                  <a:latin typeface="Montserrat" panose="00000500000000000000" pitchFamily="2" charset="-18"/>
                  <a:ea typeface="Calibri"/>
                  <a:cs typeface="Calibri"/>
                  <a:sym typeface="Calibri"/>
                </a:rPr>
                <a:t>ri</a:t>
              </a:r>
              <a:endParaRPr lang="en-US" sz="2000" dirty="0">
                <a:solidFill>
                  <a:schemeClr val="dk1"/>
                </a:solidFill>
                <a:latin typeface="Montserrat" panose="00000500000000000000" pitchFamily="2" charset="-18"/>
                <a:ea typeface="Calibri"/>
                <a:cs typeface="Calibri"/>
                <a:sym typeface="Calibri"/>
              </a:endParaRPr>
            </a:p>
          </p:txBody>
        </p:sp>
      </p:grpSp>
      <p:grpSp>
        <p:nvGrpSpPr>
          <p:cNvPr id="6" name="Csoportba foglalás 5"/>
          <p:cNvGrpSpPr/>
          <p:nvPr/>
        </p:nvGrpSpPr>
        <p:grpSpPr>
          <a:xfrm>
            <a:off x="1391068" y="16502129"/>
            <a:ext cx="9976138" cy="810000"/>
            <a:chOff x="1615084" y="18239292"/>
            <a:chExt cx="9741890" cy="810000"/>
          </a:xfrm>
        </p:grpSpPr>
        <p:sp>
          <p:nvSpPr>
            <p:cNvPr id="177" name="Szövegdoboz 176"/>
            <p:cNvSpPr txBox="1"/>
            <p:nvPr/>
          </p:nvSpPr>
          <p:spPr>
            <a:xfrm>
              <a:off x="2584715" y="18388655"/>
              <a:ext cx="8772259" cy="484172"/>
            </a:xfrm>
            <a:prstGeom prst="rect">
              <a:avLst/>
            </a:prstGeom>
            <a:noFill/>
          </p:spPr>
          <p:txBody>
            <a:bodyPr wrap="square" rtlCol="0">
              <a:spAutoFit/>
            </a:bodyPr>
            <a:lstStyle/>
            <a:p>
              <a:pPr>
                <a:lnSpc>
                  <a:spcPct val="114000"/>
                </a:lnSpc>
                <a:spcAft>
                  <a:spcPts val="1200"/>
                </a:spcAft>
                <a:buClr>
                  <a:srgbClr val="53A394"/>
                </a:buClr>
                <a:buSzPct val="100000"/>
              </a:pPr>
              <a:r>
                <a:rPr lang="en-US" sz="2400" dirty="0">
                  <a:latin typeface="Montserrat Medium" panose="00000600000000000000" pitchFamily="2" charset="-18"/>
                  <a:ea typeface="Roboto" panose="02000000000000000000" pitchFamily="2" charset="0"/>
                </a:rPr>
                <a:t>statistical learning</a:t>
              </a:r>
            </a:p>
          </p:txBody>
        </p:sp>
        <p:grpSp>
          <p:nvGrpSpPr>
            <p:cNvPr id="5" name="Csoportba foglalás 4"/>
            <p:cNvGrpSpPr/>
            <p:nvPr/>
          </p:nvGrpSpPr>
          <p:grpSpPr>
            <a:xfrm>
              <a:off x="1615084" y="18239292"/>
              <a:ext cx="810000" cy="810000"/>
              <a:chOff x="-631000" y="21686888"/>
              <a:chExt cx="810000" cy="810000"/>
            </a:xfrm>
          </p:grpSpPr>
          <p:sp>
            <p:nvSpPr>
              <p:cNvPr id="180" name="Ellipszis 17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1" name="Szövegdoboz 180"/>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1</a:t>
                </a:r>
              </a:p>
            </p:txBody>
          </p:sp>
        </p:grpSp>
      </p:grpSp>
      <p:grpSp>
        <p:nvGrpSpPr>
          <p:cNvPr id="182" name="Csoportba foglalás 181"/>
          <p:cNvGrpSpPr/>
          <p:nvPr/>
        </p:nvGrpSpPr>
        <p:grpSpPr>
          <a:xfrm>
            <a:off x="1394532" y="26644694"/>
            <a:ext cx="9957733" cy="810000"/>
            <a:chOff x="1615084" y="18239292"/>
            <a:chExt cx="9957733" cy="810000"/>
          </a:xfrm>
        </p:grpSpPr>
        <p:sp>
          <p:nvSpPr>
            <p:cNvPr id="183" name="Szövegdoboz 182"/>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nonlinguistic cognitive skills</a:t>
              </a:r>
            </a:p>
          </p:txBody>
        </p:sp>
        <p:grpSp>
          <p:nvGrpSpPr>
            <p:cNvPr id="184" name="Csoportba foglalás 183"/>
            <p:cNvGrpSpPr/>
            <p:nvPr/>
          </p:nvGrpSpPr>
          <p:grpSpPr>
            <a:xfrm>
              <a:off x="1615084" y="18239292"/>
              <a:ext cx="810000" cy="810000"/>
              <a:chOff x="-631000" y="21686888"/>
              <a:chExt cx="810000" cy="810000"/>
            </a:xfrm>
          </p:grpSpPr>
          <p:sp>
            <p:nvSpPr>
              <p:cNvPr id="185" name="Ellipszis 184"/>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6" name="Szövegdoboz 185"/>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2</a:t>
                </a:r>
              </a:p>
            </p:txBody>
          </p:sp>
        </p:grpSp>
      </p:grpSp>
      <p:grpSp>
        <p:nvGrpSpPr>
          <p:cNvPr id="187" name="Csoportba foglalás 186"/>
          <p:cNvGrpSpPr/>
          <p:nvPr/>
        </p:nvGrpSpPr>
        <p:grpSpPr>
          <a:xfrm>
            <a:off x="1409473" y="30015164"/>
            <a:ext cx="9957733" cy="810000"/>
            <a:chOff x="1615084" y="18239292"/>
            <a:chExt cx="9957733" cy="810000"/>
          </a:xfrm>
        </p:grpSpPr>
        <p:sp>
          <p:nvSpPr>
            <p:cNvPr id="188" name="Szövegdoboz 187"/>
            <p:cNvSpPr txBox="1"/>
            <p:nvPr/>
          </p:nvSpPr>
          <p:spPr>
            <a:xfrm>
              <a:off x="2584715" y="18388655"/>
              <a:ext cx="8988102" cy="484172"/>
            </a:xfrm>
            <a:prstGeom prst="rect">
              <a:avLst/>
            </a:prstGeom>
            <a:noFill/>
          </p:spPr>
          <p:txBody>
            <a:bodyPr wrap="square" rtlCol="0">
              <a:spAutoFit/>
            </a:bodyPr>
            <a:lstStyle>
              <a:defPPr>
                <a:defRPr lang="en-US"/>
              </a:defPPr>
              <a:lvl1pPr>
                <a:lnSpc>
                  <a:spcPct val="114000"/>
                </a:lnSpc>
                <a:spcAft>
                  <a:spcPts val="1200"/>
                </a:spcAft>
                <a:buClr>
                  <a:srgbClr val="53A394"/>
                </a:buClr>
                <a:buSzPct val="100000"/>
                <a:defRPr sz="2400">
                  <a:latin typeface="Montserrat Medium" panose="00000600000000000000" pitchFamily="2" charset="-18"/>
                  <a:ea typeface="Roboto" panose="02000000000000000000" pitchFamily="2" charset="0"/>
                </a:defRPr>
              </a:lvl1pPr>
            </a:lstStyle>
            <a:p>
              <a:r>
                <a:rPr lang="en-US" dirty="0"/>
                <a:t>language</a:t>
              </a:r>
            </a:p>
          </p:txBody>
        </p:sp>
        <p:grpSp>
          <p:nvGrpSpPr>
            <p:cNvPr id="189" name="Csoportba foglalás 188"/>
            <p:cNvGrpSpPr/>
            <p:nvPr/>
          </p:nvGrpSpPr>
          <p:grpSpPr>
            <a:xfrm>
              <a:off x="1615084" y="18239292"/>
              <a:ext cx="810000" cy="810000"/>
              <a:chOff x="-631000" y="21686888"/>
              <a:chExt cx="810000" cy="810000"/>
            </a:xfrm>
          </p:grpSpPr>
          <p:sp>
            <p:nvSpPr>
              <p:cNvPr id="190" name="Ellipszis 189"/>
              <p:cNvSpPr/>
              <p:nvPr/>
            </p:nvSpPr>
            <p:spPr>
              <a:xfrm>
                <a:off x="-631000" y="21686888"/>
                <a:ext cx="810000" cy="810000"/>
              </a:xfrm>
              <a:prstGeom prst="ellipse">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1" name="Szövegdoboz 190"/>
              <p:cNvSpPr txBox="1"/>
              <p:nvPr/>
            </p:nvSpPr>
            <p:spPr>
              <a:xfrm>
                <a:off x="-493971" y="21861931"/>
                <a:ext cx="535941" cy="461665"/>
              </a:xfrm>
              <a:prstGeom prst="rect">
                <a:avLst/>
              </a:prstGeom>
              <a:noFill/>
            </p:spPr>
            <p:txBody>
              <a:bodyPr wrap="square" rtlCol="0" anchor="ctr">
                <a:spAutoFit/>
              </a:bodyPr>
              <a:lstStyle/>
              <a:p>
                <a:pPr algn="ctr"/>
                <a:r>
                  <a:rPr lang="en-US" sz="2400" dirty="0">
                    <a:solidFill>
                      <a:schemeClr val="bg1"/>
                    </a:solidFill>
                    <a:latin typeface="Montserrat Medium" panose="00000600000000000000" pitchFamily="2" charset="-18"/>
                  </a:rPr>
                  <a:t>3</a:t>
                </a:r>
              </a:p>
            </p:txBody>
          </p:sp>
        </p:grpSp>
      </p:grpSp>
      <p:grpSp>
        <p:nvGrpSpPr>
          <p:cNvPr id="37" name="Csoportba foglalás 36"/>
          <p:cNvGrpSpPr/>
          <p:nvPr/>
        </p:nvGrpSpPr>
        <p:grpSpPr>
          <a:xfrm>
            <a:off x="1394533" y="22627662"/>
            <a:ext cx="10153648" cy="1927429"/>
            <a:chOff x="1384300" y="24085992"/>
            <a:chExt cx="9982428" cy="1927429"/>
          </a:xfrm>
        </p:grpSpPr>
        <p:sp>
          <p:nvSpPr>
            <p:cNvPr id="86" name="Google Shape;292;p1"/>
            <p:cNvSpPr txBox="1"/>
            <p:nvPr/>
          </p:nvSpPr>
          <p:spPr>
            <a:xfrm>
              <a:off x="1384300" y="25736462"/>
              <a:ext cx="9982428" cy="27695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latin typeface="Montserrat" panose="00000500000000000000" pitchFamily="2" charset="-18"/>
                  <a:ea typeface="Calibri"/>
                  <a:cs typeface="Calibri"/>
                  <a:sym typeface="Calibri"/>
                </a:rPr>
                <a:t>offline tasks based on </a:t>
              </a:r>
              <a:r>
                <a:rPr lang="en-US" sz="1200" dirty="0" err="1">
                  <a:latin typeface="Montserrat" panose="00000500000000000000" pitchFamily="2" charset="-18"/>
                  <a:ea typeface="Calibri"/>
                  <a:cs typeface="Calibri"/>
                  <a:sym typeface="Calibri"/>
                </a:rPr>
                <a:t>Siegelman</a:t>
              </a:r>
              <a:r>
                <a:rPr lang="en-US" sz="1200" dirty="0">
                  <a:latin typeface="Montserrat" panose="00000500000000000000" pitchFamily="2" charset="-18"/>
                  <a:ea typeface="Calibri"/>
                  <a:cs typeface="Calibri"/>
                  <a:sym typeface="Calibri"/>
                </a:rPr>
                <a:t>, </a:t>
              </a:r>
              <a:r>
                <a:rPr lang="en-US" sz="1200" dirty="0" err="1">
                  <a:latin typeface="Montserrat" panose="00000500000000000000" pitchFamily="2" charset="-18"/>
                  <a:ea typeface="Calibri"/>
                  <a:cs typeface="Calibri"/>
                  <a:sym typeface="Calibri"/>
                </a:rPr>
                <a:t>Bogaerts</a:t>
              </a:r>
              <a:r>
                <a:rPr lang="en-US" sz="1200" dirty="0">
                  <a:latin typeface="Montserrat" panose="00000500000000000000" pitchFamily="2" charset="-18"/>
                  <a:ea typeface="Calibri"/>
                  <a:cs typeface="Calibri"/>
                  <a:sym typeface="Calibri"/>
                </a:rPr>
                <a:t> &amp; Frost (2017)</a:t>
              </a:r>
            </a:p>
          </p:txBody>
        </p:sp>
        <p:grpSp>
          <p:nvGrpSpPr>
            <p:cNvPr id="36" name="Csoportba foglalás 35"/>
            <p:cNvGrpSpPr/>
            <p:nvPr/>
          </p:nvGrpSpPr>
          <p:grpSpPr>
            <a:xfrm>
              <a:off x="1384300" y="24085992"/>
              <a:ext cx="9972675" cy="1620613"/>
              <a:chOff x="1384296" y="24085992"/>
              <a:chExt cx="10001528" cy="1620613"/>
            </a:xfrm>
          </p:grpSpPr>
          <p:sp>
            <p:nvSpPr>
              <p:cNvPr id="47" name="Google Shape;150;p1"/>
              <p:cNvSpPr txBox="1"/>
              <p:nvPr/>
            </p:nvSpPr>
            <p:spPr>
              <a:xfrm>
                <a:off x="1384300" y="24085992"/>
                <a:ext cx="4647627"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48" name="Google Shape;151;p1"/>
              <p:cNvSpPr txBox="1"/>
              <p:nvPr/>
            </p:nvSpPr>
            <p:spPr>
              <a:xfrm>
                <a:off x="1384296" y="24128849"/>
                <a:ext cx="4633915"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target detection task</a:t>
                </a:r>
              </a:p>
            </p:txBody>
          </p:sp>
          <p:sp>
            <p:nvSpPr>
              <p:cNvPr id="50" name="Google Shape;153;p1"/>
              <p:cNvSpPr txBox="1"/>
              <p:nvPr/>
            </p:nvSpPr>
            <p:spPr>
              <a:xfrm>
                <a:off x="6420197" y="24085997"/>
                <a:ext cx="1841188"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1" name="Google Shape;154;p1"/>
              <p:cNvSpPr txBox="1"/>
              <p:nvPr/>
            </p:nvSpPr>
            <p:spPr>
              <a:xfrm>
                <a:off x="6440259" y="24603193"/>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2" name="Google Shape;155;p1"/>
              <p:cNvSpPr txBox="1"/>
              <p:nvPr/>
            </p:nvSpPr>
            <p:spPr>
              <a:xfrm>
                <a:off x="6434232" y="25146766"/>
                <a:ext cx="1805062"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a:t>
                </a:r>
                <a:r>
                  <a:rPr lang="en-US" sz="2000" dirty="0" err="1">
                    <a:solidFill>
                      <a:schemeClr val="dk1"/>
                    </a:solidFill>
                    <a:latin typeface="Montserrat" panose="00000500000000000000" pitchFamily="2" charset="-18"/>
                    <a:ea typeface="Calibri"/>
                    <a:cs typeface="Calibri"/>
                    <a:sym typeface="Calibri"/>
                  </a:rPr>
                  <a:t>xxxx</a:t>
                </a:r>
                <a:endParaRPr lang="en-US" sz="2000" dirty="0">
                  <a:solidFill>
                    <a:schemeClr val="dk1"/>
                  </a:solidFill>
                  <a:latin typeface="Montserrat" panose="00000500000000000000" pitchFamily="2" charset="-18"/>
                  <a:ea typeface="Calibri"/>
                  <a:cs typeface="Calibri"/>
                  <a:sym typeface="Calibri"/>
                </a:endParaRPr>
              </a:p>
            </p:txBody>
          </p:sp>
          <p:sp>
            <p:nvSpPr>
              <p:cNvPr id="53" name="Google Shape;156;p1"/>
              <p:cNvSpPr txBox="1"/>
              <p:nvPr/>
            </p:nvSpPr>
            <p:spPr>
              <a:xfrm>
                <a:off x="6934650" y="24921279"/>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rgbClr val="438779"/>
                    </a:solidFill>
                    <a:latin typeface="Montserrat" panose="00000500000000000000" pitchFamily="2" charset="-18"/>
                    <a:ea typeface="Calibri"/>
                    <a:cs typeface="Calibri"/>
                    <a:sym typeface="Calibri"/>
                  </a:rPr>
                  <a:t>?</a:t>
                </a:r>
              </a:p>
            </p:txBody>
          </p:sp>
          <p:sp>
            <p:nvSpPr>
              <p:cNvPr id="54" name="Google Shape;157;p1"/>
              <p:cNvSpPr txBox="1"/>
              <p:nvPr/>
            </p:nvSpPr>
            <p:spPr>
              <a:xfrm>
                <a:off x="6420196" y="24130952"/>
                <a:ext cx="1841186"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2AFC</a:t>
                </a:r>
              </a:p>
            </p:txBody>
          </p:sp>
          <p:sp>
            <p:nvSpPr>
              <p:cNvPr id="56" name="Google Shape;159;p1"/>
              <p:cNvSpPr txBox="1"/>
              <p:nvPr/>
            </p:nvSpPr>
            <p:spPr>
              <a:xfrm>
                <a:off x="8663369" y="24086605"/>
                <a:ext cx="2710676" cy="162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endParaRPr lang="en-US" sz="2400" dirty="0">
                  <a:solidFill>
                    <a:schemeClr val="dk1"/>
                  </a:solidFill>
                  <a:latin typeface="Montserrat" panose="00000500000000000000" pitchFamily="2" charset="-18"/>
                  <a:ea typeface="Calibri"/>
                  <a:cs typeface="Calibri"/>
                  <a:sym typeface="Calibri"/>
                </a:endParaRPr>
              </a:p>
            </p:txBody>
          </p:sp>
          <p:sp>
            <p:nvSpPr>
              <p:cNvPr id="57" name="Google Shape;160;p1"/>
              <p:cNvSpPr txBox="1"/>
              <p:nvPr/>
            </p:nvSpPr>
            <p:spPr>
              <a:xfrm>
                <a:off x="8674022" y="24134022"/>
                <a:ext cx="2700023" cy="4616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Montserrat" panose="00000500000000000000" pitchFamily="2" charset="-18"/>
                    <a:ea typeface="Calibri"/>
                    <a:cs typeface="Calibri"/>
                    <a:sym typeface="Calibri"/>
                  </a:rPr>
                  <a:t>production</a:t>
                </a:r>
              </a:p>
            </p:txBody>
          </p:sp>
          <p:grpSp>
            <p:nvGrpSpPr>
              <p:cNvPr id="35" name="Csoportba foglalás 34"/>
              <p:cNvGrpSpPr/>
              <p:nvPr/>
            </p:nvGrpSpPr>
            <p:grpSpPr>
              <a:xfrm>
                <a:off x="8585395" y="25150640"/>
                <a:ext cx="2800429" cy="404191"/>
                <a:chOff x="8585395" y="25382135"/>
                <a:chExt cx="2800429" cy="404191"/>
              </a:xfrm>
            </p:grpSpPr>
            <p:sp>
              <p:nvSpPr>
                <p:cNvPr id="59" name="Google Shape;162;p1"/>
                <p:cNvSpPr txBox="1"/>
                <p:nvPr/>
              </p:nvSpPr>
              <p:spPr>
                <a:xfrm>
                  <a:off x="8585395" y="25386257"/>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1) a</a:t>
                  </a:r>
                </a:p>
              </p:txBody>
            </p:sp>
            <p:sp>
              <p:nvSpPr>
                <p:cNvPr id="61" name="Google Shape;163;p1"/>
                <p:cNvSpPr txBox="1"/>
                <p:nvPr/>
              </p:nvSpPr>
              <p:spPr>
                <a:xfrm>
                  <a:off x="9409568" y="25382135"/>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2) b</a:t>
                  </a:r>
                </a:p>
              </p:txBody>
            </p:sp>
            <p:sp>
              <p:nvSpPr>
                <p:cNvPr id="62" name="Google Shape;164;p1"/>
                <p:cNvSpPr txBox="1"/>
                <p:nvPr/>
              </p:nvSpPr>
              <p:spPr>
                <a:xfrm>
                  <a:off x="10260173" y="25384196"/>
                  <a:ext cx="112565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chemeClr val="dk1"/>
                      </a:solidFill>
                      <a:latin typeface="Montserrat" panose="00000500000000000000" pitchFamily="2" charset="-18"/>
                      <a:ea typeface="Calibri"/>
                      <a:cs typeface="Calibri"/>
                      <a:sym typeface="Calibri"/>
                    </a:rPr>
                    <a:t>3) c</a:t>
                  </a:r>
                </a:p>
              </p:txBody>
            </p:sp>
          </p:grpSp>
          <p:grpSp>
            <p:nvGrpSpPr>
              <p:cNvPr id="31" name="Csoportba foglalás 30"/>
              <p:cNvGrpSpPr/>
              <p:nvPr/>
            </p:nvGrpSpPr>
            <p:grpSpPr>
              <a:xfrm>
                <a:off x="9086154" y="24656459"/>
                <a:ext cx="1805061" cy="433368"/>
                <a:chOff x="9086154" y="24624901"/>
                <a:chExt cx="1805061" cy="433368"/>
              </a:xfrm>
            </p:grpSpPr>
            <p:sp>
              <p:nvSpPr>
                <p:cNvPr id="58" name="Google Shape;161;p1"/>
                <p:cNvSpPr txBox="1"/>
                <p:nvPr/>
              </p:nvSpPr>
              <p:spPr>
                <a:xfrm>
                  <a:off x="9086154" y="24658200"/>
                  <a:ext cx="1805061"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err="1">
                      <a:solidFill>
                        <a:schemeClr val="dk1"/>
                      </a:solidFill>
                      <a:latin typeface="Montserrat" panose="00000500000000000000" pitchFamily="2" charset="-18"/>
                      <a:ea typeface="Calibri"/>
                      <a:cs typeface="Calibri"/>
                      <a:sym typeface="Calibri"/>
                    </a:rPr>
                    <a:t>xx__x</a:t>
                  </a:r>
                  <a:endParaRPr lang="en-US" sz="2000" dirty="0">
                    <a:solidFill>
                      <a:schemeClr val="dk1"/>
                    </a:solidFill>
                    <a:latin typeface="Montserrat" panose="00000500000000000000" pitchFamily="2" charset="-18"/>
                    <a:ea typeface="Calibri"/>
                    <a:cs typeface="Calibri"/>
                    <a:sym typeface="Calibri"/>
                  </a:endParaRPr>
                </a:p>
              </p:txBody>
            </p:sp>
            <p:sp>
              <p:nvSpPr>
                <p:cNvPr id="63" name="Google Shape;165;p1"/>
                <p:cNvSpPr txBox="1"/>
                <p:nvPr/>
              </p:nvSpPr>
              <p:spPr>
                <a:xfrm>
                  <a:off x="9651251" y="24624901"/>
                  <a:ext cx="799289" cy="400069"/>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000" dirty="0">
                      <a:solidFill>
                        <a:srgbClr val="438779"/>
                      </a:solidFill>
                      <a:latin typeface="Montserrat" panose="00000500000000000000" pitchFamily="2" charset="-18"/>
                      <a:ea typeface="Calibri"/>
                      <a:cs typeface="Calibri"/>
                      <a:sym typeface="Calibri"/>
                    </a:rPr>
                    <a:t>?</a:t>
                  </a:r>
                </a:p>
              </p:txBody>
            </p:sp>
          </p:grpSp>
          <p:cxnSp>
            <p:nvCxnSpPr>
              <p:cNvPr id="64" name="Google Shape;166;p1"/>
              <p:cNvCxnSpPr/>
              <p:nvPr/>
            </p:nvCxnSpPr>
            <p:spPr>
              <a:xfrm>
                <a:off x="6024676" y="24965668"/>
                <a:ext cx="388269" cy="0"/>
              </a:xfrm>
              <a:prstGeom prst="straightConnector1">
                <a:avLst/>
              </a:prstGeom>
              <a:noFill/>
              <a:ln w="38100" cap="flat" cmpd="sng">
                <a:solidFill>
                  <a:schemeClr val="dk1"/>
                </a:solidFill>
                <a:prstDash val="solid"/>
                <a:miter lim="800000"/>
                <a:headEnd type="none" w="sm" len="sm"/>
                <a:tailEnd type="triangle" w="med" len="med"/>
              </a:ln>
            </p:spPr>
          </p:cxnSp>
          <p:cxnSp>
            <p:nvCxnSpPr>
              <p:cNvPr id="65" name="Google Shape;167;p1"/>
              <p:cNvCxnSpPr/>
              <p:nvPr/>
            </p:nvCxnSpPr>
            <p:spPr>
              <a:xfrm>
                <a:off x="8261383" y="24965668"/>
                <a:ext cx="385200" cy="0"/>
              </a:xfrm>
              <a:prstGeom prst="straightConnector1">
                <a:avLst/>
              </a:prstGeom>
              <a:noFill/>
              <a:ln w="38100" cap="flat" cmpd="sng">
                <a:solidFill>
                  <a:schemeClr val="dk1"/>
                </a:solidFill>
                <a:prstDash val="solid"/>
                <a:miter lim="800000"/>
                <a:headEnd type="none" w="sm" len="sm"/>
                <a:tailEnd type="triangle" w="med" len="med"/>
              </a:ln>
            </p:spPr>
          </p:cxnSp>
          <p:sp>
            <p:nvSpPr>
              <p:cNvPr id="66" name="Google Shape;168;p1"/>
              <p:cNvSpPr txBox="1"/>
              <p:nvPr/>
            </p:nvSpPr>
            <p:spPr>
              <a:xfrm>
                <a:off x="2330992" y="24794168"/>
                <a:ext cx="2588748" cy="4616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400" dirty="0" err="1">
                    <a:solidFill>
                      <a:srgbClr val="BFBFBF"/>
                    </a:solidFill>
                    <a:latin typeface="Montserrat" panose="00000500000000000000" pitchFamily="2" charset="-18"/>
                    <a:ea typeface="Calibri"/>
                    <a:cs typeface="Calibri"/>
                    <a:sym typeface="Calibri"/>
                  </a:rPr>
                  <a:t>xxxxxxxx</a:t>
                </a:r>
                <a:r>
                  <a:rPr lang="en-US" sz="2400" dirty="0" err="1">
                    <a:solidFill>
                      <a:srgbClr val="438779"/>
                    </a:solidFill>
                    <a:latin typeface="Montserrat" panose="00000500000000000000" pitchFamily="2" charset="-18"/>
                    <a:ea typeface="Calibri"/>
                    <a:cs typeface="Calibri"/>
                    <a:sym typeface="Calibri"/>
                  </a:rPr>
                  <a:t>x</a:t>
                </a:r>
                <a:r>
                  <a:rPr lang="en-US" sz="2400" dirty="0" err="1">
                    <a:solidFill>
                      <a:srgbClr val="BFBFBF"/>
                    </a:solidFill>
                    <a:latin typeface="Montserrat" panose="00000500000000000000" pitchFamily="2" charset="-18"/>
                    <a:ea typeface="Calibri"/>
                    <a:cs typeface="Calibri"/>
                    <a:sym typeface="Calibri"/>
                  </a:rPr>
                  <a:t>xxxxx</a:t>
                </a:r>
                <a:endParaRPr lang="en-US" sz="2400" dirty="0">
                  <a:solidFill>
                    <a:srgbClr val="BFBFBF"/>
                  </a:solidFill>
                  <a:latin typeface="Montserrat" panose="00000500000000000000" pitchFamily="2" charset="-18"/>
                  <a:ea typeface="Calibri"/>
                  <a:cs typeface="Calibri"/>
                  <a:sym typeface="Calibri"/>
                </a:endParaRPr>
              </a:p>
            </p:txBody>
          </p:sp>
          <p:pic>
            <p:nvPicPr>
              <p:cNvPr id="26" name="Kép 25"/>
              <p:cNvPicPr>
                <a:picLocks noChangeAspect="1"/>
              </p:cNvPicPr>
              <p:nvPr/>
            </p:nvPicPr>
            <p:blipFill>
              <a:blip r:embed="rId6" cstate="hqprint">
                <a:extLst>
                  <a:ext uri="{BEBA8EAE-BF5A-486C-A8C5-ECC9F3942E4B}">
                    <a14:imgProps xmlns:a14="http://schemas.microsoft.com/office/drawing/2010/main">
                      <a14:imgLayer r:embed="rId7">
                        <a14:imgEffect>
                          <a14:backgroundRemoval t="0" b="100000" l="0" r="100000">
                            <a14:foregroundMark x1="41000" y1="58200" x2="41000" y2="58200"/>
                            <a14:backgroundMark x1="60408" y1="42449" x2="60408" y2="42449"/>
                          </a14:backgroundRemoval>
                        </a14:imgEffect>
                      </a14:imgLayer>
                    </a14:imgProps>
                  </a:ext>
                  <a:ext uri="{28A0092B-C50C-407E-A947-70E740481C1C}">
                    <a14:useLocalDpi xmlns:a14="http://schemas.microsoft.com/office/drawing/2010/main" val="0"/>
                  </a:ext>
                </a:extLst>
              </a:blip>
              <a:stretch>
                <a:fillRect/>
              </a:stretch>
            </p:blipFill>
            <p:spPr>
              <a:xfrm>
                <a:off x="3431247" y="24816606"/>
                <a:ext cx="679067" cy="679067"/>
              </a:xfrm>
              <a:prstGeom prst="rect">
                <a:avLst/>
              </a:prstGeom>
            </p:spPr>
          </p:pic>
          <p:pic>
            <p:nvPicPr>
              <p:cNvPr id="28" name="Kép 27"/>
              <p:cNvPicPr>
                <a:picLocks noChangeAspect="1"/>
              </p:cNvPicPr>
              <p:nvPr/>
            </p:nvPicPr>
            <p:blipFill>
              <a:blip r:embed="rId8" cstate="hqprint">
                <a:extLst>
                  <a:ext uri="{BEBA8EAE-BF5A-486C-A8C5-ECC9F3942E4B}">
                    <a14:imgProps xmlns:a14="http://schemas.microsoft.com/office/drawing/2010/main">
                      <a14:imgLayer r:embed="rId9">
                        <a14:imgEffect>
                          <a14:backgroundRemoval t="0" b="100000" l="0" r="100000">
                            <a14:foregroundMark x1="59005" y1="41295" x2="59005" y2="41295"/>
                            <a14:foregroundMark x1="61235" y1="13058" x2="61235" y2="13058"/>
                            <a14:foregroundMark x1="74957" y1="12277" x2="74957" y2="12277"/>
                            <a14:foregroundMark x1="78216" y1="59821" x2="78216" y2="59821"/>
                            <a14:foregroundMark x1="92967" y1="47321" x2="92967" y2="47321"/>
                            <a14:foregroundMark x1="78216" y1="35938" x2="78216" y2="35938"/>
                            <a14:foregroundMark x1="88679" y1="9152" x2="88679" y2="9152"/>
                            <a14:foregroundMark x1="76844" y1="13058" x2="78731" y2="32701"/>
                            <a14:foregroundMark x1="78902" y1="38616" x2="78559" y2="62054"/>
                            <a14:foregroundMark x1="81647" y1="56138" x2="88336" y2="47545"/>
                            <a14:foregroundMark x1="95369" y1="47768" x2="97770" y2="49107"/>
                            <a14:foregroundMark x1="98113" y1="54911" x2="87822" y2="81250"/>
                            <a14:foregroundMark x1="85592" y1="83371" x2="68439" y2="97433"/>
                            <a14:foregroundMark x1="17496" y1="99107" x2="12178" y2="98103"/>
                            <a14:foregroundMark x1="10635" y1="90067" x2="1029" y2="57701"/>
                            <a14:foregroundMark x1="2230" y1="55134" x2="6690" y2="51004"/>
                            <a14:foregroundMark x1="9605" y1="50335" x2="9605" y2="50335"/>
                            <a14:foregroundMark x1="14923" y1="50781" x2="14923" y2="50781"/>
                            <a14:foregroundMark x1="17324" y1="51786" x2="17324" y2="51786"/>
                            <a14:foregroundMark x1="19897" y1="53125" x2="21784" y2="58036"/>
                            <a14:foregroundMark x1="21098" y1="48549" x2="21098" y2="48549"/>
                            <a14:foregroundMark x1="22985" y1="47098" x2="34134" y2="46317"/>
                            <a14:foregroundMark x1="89022" y1="24665" x2="91252" y2="14063"/>
                            <a14:foregroundMark x1="86278" y1="6808" x2="73242" y2="1116"/>
                            <a14:foregroundMark x1="69297" y1="1228" x2="58662" y2="2679"/>
                            <a14:foregroundMark x1="56089" y1="4353" x2="46484" y2="12835"/>
                            <a14:foregroundMark x1="46484" y1="14509" x2="50257" y2="25670"/>
                          </a14:backgroundRemoval>
                        </a14:imgEffect>
                      </a14:imgLayer>
                    </a14:imgProps>
                  </a:ext>
                  <a:ext uri="{28A0092B-C50C-407E-A947-70E740481C1C}">
                    <a14:useLocalDpi xmlns:a14="http://schemas.microsoft.com/office/drawing/2010/main" val="0"/>
                  </a:ext>
                </a:extLst>
              </a:blip>
              <a:stretch>
                <a:fillRect/>
              </a:stretch>
            </p:blipFill>
            <p:spPr>
              <a:xfrm>
                <a:off x="4919740" y="24514335"/>
                <a:ext cx="587338" cy="902667"/>
              </a:xfrm>
              <a:prstGeom prst="rect">
                <a:avLst/>
              </a:prstGeom>
            </p:spPr>
          </p:pic>
          <p:pic>
            <p:nvPicPr>
              <p:cNvPr id="30" name="Kép 29"/>
              <p:cNvPicPr>
                <a:picLocks noChangeAspect="1"/>
              </p:cNvPicPr>
              <p:nvPr/>
            </p:nvPicPr>
            <p:blipFill>
              <a:blip r:embed="rId10" cstate="hqprint">
                <a:extLst>
                  <a:ext uri="{BEBA8EAE-BF5A-486C-A8C5-ECC9F3942E4B}">
                    <a14:imgProps xmlns:a14="http://schemas.microsoft.com/office/drawing/2010/main">
                      <a14:imgLayer r:embed="rId11">
                        <a14:imgEffect>
                          <a14:backgroundRemoval t="0" b="100000" l="0" r="100000">
                            <a14:foregroundMark x1="83000" y1="50198" x2="83000" y2="50198"/>
                            <a14:foregroundMark x1="94800" y1="35119" x2="94800" y2="35119"/>
                          </a14:backgroundRemoval>
                        </a14:imgEffect>
                      </a14:imgLayer>
                    </a14:imgProps>
                  </a:ext>
                  <a:ext uri="{28A0092B-C50C-407E-A947-70E740481C1C}">
                    <a14:useLocalDpi xmlns:a14="http://schemas.microsoft.com/office/drawing/2010/main" val="0"/>
                  </a:ext>
                </a:extLst>
              </a:blip>
              <a:stretch>
                <a:fillRect/>
              </a:stretch>
            </p:blipFill>
            <p:spPr>
              <a:xfrm>
                <a:off x="1732305" y="24720273"/>
                <a:ext cx="598687" cy="603477"/>
              </a:xfrm>
              <a:prstGeom prst="rect">
                <a:avLst/>
              </a:prstGeom>
            </p:spPr>
          </p:pic>
        </p:grpSp>
      </p:grpSp>
      <p:grpSp>
        <p:nvGrpSpPr>
          <p:cNvPr id="38" name="Csoportba foglalás 37"/>
          <p:cNvGrpSpPr/>
          <p:nvPr/>
        </p:nvGrpSpPr>
        <p:grpSpPr>
          <a:xfrm>
            <a:off x="1394530" y="27642262"/>
            <a:ext cx="10153652" cy="2362487"/>
            <a:chOff x="1384298" y="28372895"/>
            <a:chExt cx="9940489" cy="2362487"/>
          </a:xfrm>
        </p:grpSpPr>
        <p:sp>
          <p:nvSpPr>
            <p:cNvPr id="197" name="Szövegdoboz 196"/>
            <p:cNvSpPr txBox="1"/>
            <p:nvPr/>
          </p:nvSpPr>
          <p:spPr>
            <a:xfrm>
              <a:off x="1384298" y="28372895"/>
              <a:ext cx="4840946" cy="179433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visual processing speed:</a:t>
              </a:r>
              <a:br>
                <a:rPr lang="en-US" sz="2400" dirty="0"/>
              </a:br>
              <a:r>
                <a:rPr lang="en-US" sz="2400" dirty="0"/>
                <a:t>RT and decision RT</a:t>
              </a:r>
            </a:p>
            <a:p>
              <a:pPr marL="365125" indent="-365125">
                <a:lnSpc>
                  <a:spcPct val="110000"/>
                </a:lnSpc>
                <a:spcAft>
                  <a:spcPts val="600"/>
                </a:spcAft>
                <a:buClr>
                  <a:srgbClr val="438779"/>
                </a:buClr>
                <a:buSzPct val="75000"/>
              </a:pPr>
              <a:r>
                <a:rPr lang="en-US" sz="2400" dirty="0"/>
                <a:t>auditory processing speed: RT and decision RT</a:t>
              </a:r>
            </a:p>
          </p:txBody>
        </p:sp>
        <p:sp>
          <p:nvSpPr>
            <p:cNvPr id="198" name="Szövegdoboz 197"/>
            <p:cNvSpPr txBox="1"/>
            <p:nvPr/>
          </p:nvSpPr>
          <p:spPr>
            <a:xfrm>
              <a:off x="6483841" y="28380891"/>
              <a:ext cx="4840946" cy="235449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forward and backward digit span</a:t>
              </a:r>
            </a:p>
            <a:p>
              <a:pPr marL="365125" indent="-365125">
                <a:lnSpc>
                  <a:spcPct val="110000"/>
                </a:lnSpc>
                <a:spcAft>
                  <a:spcPts val="600"/>
                </a:spcAft>
                <a:buClr>
                  <a:srgbClr val="438779"/>
                </a:buClr>
                <a:buSzPct val="75000"/>
              </a:pPr>
              <a:r>
                <a:rPr lang="en-US" sz="2400" dirty="0" err="1"/>
                <a:t>nback</a:t>
              </a:r>
              <a:r>
                <a:rPr lang="en-US" sz="2400" dirty="0"/>
                <a:t>: 1, 2 and 3 back</a:t>
              </a:r>
            </a:p>
            <a:p>
              <a:pPr marL="365125" indent="-365125">
                <a:lnSpc>
                  <a:spcPct val="110000"/>
                </a:lnSpc>
                <a:spcAft>
                  <a:spcPts val="600"/>
                </a:spcAft>
                <a:buClr>
                  <a:srgbClr val="438779"/>
                </a:buClr>
                <a:buSzPct val="75000"/>
              </a:pPr>
              <a:r>
                <a:rPr lang="en-US" sz="2400" dirty="0" err="1"/>
                <a:t>Stroop</a:t>
              </a:r>
              <a:r>
                <a:rPr lang="en-US" sz="2400" dirty="0"/>
                <a:t> task: RT and ACC</a:t>
              </a:r>
            </a:p>
            <a:p>
              <a:pPr marL="365125" indent="-365125">
                <a:lnSpc>
                  <a:spcPct val="110000"/>
                </a:lnSpc>
                <a:spcAft>
                  <a:spcPts val="600"/>
                </a:spcAft>
                <a:buClr>
                  <a:srgbClr val="438779"/>
                </a:buClr>
                <a:buSzPct val="75000"/>
              </a:pPr>
              <a:r>
                <a:rPr lang="en-US" sz="2400" dirty="0"/>
                <a:t>Simon task: RT and ACC</a:t>
              </a:r>
            </a:p>
          </p:txBody>
        </p:sp>
      </p:grpSp>
      <p:grpSp>
        <p:nvGrpSpPr>
          <p:cNvPr id="203" name="Csoportba foglalás 202"/>
          <p:cNvGrpSpPr/>
          <p:nvPr/>
        </p:nvGrpSpPr>
        <p:grpSpPr>
          <a:xfrm>
            <a:off x="1384301" y="31018532"/>
            <a:ext cx="10163881" cy="3064557"/>
            <a:chOff x="1384298" y="28372895"/>
            <a:chExt cx="9940489" cy="3064557"/>
          </a:xfrm>
        </p:grpSpPr>
        <p:sp>
          <p:nvSpPr>
            <p:cNvPr id="204" name="Szövegdoboz 203"/>
            <p:cNvSpPr txBox="1"/>
            <p:nvPr/>
          </p:nvSpPr>
          <p:spPr>
            <a:xfrm>
              <a:off x="1384298" y="28372895"/>
              <a:ext cx="4840946" cy="3064557"/>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grammatical structure sensitivity</a:t>
              </a:r>
            </a:p>
            <a:p>
              <a:pPr marL="365125" indent="-365125">
                <a:lnSpc>
                  <a:spcPct val="110000"/>
                </a:lnSpc>
                <a:spcAft>
                  <a:spcPts val="600"/>
                </a:spcAft>
                <a:buClr>
                  <a:srgbClr val="438779"/>
                </a:buClr>
                <a:buSzPct val="75000"/>
              </a:pPr>
              <a:r>
                <a:rPr lang="en-US" sz="2400" dirty="0"/>
                <a:t>pragmatic sentence comprehension (KOBAK, </a:t>
              </a:r>
              <a:r>
                <a:rPr lang="en-US" sz="2400" dirty="0" err="1"/>
                <a:t>Lukács</a:t>
              </a:r>
              <a:r>
                <a:rPr lang="en-US" sz="2400" dirty="0"/>
                <a:t> &amp; </a:t>
              </a:r>
              <a:r>
                <a:rPr lang="en-US" sz="2400" dirty="0" err="1"/>
                <a:t>Kas</a:t>
              </a:r>
              <a:r>
                <a:rPr lang="en-US" sz="2400" dirty="0"/>
                <a:t>, in prep.)</a:t>
              </a:r>
            </a:p>
            <a:p>
              <a:pPr marL="365125" indent="-365125">
                <a:lnSpc>
                  <a:spcPct val="110000"/>
                </a:lnSpc>
                <a:spcAft>
                  <a:spcPts val="600"/>
                </a:spcAft>
                <a:buClr>
                  <a:srgbClr val="438779"/>
                </a:buClr>
                <a:buSzPct val="75000"/>
              </a:pPr>
              <a:r>
                <a:rPr lang="en-US" sz="2400" dirty="0"/>
                <a:t>receptive vocabulary task (KOBAK)</a:t>
              </a:r>
            </a:p>
          </p:txBody>
        </p:sp>
        <p:sp>
          <p:nvSpPr>
            <p:cNvPr id="205" name="Szövegdoboz 204"/>
            <p:cNvSpPr txBox="1"/>
            <p:nvPr/>
          </p:nvSpPr>
          <p:spPr>
            <a:xfrm>
              <a:off x="6483841" y="28380891"/>
              <a:ext cx="4840946" cy="2274341"/>
            </a:xfrm>
            <a:prstGeom prst="rect">
              <a:avLst/>
            </a:prstGeom>
            <a:noFill/>
          </p:spPr>
          <p:txBody>
            <a:bodyPr wrap="square" rtlCol="0">
              <a:spAutoFit/>
            </a:bodyPr>
            <a:lstStyle>
              <a:defPPr>
                <a:defRPr lang="en-US"/>
              </a:defPPr>
              <a:lvl1pPr marL="571500" indent="-571500">
                <a:lnSpc>
                  <a:spcPct val="114000"/>
                </a:lnSpc>
                <a:spcAft>
                  <a:spcPts val="2400"/>
                </a:spcAft>
                <a:buClr>
                  <a:srgbClr val="53A394"/>
                </a:buClr>
                <a:buSzPct val="100000"/>
                <a:buFont typeface="Calibri" panose="020F0502020204030204" pitchFamily="34" charset="0"/>
                <a:buChar char="●"/>
                <a:defRPr sz="3600">
                  <a:latin typeface="Montserrat" panose="00000500000000000000" pitchFamily="2" charset="-18"/>
                  <a:ea typeface="Roboto" panose="02000000000000000000" pitchFamily="2" charset="0"/>
                </a:defRPr>
              </a:lvl1pPr>
            </a:lstStyle>
            <a:p>
              <a:pPr marL="365125" indent="-365125">
                <a:lnSpc>
                  <a:spcPct val="110000"/>
                </a:lnSpc>
                <a:spcAft>
                  <a:spcPts val="600"/>
                </a:spcAft>
                <a:buClr>
                  <a:srgbClr val="438779"/>
                </a:buClr>
                <a:buSzPct val="75000"/>
              </a:pPr>
              <a:r>
                <a:rPr lang="en-US" sz="2400" dirty="0"/>
                <a:t>online processing of syntactic and semantic violations</a:t>
              </a:r>
            </a:p>
            <a:p>
              <a:pPr marL="365125" indent="-365125">
                <a:lnSpc>
                  <a:spcPct val="110000"/>
                </a:lnSpc>
                <a:spcAft>
                  <a:spcPts val="600"/>
                </a:spcAft>
                <a:buClr>
                  <a:srgbClr val="438779"/>
                </a:buClr>
                <a:buSzPct val="75000"/>
              </a:pPr>
              <a:r>
                <a:rPr lang="en-US" sz="2400" dirty="0"/>
                <a:t>predictive processing of sentences (Hintz et al., 2023)</a:t>
              </a:r>
            </a:p>
          </p:txBody>
        </p:sp>
      </p:grpSp>
      <p:sp>
        <p:nvSpPr>
          <p:cNvPr id="210" name="Google Shape;292;p1"/>
          <p:cNvSpPr txBox="1"/>
          <p:nvPr/>
        </p:nvSpPr>
        <p:spPr>
          <a:xfrm>
            <a:off x="16641470" y="32865580"/>
            <a:ext cx="8684511" cy="110795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None/>
            </a:pPr>
            <a:r>
              <a:rPr lang="en-US" sz="1200" dirty="0">
                <a:latin typeface="Montserrat" panose="00000500000000000000" pitchFamily="2" charset="-18"/>
                <a:ea typeface="Calibri"/>
                <a:cs typeface="Calibri"/>
                <a:sym typeface="Calibri"/>
              </a:rPr>
              <a:t>The cognitive control I factor consists of the </a:t>
            </a:r>
            <a:r>
              <a:rPr lang="en-US" sz="1200" dirty="0" err="1">
                <a:latin typeface="Montserrat" panose="00000500000000000000" pitchFamily="2" charset="-18"/>
                <a:ea typeface="Calibri"/>
                <a:cs typeface="Calibri"/>
                <a:sym typeface="Calibri"/>
              </a:rPr>
              <a:t>Stroop</a:t>
            </a:r>
            <a:r>
              <a:rPr lang="en-US" sz="1200" dirty="0">
                <a:latin typeface="Montserrat" panose="00000500000000000000" pitchFamily="2" charset="-18"/>
                <a:ea typeface="Calibri"/>
                <a:cs typeface="Calibri"/>
                <a:sym typeface="Calibri"/>
              </a:rPr>
              <a:t> RT and the visual processing speed decision RT indices. The cognitive control II is a single-index factor and consists of the Simon RT index. The working memory index contains the 1, 2 and 3 back indices. The short term memory factor consists of the forward and backward digit span indices. The cognitive control factors were positively correlated with each other, while the cognitive control and short term and working memory factors were negatively correlated with each other.</a:t>
            </a:r>
          </a:p>
        </p:txBody>
      </p:sp>
      <p:pic>
        <p:nvPicPr>
          <p:cNvPr id="213" name="Kép 212"/>
          <p:cNvPicPr>
            <a:picLocks noChangeAspect="1"/>
          </p:cNvPicPr>
          <p:nvPr/>
        </p:nvPicPr>
        <p:blipFill rotWithShape="1">
          <a:blip r:embed="rId12" cstate="hqprint">
            <a:extLst>
              <a:ext uri="{28A0092B-C50C-407E-A947-70E740481C1C}">
                <a14:useLocalDpi xmlns:a14="http://schemas.microsoft.com/office/drawing/2010/main" val="0"/>
              </a:ext>
            </a:extLst>
          </a:blip>
          <a:srcRect l="9262" t="9038" r="9115" b="8926"/>
          <a:stretch/>
        </p:blipFill>
        <p:spPr>
          <a:xfrm>
            <a:off x="26987882" y="39836900"/>
            <a:ext cx="1898362" cy="1908000"/>
          </a:xfrm>
          <a:prstGeom prst="rect">
            <a:avLst/>
          </a:prstGeom>
        </p:spPr>
      </p:pic>
      <p:pic>
        <p:nvPicPr>
          <p:cNvPr id="10" name="Kép 9"/>
          <p:cNvPicPr>
            <a:picLocks noChangeAspect="1"/>
          </p:cNvPicPr>
          <p:nvPr/>
        </p:nvPicPr>
        <p:blipFill>
          <a:blip r:embed="rId13" cstate="hqprint">
            <a:extLst>
              <a:ext uri="{BEBA8EAE-BF5A-486C-A8C5-ECC9F3942E4B}">
                <a14:imgProps xmlns:a14="http://schemas.microsoft.com/office/drawing/2010/main">
                  <a14:imgLayer r:embed="rId14">
                    <a14:imgEffect>
                      <a14:backgroundRemoval t="0" b="100000" l="0" r="100000">
                        <a14:foregroundMark x1="41400" y1="56000" x2="41400" y2="56000"/>
                      </a14:backgroundRemoval>
                    </a14:imgEffect>
                  </a14:imgLayer>
                </a14:imgProps>
              </a:ext>
              <a:ext uri="{28A0092B-C50C-407E-A947-70E740481C1C}">
                <a14:useLocalDpi xmlns:a14="http://schemas.microsoft.com/office/drawing/2010/main" val="0"/>
              </a:ext>
            </a:extLst>
          </a:blip>
          <a:stretch>
            <a:fillRect/>
          </a:stretch>
        </p:blipFill>
        <p:spPr>
          <a:xfrm>
            <a:off x="3460656" y="23356563"/>
            <a:ext cx="685009" cy="685009"/>
          </a:xfrm>
          <a:prstGeom prst="rect">
            <a:avLst/>
          </a:prstGeom>
        </p:spPr>
      </p:pic>
      <p:cxnSp>
        <p:nvCxnSpPr>
          <p:cNvPr id="95" name="Egyenes összekötő 94"/>
          <p:cNvCxnSpPr/>
          <p:nvPr/>
        </p:nvCxnSpPr>
        <p:spPr>
          <a:xfrm>
            <a:off x="1409473" y="12745520"/>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6" name="Egyenes összekötő 95"/>
          <p:cNvCxnSpPr/>
          <p:nvPr/>
        </p:nvCxnSpPr>
        <p:spPr>
          <a:xfrm flipH="1">
            <a:off x="12257472" y="12742741"/>
            <a:ext cx="10637" cy="21783043"/>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7" name="Egyenes összekötő 96"/>
          <p:cNvCxnSpPr/>
          <p:nvPr/>
        </p:nvCxnSpPr>
        <p:spPr>
          <a:xfrm>
            <a:off x="1409473" y="34525784"/>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cxnSp>
        <p:nvCxnSpPr>
          <p:cNvPr id="99" name="Egyenes összekötő 98"/>
          <p:cNvCxnSpPr/>
          <p:nvPr/>
        </p:nvCxnSpPr>
        <p:spPr>
          <a:xfrm>
            <a:off x="1391067" y="39275771"/>
            <a:ext cx="27506613" cy="0"/>
          </a:xfrm>
          <a:prstGeom prst="line">
            <a:avLst/>
          </a:prstGeom>
          <a:ln w="19050">
            <a:solidFill>
              <a:srgbClr val="438779"/>
            </a:solidFill>
          </a:ln>
        </p:spPr>
        <p:style>
          <a:lnRef idx="1">
            <a:schemeClr val="accent1"/>
          </a:lnRef>
          <a:fillRef idx="0">
            <a:schemeClr val="accent1"/>
          </a:fillRef>
          <a:effectRef idx="0">
            <a:schemeClr val="accent1"/>
          </a:effectRef>
          <a:fontRef idx="minor">
            <a:schemeClr val="tx1"/>
          </a:fontRef>
        </p:style>
      </p:cxnSp>
      <p:sp>
        <p:nvSpPr>
          <p:cNvPr id="101" name="Téglalap 100"/>
          <p:cNvSpPr/>
          <p:nvPr/>
        </p:nvSpPr>
        <p:spPr>
          <a:xfrm>
            <a:off x="0" y="1"/>
            <a:ext cx="30275213" cy="7689551"/>
          </a:xfrm>
          <a:prstGeom prst="rect">
            <a:avLst/>
          </a:prstGeom>
          <a:solidFill>
            <a:srgbClr val="4387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2" name="Szövegdoboz 101"/>
          <p:cNvSpPr txBox="1"/>
          <p:nvPr/>
        </p:nvSpPr>
        <p:spPr>
          <a:xfrm>
            <a:off x="1384300" y="1067148"/>
            <a:ext cx="17995820" cy="5262979"/>
          </a:xfrm>
          <a:prstGeom prst="rect">
            <a:avLst/>
          </a:prstGeom>
          <a:noFill/>
        </p:spPr>
        <p:txBody>
          <a:bodyPr wrap="square" rtlCol="0">
            <a:spAutoFit/>
          </a:bodyPr>
          <a:lstStyle/>
          <a:p>
            <a:pPr>
              <a:lnSpc>
                <a:spcPct val="105000"/>
              </a:lnSpc>
            </a:pPr>
            <a:r>
              <a:rPr lang="en-US" sz="8000" dirty="0">
                <a:solidFill>
                  <a:schemeClr val="bg1"/>
                </a:solidFill>
                <a:latin typeface="Montserrat" panose="00000500000000000000" pitchFamily="2" charset="-18"/>
              </a:rPr>
              <a:t>The effect of statistical learning and general cognitive skills on language processing: a structural equation modeling study</a:t>
            </a:r>
          </a:p>
        </p:txBody>
      </p:sp>
      <p:sp>
        <p:nvSpPr>
          <p:cNvPr id="103" name="Szövegdoboz 102"/>
          <p:cNvSpPr txBox="1"/>
          <p:nvPr/>
        </p:nvSpPr>
        <p:spPr>
          <a:xfrm>
            <a:off x="1384300" y="6592541"/>
            <a:ext cx="17995820" cy="553998"/>
          </a:xfrm>
          <a:prstGeom prst="rect">
            <a:avLst/>
          </a:prstGeom>
          <a:noFill/>
        </p:spPr>
        <p:txBody>
          <a:bodyPr wrap="square" rtlCol="0">
            <a:spAutoFit/>
          </a:bodyPr>
          <a:lstStyle/>
          <a:p>
            <a:pPr>
              <a:lnSpc>
                <a:spcPct val="125000"/>
              </a:lnSpc>
            </a:pPr>
            <a:r>
              <a:rPr lang="en-US" sz="2400" dirty="0" err="1">
                <a:solidFill>
                  <a:schemeClr val="bg1"/>
                </a:solidFill>
                <a:latin typeface="Montserrat" panose="00000500000000000000" pitchFamily="2" charset="-18"/>
              </a:rPr>
              <a:t>Krisztina</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Sára</a:t>
            </a:r>
            <a:r>
              <a:rPr lang="en-US" sz="2400" dirty="0">
                <a:solidFill>
                  <a:schemeClr val="bg1"/>
                </a:solidFill>
                <a:latin typeface="Montserrat" panose="00000500000000000000" pitchFamily="2" charset="-18"/>
              </a:rPr>
              <a:t> Lukics</a:t>
            </a:r>
            <a:r>
              <a:rPr lang="en-US" sz="2400" baseline="30000" dirty="0">
                <a:solidFill>
                  <a:schemeClr val="bg1"/>
                </a:solidFill>
                <a:latin typeface="Montserrat" panose="00000500000000000000" pitchFamily="2" charset="-18"/>
              </a:rPr>
              <a:t>1,2</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Dorottya</a:t>
            </a:r>
            <a:r>
              <a:rPr lang="en-US" sz="2400" dirty="0">
                <a:solidFill>
                  <a:schemeClr val="bg1"/>
                </a:solidFill>
                <a:latin typeface="Montserrat" panose="00000500000000000000" pitchFamily="2" charset="-18"/>
              </a:rPr>
              <a:t> Dobó</a:t>
            </a:r>
            <a:r>
              <a:rPr lang="en-US" sz="2400" baseline="30000" dirty="0">
                <a:solidFill>
                  <a:schemeClr val="bg1"/>
                </a:solidFill>
                <a:latin typeface="Montserrat" panose="00000500000000000000" pitchFamily="2" charset="-18"/>
              </a:rPr>
              <a:t>1,2</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Bálint</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József</a:t>
            </a:r>
            <a:r>
              <a:rPr lang="en-US" sz="2400" dirty="0">
                <a:solidFill>
                  <a:schemeClr val="bg1"/>
                </a:solidFill>
                <a:latin typeface="Montserrat" panose="00000500000000000000" pitchFamily="2" charset="-18"/>
              </a:rPr>
              <a:t> Ugrin</a:t>
            </a:r>
            <a:r>
              <a:rPr lang="en-US" sz="2400" baseline="30000" dirty="0">
                <a:solidFill>
                  <a:schemeClr val="bg1"/>
                </a:solidFill>
                <a:latin typeface="Montserrat" panose="00000500000000000000" pitchFamily="2" charset="-18"/>
              </a:rPr>
              <a:t>3,4</a:t>
            </a:r>
            <a:r>
              <a:rPr lang="en-US" sz="2400" dirty="0">
                <a:solidFill>
                  <a:schemeClr val="bg1"/>
                </a:solidFill>
                <a:latin typeface="Montserrat" panose="00000500000000000000" pitchFamily="2" charset="-18"/>
              </a:rPr>
              <a:t>; </a:t>
            </a:r>
            <a:r>
              <a:rPr lang="en-US" sz="2400" dirty="0" err="1">
                <a:solidFill>
                  <a:schemeClr val="bg1"/>
                </a:solidFill>
                <a:latin typeface="Montserrat" panose="00000500000000000000" pitchFamily="2" charset="-18"/>
              </a:rPr>
              <a:t>Ágnes</a:t>
            </a:r>
            <a:r>
              <a:rPr lang="en-US" sz="2400" dirty="0">
                <a:solidFill>
                  <a:schemeClr val="bg1"/>
                </a:solidFill>
                <a:latin typeface="Montserrat" panose="00000500000000000000" pitchFamily="2" charset="-18"/>
              </a:rPr>
              <a:t> Lukács</a:t>
            </a:r>
            <a:r>
              <a:rPr lang="en-US" sz="2400" baseline="30000" dirty="0">
                <a:solidFill>
                  <a:schemeClr val="bg1"/>
                </a:solidFill>
                <a:latin typeface="Montserrat" panose="00000500000000000000" pitchFamily="2" charset="-18"/>
              </a:rPr>
              <a:t>1,2</a:t>
            </a:r>
          </a:p>
        </p:txBody>
      </p:sp>
      <p:sp>
        <p:nvSpPr>
          <p:cNvPr id="104" name="Szövegdoboz 103"/>
          <p:cNvSpPr txBox="1"/>
          <p:nvPr/>
        </p:nvSpPr>
        <p:spPr>
          <a:xfrm>
            <a:off x="19498762" y="4159780"/>
            <a:ext cx="9392151" cy="1708160"/>
          </a:xfrm>
          <a:prstGeom prst="rect">
            <a:avLst/>
          </a:prstGeom>
          <a:noFill/>
        </p:spPr>
        <p:txBody>
          <a:bodyPr wrap="square" rtlCol="0">
            <a:spAutoFit/>
          </a:bodyPr>
          <a:lstStyle/>
          <a:p>
            <a:pPr>
              <a:lnSpc>
                <a:spcPct val="125000"/>
              </a:lnSpc>
              <a:spcAft>
                <a:spcPts val="600"/>
              </a:spcAft>
            </a:pPr>
            <a:r>
              <a:rPr lang="en-US" sz="1200" baseline="30000" dirty="0">
                <a:solidFill>
                  <a:schemeClr val="bg1"/>
                </a:solidFill>
                <a:latin typeface="Montserrat" panose="00000500000000000000" pitchFamily="2" charset="-18"/>
              </a:rPr>
              <a:t>1</a:t>
            </a:r>
            <a:r>
              <a:rPr lang="en-US" sz="1200" dirty="0">
                <a:solidFill>
                  <a:schemeClr val="bg1"/>
                </a:solidFill>
                <a:latin typeface="Montserrat" panose="00000500000000000000" pitchFamily="2" charset="-18"/>
              </a:rPr>
              <a:t>Department of Cognitive Science, Budapest University of Technology and Economics, Budapest, Hungary</a:t>
            </a:r>
          </a:p>
          <a:p>
            <a:pPr>
              <a:lnSpc>
                <a:spcPct val="125000"/>
              </a:lnSpc>
              <a:spcAft>
                <a:spcPts val="600"/>
              </a:spcAft>
            </a:pPr>
            <a:r>
              <a:rPr lang="en-US" sz="1200" baseline="30000" dirty="0">
                <a:solidFill>
                  <a:schemeClr val="bg1"/>
                </a:solidFill>
                <a:latin typeface="Montserrat" panose="00000500000000000000" pitchFamily="2" charset="-18"/>
              </a:rPr>
              <a:t>2</a:t>
            </a:r>
            <a:r>
              <a:rPr lang="en-US" sz="1200" dirty="0">
                <a:solidFill>
                  <a:schemeClr val="bg1"/>
                </a:solidFill>
                <a:latin typeface="Montserrat" panose="00000500000000000000" pitchFamily="2" charset="-18"/>
              </a:rPr>
              <a:t>MTA-BME Momentum Language Acquisition Research Group, </a:t>
            </a:r>
            <a:r>
              <a:rPr lang="en-US" sz="1200" dirty="0" err="1">
                <a:solidFill>
                  <a:schemeClr val="bg1"/>
                </a:solidFill>
                <a:latin typeface="Montserrat" panose="00000500000000000000" pitchFamily="2" charset="-18"/>
              </a:rPr>
              <a:t>Eötvös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Loránd</a:t>
            </a:r>
            <a:r>
              <a:rPr lang="en-US" sz="1200" dirty="0">
                <a:solidFill>
                  <a:schemeClr val="bg1"/>
                </a:solidFill>
                <a:latin typeface="Montserrat" panose="00000500000000000000" pitchFamily="2" charset="-18"/>
              </a:rPr>
              <a:t> Research Network, ELKH, Budapest, Hungary</a:t>
            </a:r>
          </a:p>
          <a:p>
            <a:pPr>
              <a:lnSpc>
                <a:spcPct val="125000"/>
              </a:lnSpc>
              <a:spcAft>
                <a:spcPts val="600"/>
              </a:spcAft>
            </a:pPr>
            <a:r>
              <a:rPr lang="en-US" sz="1200" baseline="30000" dirty="0">
                <a:solidFill>
                  <a:schemeClr val="bg1"/>
                </a:solidFill>
                <a:latin typeface="Montserrat" panose="00000500000000000000" pitchFamily="2" charset="-18"/>
              </a:rPr>
              <a:t>3</a:t>
            </a:r>
            <a:r>
              <a:rPr lang="en-US" sz="1200" dirty="0">
                <a:solidFill>
                  <a:schemeClr val="bg1"/>
                </a:solidFill>
                <a:latin typeface="Montserrat" panose="00000500000000000000" pitchFamily="2" charset="-18"/>
              </a:rPr>
              <a:t>Department of Cognitive Psychology, Institute of Psychology, </a:t>
            </a:r>
            <a:r>
              <a:rPr lang="en-US" sz="1200" dirty="0" err="1">
                <a:solidFill>
                  <a:schemeClr val="bg1"/>
                </a:solidFill>
                <a:latin typeface="Montserrat" panose="00000500000000000000" pitchFamily="2" charset="-18"/>
              </a:rPr>
              <a:t>Eötvös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Loránd</a:t>
            </a:r>
            <a:r>
              <a:rPr lang="en-US" sz="1200" dirty="0">
                <a:solidFill>
                  <a:schemeClr val="bg1"/>
                </a:solidFill>
                <a:latin typeface="Montserrat" panose="00000500000000000000" pitchFamily="2" charset="-18"/>
              </a:rPr>
              <a:t> University, Budapest, Hungary</a:t>
            </a:r>
          </a:p>
          <a:p>
            <a:pPr>
              <a:lnSpc>
                <a:spcPct val="125000"/>
              </a:lnSpc>
              <a:spcAft>
                <a:spcPts val="600"/>
              </a:spcAft>
            </a:pPr>
            <a:r>
              <a:rPr lang="en-US" sz="1200" baseline="30000" dirty="0">
                <a:solidFill>
                  <a:schemeClr val="bg1"/>
                </a:solidFill>
                <a:latin typeface="Montserrat" panose="00000500000000000000" pitchFamily="2" charset="-18"/>
              </a:rPr>
              <a:t>4</a:t>
            </a:r>
            <a:r>
              <a:rPr lang="en-US" sz="1200" dirty="0">
                <a:solidFill>
                  <a:schemeClr val="bg1"/>
                </a:solidFill>
                <a:latin typeface="Montserrat" panose="00000500000000000000" pitchFamily="2" charset="-18"/>
              </a:rPr>
              <a:t>Psycholinguistics and Neurolinguistics Research Group, Institute for General and Hungarian Linguistics, ELKH Hungarian Research Centre for Linguistics, Budapest, Hungary</a:t>
            </a:r>
          </a:p>
        </p:txBody>
      </p:sp>
      <p:sp>
        <p:nvSpPr>
          <p:cNvPr id="108" name="Szövegdoboz 107"/>
          <p:cNvSpPr txBox="1"/>
          <p:nvPr/>
        </p:nvSpPr>
        <p:spPr>
          <a:xfrm>
            <a:off x="19498763" y="6361709"/>
            <a:ext cx="9398918" cy="784830"/>
          </a:xfrm>
          <a:prstGeom prst="rect">
            <a:avLst/>
          </a:prstGeom>
          <a:noFill/>
        </p:spPr>
        <p:txBody>
          <a:bodyPr wrap="square" rtlCol="0">
            <a:spAutoFit/>
          </a:bodyPr>
          <a:lstStyle/>
          <a:p>
            <a:pPr>
              <a:lnSpc>
                <a:spcPct val="125000"/>
              </a:lnSpc>
              <a:spcAft>
                <a:spcPts val="600"/>
              </a:spcAft>
            </a:pPr>
            <a:r>
              <a:rPr lang="en-US" sz="1200" dirty="0">
                <a:solidFill>
                  <a:schemeClr val="bg1"/>
                </a:solidFill>
                <a:latin typeface="Montserrat" panose="00000500000000000000" pitchFamily="2" charset="-18"/>
              </a:rPr>
              <a:t>This work was supported by the Momentum Research Grant of the Hungarian Academy of Sciences (Momentum 96233 'Profiling learning mechanisms and learners: individual differences from impairments to excellence in statistical learning and in language acquisition', PI: </a:t>
            </a:r>
            <a:r>
              <a:rPr lang="en-US" sz="1200" dirty="0" err="1">
                <a:solidFill>
                  <a:schemeClr val="bg1"/>
                </a:solidFill>
                <a:latin typeface="Montserrat" panose="00000500000000000000" pitchFamily="2" charset="-18"/>
              </a:rPr>
              <a:t>Ágnes</a:t>
            </a:r>
            <a:r>
              <a:rPr lang="en-US" sz="1200" dirty="0">
                <a:solidFill>
                  <a:schemeClr val="bg1"/>
                </a:solidFill>
                <a:latin typeface="Montserrat" panose="00000500000000000000" pitchFamily="2" charset="-18"/>
              </a:rPr>
              <a:t> </a:t>
            </a:r>
            <a:r>
              <a:rPr lang="en-US" sz="1200" dirty="0" err="1">
                <a:solidFill>
                  <a:schemeClr val="bg1"/>
                </a:solidFill>
                <a:latin typeface="Montserrat" panose="00000500000000000000" pitchFamily="2" charset="-18"/>
              </a:rPr>
              <a:t>Lukács</a:t>
            </a:r>
            <a:endParaRPr lang="en-US" sz="1200" dirty="0">
              <a:solidFill>
                <a:schemeClr val="bg1"/>
              </a:solidFill>
              <a:latin typeface="Montserrat" panose="00000500000000000000" pitchFamily="2" charset="-18"/>
            </a:endParaRPr>
          </a:p>
        </p:txBody>
      </p:sp>
      <p:pic>
        <p:nvPicPr>
          <p:cNvPr id="109" name="Kép 108"/>
          <p:cNvPicPr>
            <a:picLocks noChangeAspect="1"/>
          </p:cNvPicPr>
          <p:nvPr/>
        </p:nvPicPr>
        <p:blipFill>
          <a:blip r:embed="rId15" cstate="hqprint">
            <a:extLst>
              <a:ext uri="{28A0092B-C50C-407E-A947-70E740481C1C}">
                <a14:useLocalDpi xmlns:a14="http://schemas.microsoft.com/office/drawing/2010/main" val="0"/>
              </a:ext>
            </a:extLst>
          </a:blip>
          <a:stretch>
            <a:fillRect/>
          </a:stretch>
        </p:blipFill>
        <p:spPr>
          <a:xfrm>
            <a:off x="19498762" y="1060265"/>
            <a:ext cx="9392151" cy="2605745"/>
          </a:xfrm>
          <a:prstGeom prst="rect">
            <a:avLst/>
          </a:prstGeom>
        </p:spPr>
      </p:pic>
    </p:spTree>
    <p:extLst>
      <p:ext uri="{BB962C8B-B14F-4D97-AF65-F5344CB8AC3E}">
        <p14:creationId xmlns:p14="http://schemas.microsoft.com/office/powerpoint/2010/main" val="9940403"/>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6765</TotalTime>
  <Words>947</Words>
  <Application>Microsoft Office PowerPoint</Application>
  <PresentationFormat>Egyéni</PresentationFormat>
  <Paragraphs>94</Paragraphs>
  <Slides>1</Slides>
  <Notes>1</Notes>
  <HiddenSlides>0</HiddenSlides>
  <MMClips>0</MMClips>
  <ScaleCrop>false</ScaleCrop>
  <HeadingPairs>
    <vt:vector size="6" baseType="variant">
      <vt:variant>
        <vt:lpstr>Használt betűtípusok</vt:lpstr>
      </vt:variant>
      <vt:variant>
        <vt:i4>8</vt:i4>
      </vt:variant>
      <vt:variant>
        <vt:lpstr>Téma</vt:lpstr>
      </vt:variant>
      <vt:variant>
        <vt:i4>1</vt:i4>
      </vt:variant>
      <vt:variant>
        <vt:lpstr>Diacímek</vt:lpstr>
      </vt:variant>
      <vt:variant>
        <vt:i4>1</vt:i4>
      </vt:variant>
    </vt:vector>
  </HeadingPairs>
  <TitlesOfParts>
    <vt:vector size="10" baseType="lpstr">
      <vt:lpstr>Arial</vt:lpstr>
      <vt:lpstr>Calibri</vt:lpstr>
      <vt:lpstr>Calibri Light</vt:lpstr>
      <vt:lpstr>Montserrat</vt:lpstr>
      <vt:lpstr>Montserrat Medium</vt:lpstr>
      <vt:lpstr>Roboto</vt:lpstr>
      <vt:lpstr>Roboto Medium</vt:lpstr>
      <vt:lpstr>Wingdings</vt:lpstr>
      <vt:lpstr>Office-téma</vt:lpstr>
      <vt:lpstr>PowerPoint-bemutató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hg</dc:title>
  <dc:creator>Bálint Ugrin;Krisztina Sára Lukics</dc:creator>
  <cp:lastModifiedBy>Kriszti</cp:lastModifiedBy>
  <cp:revision>328</cp:revision>
  <dcterms:created xsi:type="dcterms:W3CDTF">2023-05-03T17:23:39Z</dcterms:created>
  <dcterms:modified xsi:type="dcterms:W3CDTF">2023-06-12T12:06:48Z</dcterms:modified>
</cp:coreProperties>
</file>