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6858000" cy="9144000"/>
  <p:defaultTextStyle>
    <a:defPPr>
      <a:defRPr lang="en-US"/>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41" userDrawn="1">
          <p15:clr>
            <a:srgbClr val="A4A3A4"/>
          </p15:clr>
        </p15:guide>
        <p15:guide id="2" pos="872" userDrawn="1">
          <p15:clr>
            <a:srgbClr val="A4A3A4"/>
          </p15:clr>
        </p15:guide>
        <p15:guide id="3" pos="18199" userDrawn="1">
          <p15:clr>
            <a:srgbClr val="A4A3A4"/>
          </p15:clr>
        </p15:guide>
        <p15:guide id="4" orient="horz" pos="26296" userDrawn="1">
          <p15:clr>
            <a:srgbClr val="A4A3A4"/>
          </p15:clr>
        </p15:guide>
        <p15:guide id="5" orient="horz" pos="5181" userDrawn="1">
          <p15:clr>
            <a:srgbClr val="A4A3A4"/>
          </p15:clr>
        </p15:guide>
        <p15:guide id="8" orient="horz" pos="8379" userDrawn="1">
          <p15:clr>
            <a:srgbClr val="A4A3A4"/>
          </p15:clr>
        </p15:guide>
        <p15:guide id="9" orient="horz" pos="8038" userDrawn="1">
          <p15:clr>
            <a:srgbClr val="A4A3A4"/>
          </p15:clr>
        </p15:guide>
        <p15:guide id="18" orient="horz" pos="7698" userDrawn="1">
          <p15:clr>
            <a:srgbClr val="A4A3A4"/>
          </p15:clr>
        </p15:guide>
        <p15:guide id="20" orient="horz" pos="24753" userDrawn="1">
          <p15:clr>
            <a:srgbClr val="A4A3A4"/>
          </p15:clr>
        </p15:guide>
        <p15:guide id="23" orient="horz" pos="24413" userDrawn="1">
          <p15:clr>
            <a:srgbClr val="A4A3A4"/>
          </p15:clr>
        </p15:guide>
        <p15:guide id="28" orient="horz" pos="667" userDrawn="1">
          <p15:clr>
            <a:srgbClr val="A4A3A4"/>
          </p15:clr>
        </p15:guide>
        <p15:guide id="29" pos="8175" userDrawn="1">
          <p15:clr>
            <a:srgbClr val="A4A3A4"/>
          </p15:clr>
        </p15:guide>
        <p15:guide id="30" pos="7721" userDrawn="1">
          <p15:clr>
            <a:srgbClr val="A4A3A4"/>
          </p15:clr>
        </p15:guide>
        <p15:guide id="31" pos="7268" userDrawn="1">
          <p15:clr>
            <a:srgbClr val="A4A3A4"/>
          </p15:clr>
        </p15:guide>
        <p15:guide id="32" orient="horz" pos="4500" userDrawn="1">
          <p15:clr>
            <a:srgbClr val="A4A3A4"/>
          </p15:clr>
        </p15:guide>
        <p15:guide id="33" orient="horz" pos="21397" userDrawn="1">
          <p15:clr>
            <a:srgbClr val="A4A3A4"/>
          </p15:clr>
        </p15:guide>
        <p15:guide id="34" orient="horz" pos="21737" userDrawn="1">
          <p15:clr>
            <a:srgbClr val="A4A3A4"/>
          </p15:clr>
        </p15:guide>
        <p15:guide id="35" orient="horz" pos="22077" userDrawn="1">
          <p15:clr>
            <a:srgbClr val="A4A3A4"/>
          </p15:clr>
        </p15:guide>
        <p15:guide id="36" orient="horz" pos="25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8779"/>
    <a:srgbClr val="97DDCC"/>
    <a:srgbClr val="53A394"/>
    <a:srgbClr val="AFA49F"/>
    <a:srgbClr val="C1B4AF"/>
    <a:srgbClr val="D9D1CE"/>
    <a:srgbClr val="6CC9BA"/>
    <a:srgbClr val="408176"/>
    <a:srgbClr val="90E3D4"/>
    <a:srgbClr val="4388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338" autoAdjust="0"/>
    <p:restoredTop sz="94660"/>
  </p:normalViewPr>
  <p:slideViewPr>
    <p:cSldViewPr snapToGrid="0">
      <p:cViewPr>
        <p:scale>
          <a:sx n="25" d="100"/>
          <a:sy n="25" d="100"/>
        </p:scale>
        <p:origin x="1973" y="14"/>
      </p:cViewPr>
      <p:guideLst>
        <p:guide orient="horz" pos="4841"/>
        <p:guide pos="872"/>
        <p:guide pos="18199"/>
        <p:guide orient="horz" pos="26296"/>
        <p:guide orient="horz" pos="5181"/>
        <p:guide orient="horz" pos="8379"/>
        <p:guide orient="horz" pos="8038"/>
        <p:guide orient="horz" pos="7698"/>
        <p:guide orient="horz" pos="24753"/>
        <p:guide orient="horz" pos="24413"/>
        <p:guide orient="horz" pos="667"/>
        <p:guide pos="8175"/>
        <p:guide pos="7721"/>
        <p:guide pos="7268"/>
        <p:guide orient="horz" pos="4500"/>
        <p:guide orient="horz" pos="21397"/>
        <p:guide orient="horz" pos="21737"/>
        <p:guide orient="horz" pos="22077"/>
        <p:guide orient="horz" pos="250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3CF92-168C-4E8C-AF41-E88BDB056995}" type="datetimeFigureOut">
              <a:rPr lang="hu-HU" smtClean="0"/>
              <a:t>2023. 06. 12.</a:t>
            </a:fld>
            <a:endParaRPr lang="hu-HU"/>
          </a:p>
        </p:txBody>
      </p:sp>
      <p:sp>
        <p:nvSpPr>
          <p:cNvPr id="4" name="Diakép helye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ECA907-A2C9-4351-BCAF-3A14BD4700E9}" type="slidenum">
              <a:rPr lang="hu-HU" smtClean="0"/>
              <a:t>‹#›</a:t>
            </a:fld>
            <a:endParaRPr lang="hu-HU"/>
          </a:p>
        </p:txBody>
      </p:sp>
    </p:spTree>
    <p:extLst>
      <p:ext uri="{BB962C8B-B14F-4D97-AF65-F5344CB8AC3E}">
        <p14:creationId xmlns:p14="http://schemas.microsoft.com/office/powerpoint/2010/main" val="2455220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1DECA907-A2C9-4351-BCAF-3A14BD4700E9}" type="slidenum">
              <a:rPr lang="hu-HU" smtClean="0"/>
              <a:t>1</a:t>
            </a:fld>
            <a:endParaRPr lang="hu-HU"/>
          </a:p>
        </p:txBody>
      </p:sp>
    </p:spTree>
    <p:extLst>
      <p:ext uri="{BB962C8B-B14F-4D97-AF65-F5344CB8AC3E}">
        <p14:creationId xmlns:p14="http://schemas.microsoft.com/office/powerpoint/2010/main" val="1485756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816EC9E-DB5A-248C-BD69-8BFFFC07F2FE}"/>
              </a:ext>
            </a:extLst>
          </p:cNvPr>
          <p:cNvSpPr>
            <a:spLocks noGrp="1"/>
          </p:cNvSpPr>
          <p:nvPr>
            <p:ph type="ctrTitle"/>
          </p:nvPr>
        </p:nvSpPr>
        <p:spPr>
          <a:xfrm>
            <a:off x="3784402" y="7005156"/>
            <a:ext cx="22706410" cy="14902051"/>
          </a:xfrm>
        </p:spPr>
        <p:txBody>
          <a:bodyPr anchor="b"/>
          <a:lstStyle>
            <a:lvl1pPr algn="ctr">
              <a:defRPr sz="14899"/>
            </a:lvl1pPr>
          </a:lstStyle>
          <a:p>
            <a:r>
              <a:rPr lang="hu-HU"/>
              <a:t>Mintacím szerkesztése</a:t>
            </a:r>
            <a:endParaRPr lang="en-GB"/>
          </a:p>
        </p:txBody>
      </p:sp>
      <p:sp>
        <p:nvSpPr>
          <p:cNvPr id="3" name="Alcím 2">
            <a:extLst>
              <a:ext uri="{FF2B5EF4-FFF2-40B4-BE49-F238E27FC236}">
                <a16:creationId xmlns:a16="http://schemas.microsoft.com/office/drawing/2014/main" id="{8F1CADC2-0138-A753-9928-CAD1612C492A}"/>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hu-HU"/>
              <a:t>Kattintson ide az alcím mintájának szerkesztéséhez</a:t>
            </a:r>
            <a:endParaRPr lang="en-GB"/>
          </a:p>
        </p:txBody>
      </p:sp>
      <p:sp>
        <p:nvSpPr>
          <p:cNvPr id="4" name="Dátum helye 3">
            <a:extLst>
              <a:ext uri="{FF2B5EF4-FFF2-40B4-BE49-F238E27FC236}">
                <a16:creationId xmlns:a16="http://schemas.microsoft.com/office/drawing/2014/main" id="{B61BA2B4-7998-3AB5-48F0-81A6F3A661E0}"/>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5" name="Élőláb helye 4">
            <a:extLst>
              <a:ext uri="{FF2B5EF4-FFF2-40B4-BE49-F238E27FC236}">
                <a16:creationId xmlns:a16="http://schemas.microsoft.com/office/drawing/2014/main" id="{EA067167-4947-8774-0DD9-A88D43AC55B3}"/>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FED7ADAE-1DD8-7F2A-22D5-6EE2D30788D1}"/>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2645623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D907F27-6B6A-B4E2-FC04-FB484DF94140}"/>
              </a:ext>
            </a:extLst>
          </p:cNvPr>
          <p:cNvSpPr>
            <a:spLocks noGrp="1"/>
          </p:cNvSpPr>
          <p:nvPr>
            <p:ph type="title"/>
          </p:nvPr>
        </p:nvSpPr>
        <p:spPr/>
        <p:txBody>
          <a:bodyPr/>
          <a:lstStyle/>
          <a:p>
            <a:r>
              <a:rPr lang="hu-HU"/>
              <a:t>Mintacím szerkesztése</a:t>
            </a:r>
            <a:endParaRPr lang="en-GB"/>
          </a:p>
        </p:txBody>
      </p:sp>
      <p:sp>
        <p:nvSpPr>
          <p:cNvPr id="3" name="Függőleges szöveg helye 2">
            <a:extLst>
              <a:ext uri="{FF2B5EF4-FFF2-40B4-BE49-F238E27FC236}">
                <a16:creationId xmlns:a16="http://schemas.microsoft.com/office/drawing/2014/main" id="{5AAF4B44-F919-EDDC-D013-1D722EF7A947}"/>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Dátum helye 3">
            <a:extLst>
              <a:ext uri="{FF2B5EF4-FFF2-40B4-BE49-F238E27FC236}">
                <a16:creationId xmlns:a16="http://schemas.microsoft.com/office/drawing/2014/main" id="{FBFADF09-87FD-78E2-270D-99C7EE926758}"/>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5" name="Élőláb helye 4">
            <a:extLst>
              <a:ext uri="{FF2B5EF4-FFF2-40B4-BE49-F238E27FC236}">
                <a16:creationId xmlns:a16="http://schemas.microsoft.com/office/drawing/2014/main" id="{9D146550-FBF8-4664-A1D6-97F8721090A4}"/>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DBEC3A57-2B62-9893-C267-BAF1D0427BCB}"/>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2776118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ED2A374F-DE2B-5B81-673D-6B8BF183D195}"/>
              </a:ext>
            </a:extLst>
          </p:cNvPr>
          <p:cNvSpPr>
            <a:spLocks noGrp="1"/>
          </p:cNvSpPr>
          <p:nvPr>
            <p:ph type="title" orient="vert"/>
          </p:nvPr>
        </p:nvSpPr>
        <p:spPr>
          <a:xfrm>
            <a:off x="21665699" y="2278904"/>
            <a:ext cx="6528093" cy="36274211"/>
          </a:xfrm>
        </p:spPr>
        <p:txBody>
          <a:bodyPr vert="eaVert"/>
          <a:lstStyle/>
          <a:p>
            <a:r>
              <a:rPr lang="hu-HU"/>
              <a:t>Mintacím szerkesztése</a:t>
            </a:r>
            <a:endParaRPr lang="en-GB"/>
          </a:p>
        </p:txBody>
      </p:sp>
      <p:sp>
        <p:nvSpPr>
          <p:cNvPr id="3" name="Függőleges szöveg helye 2">
            <a:extLst>
              <a:ext uri="{FF2B5EF4-FFF2-40B4-BE49-F238E27FC236}">
                <a16:creationId xmlns:a16="http://schemas.microsoft.com/office/drawing/2014/main" id="{5456A2DB-8743-2AFD-05DA-6C5324705959}"/>
              </a:ext>
            </a:extLst>
          </p:cNvPr>
          <p:cNvSpPr>
            <a:spLocks noGrp="1"/>
          </p:cNvSpPr>
          <p:nvPr>
            <p:ph type="body" orient="vert" idx="1"/>
          </p:nvPr>
        </p:nvSpPr>
        <p:spPr>
          <a:xfrm>
            <a:off x="2081421" y="2278904"/>
            <a:ext cx="19205838" cy="36274211"/>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Dátum helye 3">
            <a:extLst>
              <a:ext uri="{FF2B5EF4-FFF2-40B4-BE49-F238E27FC236}">
                <a16:creationId xmlns:a16="http://schemas.microsoft.com/office/drawing/2014/main" id="{9161BD29-0E9A-26BB-AA6C-4CC2439293C8}"/>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5" name="Élőláb helye 4">
            <a:extLst>
              <a:ext uri="{FF2B5EF4-FFF2-40B4-BE49-F238E27FC236}">
                <a16:creationId xmlns:a16="http://schemas.microsoft.com/office/drawing/2014/main" id="{5F665953-F314-92DB-BF4A-895626A7DC99}"/>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6451877B-73B7-B61F-892F-B7878090CD54}"/>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91991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23897C8-8609-32D4-ECC0-6F8BAE8EB0A9}"/>
              </a:ext>
            </a:extLst>
          </p:cNvPr>
          <p:cNvSpPr>
            <a:spLocks noGrp="1"/>
          </p:cNvSpPr>
          <p:nvPr>
            <p:ph type="title"/>
          </p:nvPr>
        </p:nvSpPr>
        <p:spPr/>
        <p:txBody>
          <a:bodyPr/>
          <a:lstStyle/>
          <a:p>
            <a:r>
              <a:rPr lang="hu-HU"/>
              <a:t>Mintacím szerkesztése</a:t>
            </a:r>
            <a:endParaRPr lang="en-GB"/>
          </a:p>
        </p:txBody>
      </p:sp>
      <p:sp>
        <p:nvSpPr>
          <p:cNvPr id="3" name="Tartalom helye 2">
            <a:extLst>
              <a:ext uri="{FF2B5EF4-FFF2-40B4-BE49-F238E27FC236}">
                <a16:creationId xmlns:a16="http://schemas.microsoft.com/office/drawing/2014/main" id="{CA001433-FCBE-1F0D-3F72-8B3B9AE610C4}"/>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Dátum helye 3">
            <a:extLst>
              <a:ext uri="{FF2B5EF4-FFF2-40B4-BE49-F238E27FC236}">
                <a16:creationId xmlns:a16="http://schemas.microsoft.com/office/drawing/2014/main" id="{331CD42F-4575-D110-8AFD-91F336EB658C}"/>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5" name="Élőláb helye 4">
            <a:extLst>
              <a:ext uri="{FF2B5EF4-FFF2-40B4-BE49-F238E27FC236}">
                <a16:creationId xmlns:a16="http://schemas.microsoft.com/office/drawing/2014/main" id="{B9330290-1F54-6F1C-1AB8-ED44B467ED65}"/>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0C9FB83E-CD75-9976-BDBA-1123DF0411F2}"/>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139455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94087C0-5D8B-5CC9-F664-FC958E8C69CC}"/>
              </a:ext>
            </a:extLst>
          </p:cNvPr>
          <p:cNvSpPr>
            <a:spLocks noGrp="1"/>
          </p:cNvSpPr>
          <p:nvPr>
            <p:ph type="title"/>
          </p:nvPr>
        </p:nvSpPr>
        <p:spPr>
          <a:xfrm>
            <a:off x="2065653" y="10671222"/>
            <a:ext cx="26112371" cy="17805173"/>
          </a:xfrm>
        </p:spPr>
        <p:txBody>
          <a:bodyPr anchor="b"/>
          <a:lstStyle>
            <a:lvl1pPr>
              <a:defRPr sz="14899"/>
            </a:lvl1pPr>
          </a:lstStyle>
          <a:p>
            <a:r>
              <a:rPr lang="hu-HU"/>
              <a:t>Mintacím szerkesztése</a:t>
            </a:r>
            <a:endParaRPr lang="en-GB"/>
          </a:p>
        </p:txBody>
      </p:sp>
      <p:sp>
        <p:nvSpPr>
          <p:cNvPr id="3" name="Szöveg helye 2">
            <a:extLst>
              <a:ext uri="{FF2B5EF4-FFF2-40B4-BE49-F238E27FC236}">
                <a16:creationId xmlns:a16="http://schemas.microsoft.com/office/drawing/2014/main" id="{D7E0FB50-E24D-991B-45C7-5CDE086273E0}"/>
              </a:ext>
            </a:extLst>
          </p:cNvPr>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652E5C7D-F53B-138B-895E-BC2F8EEC372B}"/>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5" name="Élőláb helye 4">
            <a:extLst>
              <a:ext uri="{FF2B5EF4-FFF2-40B4-BE49-F238E27FC236}">
                <a16:creationId xmlns:a16="http://schemas.microsoft.com/office/drawing/2014/main" id="{1346F421-AD79-0B97-62A7-6F52F3484AF2}"/>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A17AC50F-4016-A468-E7EF-2306647C88D4}"/>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115059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0C37E42-D682-53AA-7A5F-A7F09329B879}"/>
              </a:ext>
            </a:extLst>
          </p:cNvPr>
          <p:cNvSpPr>
            <a:spLocks noGrp="1"/>
          </p:cNvSpPr>
          <p:nvPr>
            <p:ph type="title"/>
          </p:nvPr>
        </p:nvSpPr>
        <p:spPr/>
        <p:txBody>
          <a:bodyPr/>
          <a:lstStyle/>
          <a:p>
            <a:r>
              <a:rPr lang="hu-HU"/>
              <a:t>Mintacím szerkesztése</a:t>
            </a:r>
            <a:endParaRPr lang="en-GB"/>
          </a:p>
        </p:txBody>
      </p:sp>
      <p:sp>
        <p:nvSpPr>
          <p:cNvPr id="3" name="Tartalom helye 2">
            <a:extLst>
              <a:ext uri="{FF2B5EF4-FFF2-40B4-BE49-F238E27FC236}">
                <a16:creationId xmlns:a16="http://schemas.microsoft.com/office/drawing/2014/main" id="{2EBA91C2-BFB1-7DF8-224E-41FEA30EE728}"/>
              </a:ext>
            </a:extLst>
          </p:cNvPr>
          <p:cNvSpPr>
            <a:spLocks noGrp="1"/>
          </p:cNvSpPr>
          <p:nvPr>
            <p:ph sz="half" idx="1"/>
          </p:nvPr>
        </p:nvSpPr>
        <p:spPr>
          <a:xfrm>
            <a:off x="2081421" y="11394520"/>
            <a:ext cx="12866966" cy="2715859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Tartalom helye 3">
            <a:extLst>
              <a:ext uri="{FF2B5EF4-FFF2-40B4-BE49-F238E27FC236}">
                <a16:creationId xmlns:a16="http://schemas.microsoft.com/office/drawing/2014/main" id="{C38794F1-C80F-D8A3-B7D9-16A7E279EAD5}"/>
              </a:ext>
            </a:extLst>
          </p:cNvPr>
          <p:cNvSpPr>
            <a:spLocks noGrp="1"/>
          </p:cNvSpPr>
          <p:nvPr>
            <p:ph sz="half" idx="2"/>
          </p:nvPr>
        </p:nvSpPr>
        <p:spPr>
          <a:xfrm>
            <a:off x="15326826" y="11394520"/>
            <a:ext cx="12866966" cy="2715859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5" name="Dátum helye 4">
            <a:extLst>
              <a:ext uri="{FF2B5EF4-FFF2-40B4-BE49-F238E27FC236}">
                <a16:creationId xmlns:a16="http://schemas.microsoft.com/office/drawing/2014/main" id="{907DD01D-68C2-3A0C-CC3F-10D9681BF629}"/>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6" name="Élőláb helye 5">
            <a:extLst>
              <a:ext uri="{FF2B5EF4-FFF2-40B4-BE49-F238E27FC236}">
                <a16:creationId xmlns:a16="http://schemas.microsoft.com/office/drawing/2014/main" id="{27EE288A-D397-5D01-2CF8-246DC18688EF}"/>
              </a:ext>
            </a:extLst>
          </p:cNvPr>
          <p:cNvSpPr>
            <a:spLocks noGrp="1"/>
          </p:cNvSpPr>
          <p:nvPr>
            <p:ph type="ftr" sz="quarter" idx="11"/>
          </p:nvPr>
        </p:nvSpPr>
        <p:spPr/>
        <p:txBody>
          <a:bodyPr/>
          <a:lstStyle/>
          <a:p>
            <a:endParaRPr lang="en-GB"/>
          </a:p>
        </p:txBody>
      </p:sp>
      <p:sp>
        <p:nvSpPr>
          <p:cNvPr id="7" name="Dia számának helye 6">
            <a:extLst>
              <a:ext uri="{FF2B5EF4-FFF2-40B4-BE49-F238E27FC236}">
                <a16:creationId xmlns:a16="http://schemas.microsoft.com/office/drawing/2014/main" id="{5D91AA95-FFC7-0615-9371-3C177DBA19AA}"/>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298603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C8E98A0-D8BF-7F00-7F21-0A18196B1A08}"/>
              </a:ext>
            </a:extLst>
          </p:cNvPr>
          <p:cNvSpPr>
            <a:spLocks noGrp="1"/>
          </p:cNvSpPr>
          <p:nvPr>
            <p:ph type="title"/>
          </p:nvPr>
        </p:nvSpPr>
        <p:spPr>
          <a:xfrm>
            <a:off x="2085364" y="2278907"/>
            <a:ext cx="26112371" cy="8273416"/>
          </a:xfrm>
        </p:spPr>
        <p:txBody>
          <a:bodyPr/>
          <a:lstStyle/>
          <a:p>
            <a:r>
              <a:rPr lang="hu-HU"/>
              <a:t>Mintacím szerkesztése</a:t>
            </a:r>
            <a:endParaRPr lang="en-GB"/>
          </a:p>
        </p:txBody>
      </p:sp>
      <p:sp>
        <p:nvSpPr>
          <p:cNvPr id="3" name="Szöveg helye 2">
            <a:extLst>
              <a:ext uri="{FF2B5EF4-FFF2-40B4-BE49-F238E27FC236}">
                <a16:creationId xmlns:a16="http://schemas.microsoft.com/office/drawing/2014/main" id="{0C75F31D-A7D1-E5CC-BA06-48FAAB2A9147}"/>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hu-HU"/>
              <a:t>Mintaszöveg szerkesztése</a:t>
            </a:r>
          </a:p>
        </p:txBody>
      </p:sp>
      <p:sp>
        <p:nvSpPr>
          <p:cNvPr id="4" name="Tartalom helye 3">
            <a:extLst>
              <a:ext uri="{FF2B5EF4-FFF2-40B4-BE49-F238E27FC236}">
                <a16:creationId xmlns:a16="http://schemas.microsoft.com/office/drawing/2014/main" id="{173BAF17-AFB4-B563-FBB0-A8F21245AEAB}"/>
              </a:ext>
            </a:extLst>
          </p:cNvPr>
          <p:cNvSpPr>
            <a:spLocks noGrp="1"/>
          </p:cNvSpPr>
          <p:nvPr>
            <p:ph sz="half" idx="2"/>
          </p:nvPr>
        </p:nvSpPr>
        <p:spPr>
          <a:xfrm>
            <a:off x="2085365" y="15635264"/>
            <a:ext cx="12807833" cy="22997117"/>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5" name="Szöveg helye 4">
            <a:extLst>
              <a:ext uri="{FF2B5EF4-FFF2-40B4-BE49-F238E27FC236}">
                <a16:creationId xmlns:a16="http://schemas.microsoft.com/office/drawing/2014/main" id="{E2992239-18F3-77AF-BFE4-D69732D428E2}"/>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hu-HU"/>
              <a:t>Mintaszöveg szerkesztése</a:t>
            </a:r>
          </a:p>
        </p:txBody>
      </p:sp>
      <p:sp>
        <p:nvSpPr>
          <p:cNvPr id="6" name="Tartalom helye 5">
            <a:extLst>
              <a:ext uri="{FF2B5EF4-FFF2-40B4-BE49-F238E27FC236}">
                <a16:creationId xmlns:a16="http://schemas.microsoft.com/office/drawing/2014/main" id="{BF541040-3F85-DEB2-CECE-4854BB9E770B}"/>
              </a:ext>
            </a:extLst>
          </p:cNvPr>
          <p:cNvSpPr>
            <a:spLocks noGrp="1"/>
          </p:cNvSpPr>
          <p:nvPr>
            <p:ph sz="quarter" idx="4"/>
          </p:nvPr>
        </p:nvSpPr>
        <p:spPr>
          <a:xfrm>
            <a:off x="15326827" y="15635264"/>
            <a:ext cx="12870909" cy="22997117"/>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7" name="Dátum helye 6">
            <a:extLst>
              <a:ext uri="{FF2B5EF4-FFF2-40B4-BE49-F238E27FC236}">
                <a16:creationId xmlns:a16="http://schemas.microsoft.com/office/drawing/2014/main" id="{34953606-C73C-076A-7B7C-42DADFEF6C83}"/>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8" name="Élőláb helye 7">
            <a:extLst>
              <a:ext uri="{FF2B5EF4-FFF2-40B4-BE49-F238E27FC236}">
                <a16:creationId xmlns:a16="http://schemas.microsoft.com/office/drawing/2014/main" id="{64024BFA-CCEC-512A-31E6-D934320EEF79}"/>
              </a:ext>
            </a:extLst>
          </p:cNvPr>
          <p:cNvSpPr>
            <a:spLocks noGrp="1"/>
          </p:cNvSpPr>
          <p:nvPr>
            <p:ph type="ftr" sz="quarter" idx="11"/>
          </p:nvPr>
        </p:nvSpPr>
        <p:spPr/>
        <p:txBody>
          <a:bodyPr/>
          <a:lstStyle/>
          <a:p>
            <a:endParaRPr lang="en-GB"/>
          </a:p>
        </p:txBody>
      </p:sp>
      <p:sp>
        <p:nvSpPr>
          <p:cNvPr id="9" name="Dia számának helye 8">
            <a:extLst>
              <a:ext uri="{FF2B5EF4-FFF2-40B4-BE49-F238E27FC236}">
                <a16:creationId xmlns:a16="http://schemas.microsoft.com/office/drawing/2014/main" id="{791A742D-456F-6F7C-FB6F-AE0A0B0B0FC8}"/>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2606088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E1A6245-E116-E59F-D1F6-4211653BADFD}"/>
              </a:ext>
            </a:extLst>
          </p:cNvPr>
          <p:cNvSpPr>
            <a:spLocks noGrp="1"/>
          </p:cNvSpPr>
          <p:nvPr>
            <p:ph type="title"/>
          </p:nvPr>
        </p:nvSpPr>
        <p:spPr/>
        <p:txBody>
          <a:bodyPr/>
          <a:lstStyle/>
          <a:p>
            <a:r>
              <a:rPr lang="hu-HU"/>
              <a:t>Mintacím szerkesztése</a:t>
            </a:r>
            <a:endParaRPr lang="en-GB"/>
          </a:p>
        </p:txBody>
      </p:sp>
      <p:sp>
        <p:nvSpPr>
          <p:cNvPr id="3" name="Dátum helye 2">
            <a:extLst>
              <a:ext uri="{FF2B5EF4-FFF2-40B4-BE49-F238E27FC236}">
                <a16:creationId xmlns:a16="http://schemas.microsoft.com/office/drawing/2014/main" id="{CFF1B14A-AA76-24CD-0821-EE0DFFE483A7}"/>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4" name="Élőláb helye 3">
            <a:extLst>
              <a:ext uri="{FF2B5EF4-FFF2-40B4-BE49-F238E27FC236}">
                <a16:creationId xmlns:a16="http://schemas.microsoft.com/office/drawing/2014/main" id="{0E538305-36EA-A5AB-F434-29A6E8F61DEF}"/>
              </a:ext>
            </a:extLst>
          </p:cNvPr>
          <p:cNvSpPr>
            <a:spLocks noGrp="1"/>
          </p:cNvSpPr>
          <p:nvPr>
            <p:ph type="ftr" sz="quarter" idx="11"/>
          </p:nvPr>
        </p:nvSpPr>
        <p:spPr/>
        <p:txBody>
          <a:bodyPr/>
          <a:lstStyle/>
          <a:p>
            <a:endParaRPr lang="en-GB"/>
          </a:p>
        </p:txBody>
      </p:sp>
      <p:sp>
        <p:nvSpPr>
          <p:cNvPr id="5" name="Dia számának helye 4">
            <a:extLst>
              <a:ext uri="{FF2B5EF4-FFF2-40B4-BE49-F238E27FC236}">
                <a16:creationId xmlns:a16="http://schemas.microsoft.com/office/drawing/2014/main" id="{AC688D96-475B-3457-61C4-F8961484ABFC}"/>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66202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A536DFF1-686D-C2E1-AA72-A10057B625AD}"/>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3" name="Élőláb helye 2">
            <a:extLst>
              <a:ext uri="{FF2B5EF4-FFF2-40B4-BE49-F238E27FC236}">
                <a16:creationId xmlns:a16="http://schemas.microsoft.com/office/drawing/2014/main" id="{0FCB8F0A-0EAC-1A11-C1BA-39F27197E80D}"/>
              </a:ext>
            </a:extLst>
          </p:cNvPr>
          <p:cNvSpPr>
            <a:spLocks noGrp="1"/>
          </p:cNvSpPr>
          <p:nvPr>
            <p:ph type="ftr" sz="quarter" idx="11"/>
          </p:nvPr>
        </p:nvSpPr>
        <p:spPr/>
        <p:txBody>
          <a:bodyPr/>
          <a:lstStyle/>
          <a:p>
            <a:endParaRPr lang="en-GB"/>
          </a:p>
        </p:txBody>
      </p:sp>
      <p:sp>
        <p:nvSpPr>
          <p:cNvPr id="4" name="Dia számának helye 3">
            <a:extLst>
              <a:ext uri="{FF2B5EF4-FFF2-40B4-BE49-F238E27FC236}">
                <a16:creationId xmlns:a16="http://schemas.microsoft.com/office/drawing/2014/main" id="{1BCEB308-B9F4-F010-D90E-958EAE182BF2}"/>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3308010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443597A-4C82-E0F9-091A-BD31AD2CC86B}"/>
              </a:ext>
            </a:extLst>
          </p:cNvPr>
          <p:cNvSpPr>
            <a:spLocks noGrp="1"/>
          </p:cNvSpPr>
          <p:nvPr>
            <p:ph type="title"/>
          </p:nvPr>
        </p:nvSpPr>
        <p:spPr>
          <a:xfrm>
            <a:off x="2085366" y="2853584"/>
            <a:ext cx="9764543" cy="9987545"/>
          </a:xfrm>
        </p:spPr>
        <p:txBody>
          <a:bodyPr anchor="b"/>
          <a:lstStyle>
            <a:lvl1pPr>
              <a:defRPr sz="7946"/>
            </a:lvl1pPr>
          </a:lstStyle>
          <a:p>
            <a:r>
              <a:rPr lang="hu-HU"/>
              <a:t>Mintacím szerkesztése</a:t>
            </a:r>
            <a:endParaRPr lang="en-GB"/>
          </a:p>
        </p:txBody>
      </p:sp>
      <p:sp>
        <p:nvSpPr>
          <p:cNvPr id="3" name="Tartalom helye 2">
            <a:extLst>
              <a:ext uri="{FF2B5EF4-FFF2-40B4-BE49-F238E27FC236}">
                <a16:creationId xmlns:a16="http://schemas.microsoft.com/office/drawing/2014/main" id="{8D149BB4-C8A1-E9BB-91F8-FB95DE5E79A4}"/>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Szöveg helye 3">
            <a:extLst>
              <a:ext uri="{FF2B5EF4-FFF2-40B4-BE49-F238E27FC236}">
                <a16:creationId xmlns:a16="http://schemas.microsoft.com/office/drawing/2014/main" id="{3DDA7A2C-65C3-69E1-2BEB-FFEFCA7D0DCF}"/>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hu-HU"/>
              <a:t>Mintaszöveg szerkesztése</a:t>
            </a:r>
          </a:p>
        </p:txBody>
      </p:sp>
      <p:sp>
        <p:nvSpPr>
          <p:cNvPr id="5" name="Dátum helye 4">
            <a:extLst>
              <a:ext uri="{FF2B5EF4-FFF2-40B4-BE49-F238E27FC236}">
                <a16:creationId xmlns:a16="http://schemas.microsoft.com/office/drawing/2014/main" id="{6319A75F-2416-5FB9-57B6-CAFDD172BC34}"/>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6" name="Élőláb helye 5">
            <a:extLst>
              <a:ext uri="{FF2B5EF4-FFF2-40B4-BE49-F238E27FC236}">
                <a16:creationId xmlns:a16="http://schemas.microsoft.com/office/drawing/2014/main" id="{BF9A092B-2420-A56C-8C54-8ACEC95998FB}"/>
              </a:ext>
            </a:extLst>
          </p:cNvPr>
          <p:cNvSpPr>
            <a:spLocks noGrp="1"/>
          </p:cNvSpPr>
          <p:nvPr>
            <p:ph type="ftr" sz="quarter" idx="11"/>
          </p:nvPr>
        </p:nvSpPr>
        <p:spPr/>
        <p:txBody>
          <a:bodyPr/>
          <a:lstStyle/>
          <a:p>
            <a:endParaRPr lang="en-GB"/>
          </a:p>
        </p:txBody>
      </p:sp>
      <p:sp>
        <p:nvSpPr>
          <p:cNvPr id="7" name="Dia számának helye 6">
            <a:extLst>
              <a:ext uri="{FF2B5EF4-FFF2-40B4-BE49-F238E27FC236}">
                <a16:creationId xmlns:a16="http://schemas.microsoft.com/office/drawing/2014/main" id="{03632936-0574-7F4E-08AF-31FAF3DCD9C1}"/>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1101426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C09E434-A586-8147-6601-9E5329F21F7D}"/>
              </a:ext>
            </a:extLst>
          </p:cNvPr>
          <p:cNvSpPr>
            <a:spLocks noGrp="1"/>
          </p:cNvSpPr>
          <p:nvPr>
            <p:ph type="title"/>
          </p:nvPr>
        </p:nvSpPr>
        <p:spPr>
          <a:xfrm>
            <a:off x="2085366" y="2853584"/>
            <a:ext cx="9764543" cy="9987545"/>
          </a:xfrm>
        </p:spPr>
        <p:txBody>
          <a:bodyPr anchor="b"/>
          <a:lstStyle>
            <a:lvl1pPr>
              <a:defRPr sz="7946"/>
            </a:lvl1pPr>
          </a:lstStyle>
          <a:p>
            <a:r>
              <a:rPr lang="hu-HU"/>
              <a:t>Mintacím szerkesztése</a:t>
            </a:r>
            <a:endParaRPr lang="en-GB"/>
          </a:p>
        </p:txBody>
      </p:sp>
      <p:sp>
        <p:nvSpPr>
          <p:cNvPr id="3" name="Kép helye 2">
            <a:extLst>
              <a:ext uri="{FF2B5EF4-FFF2-40B4-BE49-F238E27FC236}">
                <a16:creationId xmlns:a16="http://schemas.microsoft.com/office/drawing/2014/main" id="{159E4EEC-F607-9E76-3200-C9F59451E1D8}"/>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en-GB"/>
          </a:p>
        </p:txBody>
      </p:sp>
      <p:sp>
        <p:nvSpPr>
          <p:cNvPr id="4" name="Szöveg helye 3">
            <a:extLst>
              <a:ext uri="{FF2B5EF4-FFF2-40B4-BE49-F238E27FC236}">
                <a16:creationId xmlns:a16="http://schemas.microsoft.com/office/drawing/2014/main" id="{F6341599-E8BB-9D63-80D6-CD5A68FBC831}"/>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hu-HU"/>
              <a:t>Mintaszöveg szerkesztése</a:t>
            </a:r>
          </a:p>
        </p:txBody>
      </p:sp>
      <p:sp>
        <p:nvSpPr>
          <p:cNvPr id="5" name="Dátum helye 4">
            <a:extLst>
              <a:ext uri="{FF2B5EF4-FFF2-40B4-BE49-F238E27FC236}">
                <a16:creationId xmlns:a16="http://schemas.microsoft.com/office/drawing/2014/main" id="{A72B44A2-E667-996B-8F92-330B2D010F81}"/>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6" name="Élőláb helye 5">
            <a:extLst>
              <a:ext uri="{FF2B5EF4-FFF2-40B4-BE49-F238E27FC236}">
                <a16:creationId xmlns:a16="http://schemas.microsoft.com/office/drawing/2014/main" id="{6366BDF0-248D-FE7F-1120-C8BC42A197FE}"/>
              </a:ext>
            </a:extLst>
          </p:cNvPr>
          <p:cNvSpPr>
            <a:spLocks noGrp="1"/>
          </p:cNvSpPr>
          <p:nvPr>
            <p:ph type="ftr" sz="quarter" idx="11"/>
          </p:nvPr>
        </p:nvSpPr>
        <p:spPr/>
        <p:txBody>
          <a:bodyPr/>
          <a:lstStyle/>
          <a:p>
            <a:endParaRPr lang="en-GB"/>
          </a:p>
        </p:txBody>
      </p:sp>
      <p:sp>
        <p:nvSpPr>
          <p:cNvPr id="7" name="Dia számának helye 6">
            <a:extLst>
              <a:ext uri="{FF2B5EF4-FFF2-40B4-BE49-F238E27FC236}">
                <a16:creationId xmlns:a16="http://schemas.microsoft.com/office/drawing/2014/main" id="{325F25CF-DF50-0D86-FF0C-70EE5A018281}"/>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1200283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7B6AF1FF-54BD-7842-715D-06A78D435813}"/>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hu-HU"/>
              <a:t>Mintacím szerkesztése</a:t>
            </a:r>
            <a:endParaRPr lang="en-GB"/>
          </a:p>
        </p:txBody>
      </p:sp>
      <p:sp>
        <p:nvSpPr>
          <p:cNvPr id="3" name="Szöveg helye 2">
            <a:extLst>
              <a:ext uri="{FF2B5EF4-FFF2-40B4-BE49-F238E27FC236}">
                <a16:creationId xmlns:a16="http://schemas.microsoft.com/office/drawing/2014/main" id="{28C58BBF-6C8F-1F95-F0B1-80D8F1CCAFA1}"/>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Dátum helye 3">
            <a:extLst>
              <a:ext uri="{FF2B5EF4-FFF2-40B4-BE49-F238E27FC236}">
                <a16:creationId xmlns:a16="http://schemas.microsoft.com/office/drawing/2014/main" id="{47B284B4-CCF2-35BA-8BB0-87E1ACC34BEE}"/>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DBDFB368-0EBB-468D-A8DC-1B6A849534EE}" type="datetimeFigureOut">
              <a:rPr lang="en-GB" smtClean="0"/>
              <a:t>12/06/2023</a:t>
            </a:fld>
            <a:endParaRPr lang="en-GB"/>
          </a:p>
        </p:txBody>
      </p:sp>
      <p:sp>
        <p:nvSpPr>
          <p:cNvPr id="5" name="Élőláb helye 4">
            <a:extLst>
              <a:ext uri="{FF2B5EF4-FFF2-40B4-BE49-F238E27FC236}">
                <a16:creationId xmlns:a16="http://schemas.microsoft.com/office/drawing/2014/main" id="{C2FC5FCF-D38D-BC64-2907-515E3E8FC848}"/>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GB"/>
          </a:p>
        </p:txBody>
      </p:sp>
      <p:sp>
        <p:nvSpPr>
          <p:cNvPr id="6" name="Dia számának helye 5">
            <a:extLst>
              <a:ext uri="{FF2B5EF4-FFF2-40B4-BE49-F238E27FC236}">
                <a16:creationId xmlns:a16="http://schemas.microsoft.com/office/drawing/2014/main" id="{C37384F1-0FB9-13D3-7317-989F3F1B0417}"/>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1D4802C3-8BDF-429C-8563-C8FE8FC81542}" type="slidenum">
              <a:rPr lang="en-GB" smtClean="0"/>
              <a:t>‹#›</a:t>
            </a:fld>
            <a:endParaRPr lang="en-GB"/>
          </a:p>
        </p:txBody>
      </p:sp>
    </p:spTree>
    <p:extLst>
      <p:ext uri="{BB962C8B-B14F-4D97-AF65-F5344CB8AC3E}">
        <p14:creationId xmlns:p14="http://schemas.microsoft.com/office/powerpoint/2010/main" val="888160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image" Target="../media/image1.png"/><Relationship Id="rId7" Type="http://schemas.microsoft.com/office/2007/relationships/hdphoto" Target="../media/hdphoto1.wdp"/><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3.wdp"/><Relationship Id="rId5" Type="http://schemas.openxmlformats.org/officeDocument/2006/relationships/image" Target="../media/image3.png"/><Relationship Id="rId15" Type="http://schemas.openxmlformats.org/officeDocument/2006/relationships/image" Target="../media/image9.png"/><Relationship Id="rId10" Type="http://schemas.openxmlformats.org/officeDocument/2006/relationships/image" Target="../media/image6.png"/><Relationship Id="rId4" Type="http://schemas.openxmlformats.org/officeDocument/2006/relationships/image" Target="../media/image2.png"/><Relationship Id="rId9" Type="http://schemas.microsoft.com/office/2007/relationships/hdphoto" Target="../media/hdphoto2.wdp"/><Relationship Id="rId1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 name="Kép 22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2977813" y="23766766"/>
            <a:ext cx="13982399" cy="9016448"/>
          </a:xfrm>
          <a:prstGeom prst="rect">
            <a:avLst/>
          </a:prstGeom>
        </p:spPr>
      </p:pic>
      <p:pic>
        <p:nvPicPr>
          <p:cNvPr id="226" name="Kép 22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2984649" y="14675154"/>
            <a:ext cx="15904799" cy="8448301"/>
          </a:xfrm>
          <a:prstGeom prst="rect">
            <a:avLst/>
          </a:prstGeom>
        </p:spPr>
      </p:pic>
      <p:sp>
        <p:nvSpPr>
          <p:cNvPr id="209" name="Téglalap 208"/>
          <p:cNvSpPr/>
          <p:nvPr/>
        </p:nvSpPr>
        <p:spPr>
          <a:xfrm>
            <a:off x="1276350" y="9935991"/>
            <a:ext cx="13466226" cy="43811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dirty="0"/>
          </a:p>
        </p:txBody>
      </p:sp>
      <p:sp>
        <p:nvSpPr>
          <p:cNvPr id="3" name="Szövegdoboz 2"/>
          <p:cNvSpPr txBox="1"/>
          <p:nvPr/>
        </p:nvSpPr>
        <p:spPr>
          <a:xfrm>
            <a:off x="1384301" y="8236460"/>
            <a:ext cx="8864423" cy="830997"/>
          </a:xfrm>
          <a:prstGeom prst="rect">
            <a:avLst/>
          </a:prstGeom>
          <a:noFill/>
        </p:spPr>
        <p:txBody>
          <a:bodyPr wrap="square" rtlCol="0">
            <a:spAutoFit/>
          </a:bodyPr>
          <a:lstStyle>
            <a:defPPr>
              <a:defRPr lang="en-US"/>
            </a:defPPr>
            <a:lvl1pPr>
              <a:defRPr sz="4800">
                <a:latin typeface="Montserrat Medium" panose="00000600000000000000" pitchFamily="2" charset="-18"/>
                <a:ea typeface="Roboto Medium" panose="02000000000000000000" pitchFamily="2" charset="0"/>
              </a:defRPr>
            </a:lvl1pPr>
          </a:lstStyle>
          <a:p>
            <a:r>
              <a:rPr lang="en-US" dirty="0" smtClean="0"/>
              <a:t>Background and aims</a:t>
            </a:r>
            <a:endParaRPr lang="en-US" dirty="0"/>
          </a:p>
        </p:txBody>
      </p:sp>
      <p:sp>
        <p:nvSpPr>
          <p:cNvPr id="13" name="Szövegdoboz 12"/>
          <p:cNvSpPr txBox="1"/>
          <p:nvPr/>
        </p:nvSpPr>
        <p:spPr>
          <a:xfrm>
            <a:off x="1394532" y="13272535"/>
            <a:ext cx="10153649" cy="830997"/>
          </a:xfrm>
          <a:prstGeom prst="rect">
            <a:avLst/>
          </a:prstGeom>
          <a:noFill/>
        </p:spPr>
        <p:txBody>
          <a:bodyPr wrap="square" rtlCol="0">
            <a:spAutoFit/>
          </a:bodyPr>
          <a:lstStyle>
            <a:defPPr>
              <a:defRPr lang="en-US"/>
            </a:defPPr>
            <a:lvl1pPr>
              <a:defRPr sz="4800">
                <a:latin typeface="Montserrat Medium" panose="00000600000000000000" pitchFamily="2" charset="-18"/>
                <a:ea typeface="Roboto Medium" panose="02000000000000000000" pitchFamily="2" charset="0"/>
              </a:defRPr>
            </a:lvl1pPr>
          </a:lstStyle>
          <a:p>
            <a:r>
              <a:rPr lang="en-US" dirty="0" smtClean="0"/>
              <a:t>The study</a:t>
            </a:r>
            <a:endParaRPr lang="en-US" dirty="0"/>
          </a:p>
        </p:txBody>
      </p:sp>
      <p:sp>
        <p:nvSpPr>
          <p:cNvPr id="15" name="Szövegdoboz 14"/>
          <p:cNvSpPr txBox="1"/>
          <p:nvPr/>
        </p:nvSpPr>
        <p:spPr>
          <a:xfrm>
            <a:off x="1384300" y="39836900"/>
            <a:ext cx="20486688" cy="461665"/>
          </a:xfrm>
          <a:prstGeom prst="rect">
            <a:avLst/>
          </a:prstGeom>
          <a:noFill/>
        </p:spPr>
        <p:txBody>
          <a:bodyPr wrap="square" rtlCol="0">
            <a:spAutoFit/>
          </a:bodyPr>
          <a:lstStyle>
            <a:defPPr>
              <a:defRPr lang="en-US"/>
            </a:defPPr>
            <a:lvl1pPr>
              <a:defRPr sz="7200">
                <a:latin typeface="Montserrat Medium" panose="00000600000000000000" pitchFamily="2" charset="-18"/>
                <a:ea typeface="Roboto Medium" panose="02000000000000000000" pitchFamily="2" charset="0"/>
              </a:defRPr>
            </a:lvl1pPr>
          </a:lstStyle>
          <a:p>
            <a:r>
              <a:rPr lang="en-US" sz="2400" dirty="0" smtClean="0"/>
              <a:t>References</a:t>
            </a:r>
            <a:endParaRPr lang="en-US" sz="2400" dirty="0"/>
          </a:p>
        </p:txBody>
      </p:sp>
      <p:sp>
        <p:nvSpPr>
          <p:cNvPr id="69" name="Szövegdoboz 68"/>
          <p:cNvSpPr txBox="1"/>
          <p:nvPr/>
        </p:nvSpPr>
        <p:spPr>
          <a:xfrm>
            <a:off x="23315508" y="39836900"/>
            <a:ext cx="3040964" cy="461665"/>
          </a:xfrm>
          <a:prstGeom prst="rect">
            <a:avLst/>
          </a:prstGeom>
          <a:noFill/>
        </p:spPr>
        <p:txBody>
          <a:bodyPr wrap="square" rtlCol="0">
            <a:spAutoFit/>
          </a:bodyPr>
          <a:lstStyle>
            <a:defPPr>
              <a:defRPr lang="en-US"/>
            </a:defPPr>
            <a:lvl1pPr>
              <a:defRPr sz="7200">
                <a:latin typeface="Montserrat Medium" panose="00000600000000000000" pitchFamily="2" charset="-18"/>
                <a:ea typeface="Roboto Medium" panose="02000000000000000000" pitchFamily="2" charset="0"/>
              </a:defRPr>
            </a:lvl1pPr>
          </a:lstStyle>
          <a:p>
            <a:r>
              <a:rPr lang="en-US" sz="2400" dirty="0" smtClean="0"/>
              <a:t>Contact</a:t>
            </a:r>
            <a:endParaRPr lang="en-US" sz="2400" dirty="0"/>
          </a:p>
        </p:txBody>
      </p:sp>
      <p:sp>
        <p:nvSpPr>
          <p:cNvPr id="70" name="Szövegdoboz 69"/>
          <p:cNvSpPr txBox="1"/>
          <p:nvPr/>
        </p:nvSpPr>
        <p:spPr>
          <a:xfrm>
            <a:off x="23315508" y="41289431"/>
            <a:ext cx="3293291" cy="461665"/>
          </a:xfrm>
          <a:prstGeom prst="rect">
            <a:avLst/>
          </a:prstGeom>
          <a:noFill/>
        </p:spPr>
        <p:txBody>
          <a:bodyPr wrap="square" rtlCol="0">
            <a:spAutoFit/>
          </a:bodyPr>
          <a:lstStyle>
            <a:defPPr>
              <a:defRPr lang="en-US"/>
            </a:defPPr>
            <a:lvl1pPr>
              <a:defRPr sz="7200">
                <a:latin typeface="Montserrat Medium" panose="00000600000000000000" pitchFamily="2" charset="-18"/>
                <a:ea typeface="Roboto Medium" panose="02000000000000000000" pitchFamily="2" charset="0"/>
              </a:defRPr>
            </a:lvl1pPr>
          </a:lstStyle>
          <a:p>
            <a:r>
              <a:rPr lang="en-US" sz="2400" dirty="0" smtClean="0"/>
              <a:t>Download the PDF!</a:t>
            </a:r>
            <a:endParaRPr lang="en-US" sz="2400" dirty="0"/>
          </a:p>
        </p:txBody>
      </p:sp>
      <p:sp>
        <p:nvSpPr>
          <p:cNvPr id="71" name="Szövegdoboz 70"/>
          <p:cNvSpPr txBox="1"/>
          <p:nvPr/>
        </p:nvSpPr>
        <p:spPr>
          <a:xfrm>
            <a:off x="23315508" y="40335426"/>
            <a:ext cx="3534171" cy="630942"/>
          </a:xfrm>
          <a:prstGeom prst="rect">
            <a:avLst/>
          </a:prstGeom>
          <a:noFill/>
        </p:spPr>
        <p:txBody>
          <a:bodyPr wrap="square" rtlCol="0">
            <a:spAutoFit/>
          </a:bodyPr>
          <a:lstStyle/>
          <a:p>
            <a:pPr>
              <a:lnSpc>
                <a:spcPct val="125000"/>
              </a:lnSpc>
              <a:spcAft>
                <a:spcPts val="600"/>
              </a:spcAft>
            </a:pPr>
            <a:r>
              <a:rPr lang="en-US" sz="1200" dirty="0" smtClean="0">
                <a:latin typeface="Montserrat" panose="00000500000000000000" pitchFamily="2" charset="-18"/>
              </a:rPr>
              <a:t>lukics.krisztina.sara@ttk.bme.hu</a:t>
            </a:r>
          </a:p>
          <a:p>
            <a:pPr>
              <a:lnSpc>
                <a:spcPct val="125000"/>
              </a:lnSpc>
              <a:spcAft>
                <a:spcPts val="600"/>
              </a:spcAft>
            </a:pPr>
            <a:r>
              <a:rPr lang="en-US" sz="1200" dirty="0" smtClean="0">
                <a:latin typeface="Montserrat" panose="00000500000000000000" pitchFamily="2" charset="-18"/>
              </a:rPr>
              <a:t>balintugrin@yahoo.de</a:t>
            </a:r>
            <a:endParaRPr lang="en-US" sz="1200" dirty="0">
              <a:latin typeface="Montserrat" panose="00000500000000000000" pitchFamily="2" charset="-18"/>
            </a:endParaRPr>
          </a:p>
        </p:txBody>
      </p:sp>
      <p:sp>
        <p:nvSpPr>
          <p:cNvPr id="73" name="Szövegdoboz 72"/>
          <p:cNvSpPr txBox="1"/>
          <p:nvPr/>
        </p:nvSpPr>
        <p:spPr>
          <a:xfrm>
            <a:off x="12976812" y="13268839"/>
            <a:ext cx="14546261" cy="830997"/>
          </a:xfrm>
          <a:prstGeom prst="rect">
            <a:avLst/>
          </a:prstGeom>
          <a:noFill/>
        </p:spPr>
        <p:txBody>
          <a:bodyPr wrap="square" rtlCol="0">
            <a:spAutoFit/>
          </a:bodyPr>
          <a:lstStyle>
            <a:defPPr>
              <a:defRPr lang="en-US"/>
            </a:defPPr>
            <a:lvl1pPr>
              <a:defRPr sz="7200">
                <a:solidFill>
                  <a:schemeClr val="bg1"/>
                </a:solidFill>
                <a:latin typeface="Montserrat Medium" panose="00000600000000000000" pitchFamily="2" charset="-18"/>
                <a:ea typeface="Roboto Medium" panose="02000000000000000000" pitchFamily="2" charset="0"/>
              </a:defRPr>
            </a:lvl1pPr>
          </a:lstStyle>
          <a:p>
            <a:r>
              <a:rPr lang="en-US" sz="4800" dirty="0" smtClean="0">
                <a:solidFill>
                  <a:schemeClr val="tx1"/>
                </a:solidFill>
              </a:rPr>
              <a:t>Factors behind language processing</a:t>
            </a:r>
            <a:endParaRPr lang="en-US" sz="4800" dirty="0">
              <a:solidFill>
                <a:schemeClr val="tx1"/>
              </a:solidFill>
            </a:endParaRPr>
          </a:p>
        </p:txBody>
      </p:sp>
      <p:sp>
        <p:nvSpPr>
          <p:cNvPr id="161" name="Szövegdoboz 160"/>
          <p:cNvSpPr txBox="1"/>
          <p:nvPr/>
        </p:nvSpPr>
        <p:spPr>
          <a:xfrm>
            <a:off x="1394532" y="15582232"/>
            <a:ext cx="10153650" cy="830997"/>
          </a:xfrm>
          <a:prstGeom prst="rect">
            <a:avLst/>
          </a:prstGeom>
          <a:noFill/>
        </p:spPr>
        <p:txBody>
          <a:bodyPr wrap="square" rtlCol="0">
            <a:spAutoFit/>
          </a:bodyPr>
          <a:lstStyle>
            <a:defPPr>
              <a:defRPr lang="en-US"/>
            </a:defPPr>
            <a:lvl1pPr>
              <a:defRPr sz="7200">
                <a:solidFill>
                  <a:schemeClr val="bg1"/>
                </a:solidFill>
                <a:latin typeface="Montserrat Medium" panose="00000600000000000000" pitchFamily="2" charset="-18"/>
                <a:ea typeface="Roboto Medium" panose="02000000000000000000" pitchFamily="2" charset="0"/>
              </a:defRPr>
            </a:lvl1pPr>
          </a:lstStyle>
          <a:p>
            <a:r>
              <a:rPr lang="en-US" sz="4800" dirty="0" smtClean="0">
                <a:solidFill>
                  <a:schemeClr val="tx1"/>
                </a:solidFill>
              </a:rPr>
              <a:t>Tasks</a:t>
            </a:r>
            <a:endParaRPr lang="en-US" sz="4800" dirty="0">
              <a:solidFill>
                <a:schemeClr val="tx1"/>
              </a:solidFill>
            </a:endParaRPr>
          </a:p>
        </p:txBody>
      </p:sp>
      <p:grpSp>
        <p:nvGrpSpPr>
          <p:cNvPr id="216" name="Csoportba foglalás 215"/>
          <p:cNvGrpSpPr/>
          <p:nvPr/>
        </p:nvGrpSpPr>
        <p:grpSpPr>
          <a:xfrm>
            <a:off x="1384300" y="40366998"/>
            <a:ext cx="21450722" cy="1477328"/>
            <a:chOff x="1384300" y="39830833"/>
            <a:chExt cx="19107638" cy="1477328"/>
          </a:xfrm>
        </p:grpSpPr>
        <p:sp>
          <p:nvSpPr>
            <p:cNvPr id="60" name="Szövegdoboz 59"/>
            <p:cNvSpPr txBox="1"/>
            <p:nvPr/>
          </p:nvSpPr>
          <p:spPr>
            <a:xfrm>
              <a:off x="1384300" y="39830833"/>
              <a:ext cx="9463697" cy="1477328"/>
            </a:xfrm>
            <a:prstGeom prst="rect">
              <a:avLst/>
            </a:prstGeom>
            <a:noFill/>
          </p:spPr>
          <p:txBody>
            <a:bodyPr wrap="square" rtlCol="0">
              <a:spAutoFit/>
            </a:bodyPr>
            <a:lstStyle/>
            <a:p>
              <a:pPr>
                <a:lnSpc>
                  <a:spcPct val="125000"/>
                </a:lnSpc>
              </a:pPr>
              <a:r>
                <a:rPr lang="en-US" sz="1200" spc="-50" dirty="0" smtClean="0">
                  <a:latin typeface="Montserrat" panose="00000500000000000000" pitchFamily="2" charset="-18"/>
                </a:rPr>
                <a:t>Conway, C. M., </a:t>
              </a:r>
              <a:r>
                <a:rPr lang="en-US" sz="1200" spc="-50" dirty="0" err="1" smtClean="0">
                  <a:latin typeface="Montserrat" panose="00000500000000000000" pitchFamily="2" charset="-18"/>
                </a:rPr>
                <a:t>Bauernschmidt</a:t>
              </a:r>
              <a:r>
                <a:rPr lang="en-US" sz="1200" spc="-50" dirty="0" smtClean="0">
                  <a:latin typeface="Montserrat" panose="00000500000000000000" pitchFamily="2" charset="-18"/>
                </a:rPr>
                <a:t>, A., Huang, S. S., &amp; </a:t>
              </a:r>
              <a:r>
                <a:rPr lang="en-US" sz="1200" spc="-50" dirty="0" err="1" smtClean="0">
                  <a:latin typeface="Montserrat" panose="00000500000000000000" pitchFamily="2" charset="-18"/>
                </a:rPr>
                <a:t>Pisoni</a:t>
              </a:r>
              <a:r>
                <a:rPr lang="en-US" sz="1200" spc="-50" dirty="0" smtClean="0">
                  <a:latin typeface="Montserrat" panose="00000500000000000000" pitchFamily="2" charset="-18"/>
                </a:rPr>
                <a:t>, D. B. (2010). Implicit statistical learning in language processing: Word predictability is the key. Cognition, 114(3), 356-371.</a:t>
              </a:r>
            </a:p>
            <a:p>
              <a:pPr>
                <a:lnSpc>
                  <a:spcPct val="125000"/>
                </a:lnSpc>
              </a:pPr>
              <a:r>
                <a:rPr lang="en-US" sz="1200" spc="-50" dirty="0" smtClean="0">
                  <a:latin typeface="Montserrat" panose="00000500000000000000" pitchFamily="2" charset="-18"/>
                </a:rPr>
                <a:t>Hintz, F., </a:t>
              </a:r>
              <a:r>
                <a:rPr lang="en-US" sz="1200" spc="-50" dirty="0" err="1" smtClean="0">
                  <a:latin typeface="Montserrat" panose="00000500000000000000" pitchFamily="2" charset="-18"/>
                </a:rPr>
                <a:t>Voeten</a:t>
              </a:r>
              <a:r>
                <a:rPr lang="en-US" sz="1200" spc="-50" dirty="0" smtClean="0">
                  <a:latin typeface="Montserrat" panose="00000500000000000000" pitchFamily="2" charset="-18"/>
                </a:rPr>
                <a:t>, C. C., </a:t>
              </a:r>
              <a:r>
                <a:rPr lang="en-US" sz="1200" spc="-50" dirty="0" err="1" smtClean="0">
                  <a:latin typeface="Montserrat" panose="00000500000000000000" pitchFamily="2" charset="-18"/>
                </a:rPr>
                <a:t>Dobó</a:t>
              </a:r>
              <a:r>
                <a:rPr lang="en-US" sz="1200" spc="-50" dirty="0" smtClean="0">
                  <a:latin typeface="Montserrat" panose="00000500000000000000" pitchFamily="2" charset="-18"/>
                </a:rPr>
                <a:t>, D., </a:t>
              </a:r>
              <a:r>
                <a:rPr lang="en-US" sz="1200" spc="-50" dirty="0" err="1" smtClean="0">
                  <a:latin typeface="Montserrat" panose="00000500000000000000" pitchFamily="2" charset="-18"/>
                </a:rPr>
                <a:t>Lukics</a:t>
              </a:r>
              <a:r>
                <a:rPr lang="en-US" sz="1200" spc="-50" dirty="0" smtClean="0">
                  <a:latin typeface="Montserrat" panose="00000500000000000000" pitchFamily="2" charset="-18"/>
                </a:rPr>
                <a:t>, K. S., &amp; </a:t>
              </a:r>
              <a:r>
                <a:rPr lang="en-US" sz="1200" spc="-50" dirty="0" err="1" smtClean="0">
                  <a:latin typeface="Montserrat" panose="00000500000000000000" pitchFamily="2" charset="-18"/>
                </a:rPr>
                <a:t>Lukács</a:t>
              </a:r>
              <a:r>
                <a:rPr lang="en-US" sz="1200" spc="-50" dirty="0" smtClean="0">
                  <a:latin typeface="Montserrat" panose="00000500000000000000" pitchFamily="2" charset="-18"/>
                </a:rPr>
                <a:t>, Á. (2023). The role of general cognitive skills in integrating visual and linguistic information during sentence comprehension: Individual differences across the lifespan [Manuscript submitted for publication].</a:t>
              </a:r>
            </a:p>
            <a:p>
              <a:pPr>
                <a:lnSpc>
                  <a:spcPct val="125000"/>
                </a:lnSpc>
              </a:pPr>
              <a:r>
                <a:rPr lang="en-US" sz="1200" spc="-50" dirty="0" smtClean="0">
                  <a:latin typeface="Montserrat" panose="00000500000000000000" pitchFamily="2" charset="-18"/>
                </a:rPr>
                <a:t>Kidd, E. (2012). Implicit statistical learning is directly associated with the acquisition of syntax. Developmental psychology, 48(1), 171.</a:t>
              </a:r>
            </a:p>
            <a:p>
              <a:pPr>
                <a:lnSpc>
                  <a:spcPct val="125000"/>
                </a:lnSpc>
              </a:pPr>
              <a:r>
                <a:rPr lang="en-US" sz="1200" spc="-50" dirty="0" smtClean="0">
                  <a:latin typeface="Montserrat" panose="00000500000000000000" pitchFamily="2" charset="-18"/>
                </a:rPr>
                <a:t>Kidd, E., &amp; </a:t>
              </a:r>
              <a:r>
                <a:rPr lang="en-US" sz="1200" spc="-50" dirty="0" err="1" smtClean="0">
                  <a:latin typeface="Montserrat" panose="00000500000000000000" pitchFamily="2" charset="-18"/>
                </a:rPr>
                <a:t>Arciuli</a:t>
              </a:r>
              <a:r>
                <a:rPr lang="en-US" sz="1200" spc="-50" dirty="0" smtClean="0">
                  <a:latin typeface="Montserrat" panose="00000500000000000000" pitchFamily="2" charset="-18"/>
                </a:rPr>
                <a:t>, J. (2016). Individual differences in statistical learning predict children's comprehension of syntax. Child development, 87(1), 184-193.</a:t>
              </a:r>
              <a:endParaRPr lang="en-US" sz="1200" spc="-50" dirty="0">
                <a:latin typeface="Montserrat" panose="00000500000000000000" pitchFamily="2" charset="-18"/>
              </a:endParaRPr>
            </a:p>
          </p:txBody>
        </p:sp>
        <p:sp>
          <p:nvSpPr>
            <p:cNvPr id="114" name="Szövegdoboz 113"/>
            <p:cNvSpPr txBox="1"/>
            <p:nvPr/>
          </p:nvSpPr>
          <p:spPr>
            <a:xfrm>
              <a:off x="10867116" y="39830833"/>
              <a:ext cx="9624822" cy="1477328"/>
            </a:xfrm>
            <a:prstGeom prst="rect">
              <a:avLst/>
            </a:prstGeom>
            <a:noFill/>
          </p:spPr>
          <p:txBody>
            <a:bodyPr wrap="square" rtlCol="0">
              <a:spAutoFit/>
            </a:bodyPr>
            <a:lstStyle/>
            <a:p>
              <a:pPr>
                <a:lnSpc>
                  <a:spcPct val="125000"/>
                </a:lnSpc>
              </a:pPr>
              <a:r>
                <a:rPr lang="en-US" sz="1200" spc="-50" dirty="0" err="1" smtClean="0">
                  <a:latin typeface="Montserrat" panose="00000500000000000000" pitchFamily="2" charset="-18"/>
                </a:rPr>
                <a:t>Lukács</a:t>
              </a:r>
              <a:r>
                <a:rPr lang="en-US" sz="1200" spc="-50" dirty="0" smtClean="0">
                  <a:latin typeface="Montserrat" panose="00000500000000000000" pitchFamily="2" charset="-18"/>
                </a:rPr>
                <a:t>, Á., &amp; </a:t>
              </a:r>
              <a:r>
                <a:rPr lang="en-US" sz="1200" spc="-50" dirty="0" err="1" smtClean="0">
                  <a:latin typeface="Montserrat" panose="00000500000000000000" pitchFamily="2" charset="-18"/>
                </a:rPr>
                <a:t>Kas</a:t>
              </a:r>
              <a:r>
                <a:rPr lang="en-US" sz="1200" spc="-50" dirty="0" smtClean="0">
                  <a:latin typeface="Montserrat" panose="00000500000000000000" pitchFamily="2" charset="-18"/>
                </a:rPr>
                <a:t>, B. (in preparation). Development and standardization of a comprehensive developmental speech and language screening test (</a:t>
              </a:r>
              <a:r>
                <a:rPr lang="en-US" sz="1200" spc="-50" dirty="0" err="1" smtClean="0">
                  <a:latin typeface="Montserrat" panose="00000500000000000000" pitchFamily="2" charset="-18"/>
                </a:rPr>
                <a:t>Komplex</a:t>
              </a:r>
              <a:r>
                <a:rPr lang="en-US" sz="1200" spc="-50" dirty="0" smtClean="0">
                  <a:latin typeface="Montserrat" panose="00000500000000000000" pitchFamily="2" charset="-18"/>
                </a:rPr>
                <a:t> </a:t>
              </a:r>
              <a:r>
                <a:rPr lang="en-US" sz="1200" spc="-50" dirty="0" err="1" smtClean="0">
                  <a:latin typeface="Montserrat" panose="00000500000000000000" pitchFamily="2" charset="-18"/>
                </a:rPr>
                <a:t>Beszélt</a:t>
              </a:r>
              <a:r>
                <a:rPr lang="en-US" sz="1200" spc="-50" dirty="0" smtClean="0">
                  <a:latin typeface="Montserrat" panose="00000500000000000000" pitchFamily="2" charset="-18"/>
                </a:rPr>
                <a:t> </a:t>
              </a:r>
              <a:r>
                <a:rPr lang="en-US" sz="1200" spc="-50" dirty="0" err="1" smtClean="0">
                  <a:latin typeface="Montserrat" panose="00000500000000000000" pitchFamily="2" charset="-18"/>
                </a:rPr>
                <a:t>Anyanyelvi</a:t>
              </a:r>
              <a:r>
                <a:rPr lang="en-US" sz="1200" spc="-50" dirty="0" smtClean="0">
                  <a:latin typeface="Montserrat" panose="00000500000000000000" pitchFamily="2" charset="-18"/>
                </a:rPr>
                <a:t> </a:t>
              </a:r>
              <a:r>
                <a:rPr lang="en-US" sz="1200" spc="-50" dirty="0" err="1" smtClean="0">
                  <a:latin typeface="Montserrat" panose="00000500000000000000" pitchFamily="2" charset="-18"/>
                </a:rPr>
                <a:t>Képességteszt</a:t>
              </a:r>
              <a:r>
                <a:rPr lang="en-US" sz="1200" spc="-50" dirty="0" smtClean="0">
                  <a:latin typeface="Montserrat" panose="00000500000000000000" pitchFamily="2" charset="-18"/>
                </a:rPr>
                <a:t>, KOBAK)</a:t>
              </a:r>
            </a:p>
            <a:p>
              <a:pPr>
                <a:lnSpc>
                  <a:spcPct val="125000"/>
                </a:lnSpc>
              </a:pPr>
              <a:r>
                <a:rPr lang="en-US" sz="1200" spc="-50" dirty="0" err="1" smtClean="0">
                  <a:latin typeface="Montserrat" panose="00000500000000000000" pitchFamily="2" charset="-18"/>
                </a:rPr>
                <a:t>Lukacs</a:t>
              </a:r>
              <a:r>
                <a:rPr lang="en-US" sz="1200" spc="-50" dirty="0" smtClean="0">
                  <a:latin typeface="Montserrat" panose="00000500000000000000" pitchFamily="2" charset="-18"/>
                </a:rPr>
                <a:t>, </a:t>
              </a:r>
              <a:r>
                <a:rPr lang="en-US" sz="1200" spc="-50" dirty="0" err="1" smtClean="0">
                  <a:latin typeface="Montserrat" panose="00000500000000000000" pitchFamily="2" charset="-18"/>
                </a:rPr>
                <a:t>Kas</a:t>
              </a:r>
              <a:r>
                <a:rPr lang="en-US" sz="1200" spc="-50" dirty="0" smtClean="0">
                  <a:latin typeface="Montserrat" panose="00000500000000000000" pitchFamily="2" charset="-18"/>
                </a:rPr>
                <a:t>, </a:t>
              </a:r>
              <a:r>
                <a:rPr lang="en-US" sz="1200" spc="-50" dirty="0" err="1" smtClean="0">
                  <a:latin typeface="Montserrat" panose="00000500000000000000" pitchFamily="2" charset="-18"/>
                </a:rPr>
                <a:t>Takacs</a:t>
              </a:r>
              <a:r>
                <a:rPr lang="en-US" sz="1200" spc="-50" dirty="0" smtClean="0">
                  <a:latin typeface="Montserrat" panose="00000500000000000000" pitchFamily="2" charset="-18"/>
                </a:rPr>
                <a:t>, &amp; </a:t>
              </a:r>
              <a:r>
                <a:rPr lang="en-US" sz="1200" spc="-50" dirty="0" err="1" smtClean="0">
                  <a:latin typeface="Montserrat" panose="00000500000000000000" pitchFamily="2" charset="-18"/>
                </a:rPr>
                <a:t>Vidnyánszky</a:t>
              </a:r>
              <a:r>
                <a:rPr lang="en-US" sz="1200" spc="-50" dirty="0" smtClean="0">
                  <a:latin typeface="Montserrat" panose="00000500000000000000" pitchFamily="2" charset="-18"/>
                </a:rPr>
                <a:t> (in preparation). Test battery for examining reading abilities in adolescents and adults.</a:t>
              </a:r>
            </a:p>
            <a:p>
              <a:pPr>
                <a:lnSpc>
                  <a:spcPct val="125000"/>
                </a:lnSpc>
              </a:pPr>
              <a:r>
                <a:rPr lang="en-US" sz="1200" spc="-50" dirty="0" err="1" smtClean="0">
                  <a:latin typeface="Montserrat" panose="00000500000000000000" pitchFamily="2" charset="-18"/>
                </a:rPr>
                <a:t>Misyak</a:t>
              </a:r>
              <a:r>
                <a:rPr lang="en-US" sz="1200" spc="-50" dirty="0" smtClean="0">
                  <a:latin typeface="Montserrat" panose="00000500000000000000" pitchFamily="2" charset="-18"/>
                </a:rPr>
                <a:t>, J. B., &amp; Christiansen, M. H. (2012). Statistical learning and language: An individual differences study. Language Learning, 62(1), 302-331.</a:t>
              </a:r>
            </a:p>
            <a:p>
              <a:pPr>
                <a:lnSpc>
                  <a:spcPct val="125000"/>
                </a:lnSpc>
              </a:pPr>
              <a:r>
                <a:rPr lang="en-US" sz="1200" spc="-50" dirty="0" err="1" smtClean="0">
                  <a:latin typeface="Montserrat" panose="00000500000000000000" pitchFamily="2" charset="-18"/>
                </a:rPr>
                <a:t>Siegelman</a:t>
              </a:r>
              <a:r>
                <a:rPr lang="en-US" sz="1200" spc="-50" dirty="0" smtClean="0">
                  <a:latin typeface="Montserrat" panose="00000500000000000000" pitchFamily="2" charset="-18"/>
                </a:rPr>
                <a:t>, N., </a:t>
              </a:r>
              <a:r>
                <a:rPr lang="en-US" sz="1200" spc="-50" dirty="0" err="1" smtClean="0">
                  <a:latin typeface="Montserrat" panose="00000500000000000000" pitchFamily="2" charset="-18"/>
                </a:rPr>
                <a:t>Bogaerts</a:t>
              </a:r>
              <a:r>
                <a:rPr lang="en-US" sz="1200" spc="-50" dirty="0" smtClean="0">
                  <a:latin typeface="Montserrat" panose="00000500000000000000" pitchFamily="2" charset="-18"/>
                </a:rPr>
                <a:t>, L., &amp; Frost, R. (2017). Measuring individual differences in statistical learning: Current pitfalls and possible solutions. Behavior research methods, 49(2), 418-432.</a:t>
              </a:r>
              <a:endParaRPr lang="en-US" sz="1200" spc="-50" dirty="0">
                <a:latin typeface="Montserrat" panose="00000500000000000000" pitchFamily="2" charset="-18"/>
              </a:endParaRPr>
            </a:p>
          </p:txBody>
        </p:sp>
      </p:grpSp>
      <p:cxnSp>
        <p:nvCxnSpPr>
          <p:cNvPr id="8" name="Görbe összekötő 7"/>
          <p:cNvCxnSpPr/>
          <p:nvPr/>
        </p:nvCxnSpPr>
        <p:spPr>
          <a:xfrm rot="5400000" flipH="1" flipV="1">
            <a:off x="25934151" y="40413177"/>
            <a:ext cx="792000" cy="864000"/>
          </a:xfrm>
          <a:prstGeom prst="curvedConnector2">
            <a:avLst/>
          </a:prstGeom>
          <a:ln w="76200">
            <a:solidFill>
              <a:srgbClr val="438779"/>
            </a:solidFill>
            <a:tailEnd type="triangle"/>
          </a:ln>
        </p:spPr>
        <p:style>
          <a:lnRef idx="1">
            <a:schemeClr val="accent1"/>
          </a:lnRef>
          <a:fillRef idx="0">
            <a:schemeClr val="accent1"/>
          </a:fillRef>
          <a:effectRef idx="0">
            <a:schemeClr val="accent1"/>
          </a:effectRef>
          <a:fontRef idx="minor">
            <a:schemeClr val="tx1"/>
          </a:fontRef>
        </p:style>
      </p:cxnSp>
      <p:sp>
        <p:nvSpPr>
          <p:cNvPr id="133" name="Szövegdoboz 132"/>
          <p:cNvSpPr txBox="1"/>
          <p:nvPr/>
        </p:nvSpPr>
        <p:spPr>
          <a:xfrm>
            <a:off x="1394532" y="14228866"/>
            <a:ext cx="10153650" cy="1011302"/>
          </a:xfrm>
          <a:prstGeom prst="rect">
            <a:avLst/>
          </a:prstGeom>
          <a:noFill/>
        </p:spPr>
        <p:txBody>
          <a:bodyPr wrap="square" rtlCol="0">
            <a:spAutoFit/>
          </a:bodyPr>
          <a:lstStyle>
            <a:defPPr>
              <a:defRPr lang="en-US"/>
            </a:defPPr>
            <a:lvl1pPr marL="365125" indent="-365125">
              <a:lnSpc>
                <a:spcPct val="114000"/>
              </a:lnSpc>
              <a:spcAft>
                <a:spcPts val="600"/>
              </a:spcAft>
              <a:buClr>
                <a:srgbClr val="438779"/>
              </a:buClr>
              <a:buSzPct val="75000"/>
              <a:buFont typeface="Calibri" panose="020F0502020204030204" pitchFamily="34" charset="0"/>
              <a:buChar char="●"/>
              <a:defRPr sz="2400">
                <a:latin typeface="Montserrat" panose="00000500000000000000" pitchFamily="2" charset="-18"/>
                <a:ea typeface="Roboto" panose="02000000000000000000" pitchFamily="2" charset="0"/>
              </a:defRPr>
            </a:lvl1pPr>
          </a:lstStyle>
          <a:p>
            <a:r>
              <a:rPr lang="en-US" dirty="0" smtClean="0"/>
              <a:t>502 participants (mean age: 26, range: 18-79)</a:t>
            </a:r>
          </a:p>
          <a:p>
            <a:r>
              <a:rPr lang="en-US" dirty="0" smtClean="0"/>
              <a:t>online and in-person test administration via </a:t>
            </a:r>
            <a:r>
              <a:rPr lang="en-US" dirty="0" err="1" smtClean="0"/>
              <a:t>Pavlovia</a:t>
            </a:r>
            <a:endParaRPr lang="en-US" dirty="0"/>
          </a:p>
        </p:txBody>
      </p:sp>
      <p:grpSp>
        <p:nvGrpSpPr>
          <p:cNvPr id="214" name="Csoportba foglalás 213"/>
          <p:cNvGrpSpPr/>
          <p:nvPr/>
        </p:nvGrpSpPr>
        <p:grpSpPr>
          <a:xfrm>
            <a:off x="1384301" y="9064709"/>
            <a:ext cx="27501944" cy="3243965"/>
            <a:chOff x="1384300" y="9371332"/>
            <a:chExt cx="23205232" cy="3243965"/>
          </a:xfrm>
        </p:grpSpPr>
        <p:sp>
          <p:nvSpPr>
            <p:cNvPr id="16" name="Szövegdoboz 15"/>
            <p:cNvSpPr txBox="1"/>
            <p:nvPr/>
          </p:nvSpPr>
          <p:spPr>
            <a:xfrm>
              <a:off x="1384300" y="9497467"/>
              <a:ext cx="11602432" cy="2863348"/>
            </a:xfrm>
            <a:prstGeom prst="rect">
              <a:avLst/>
            </a:prstGeom>
            <a:noFill/>
          </p:spPr>
          <p:txBody>
            <a:bodyPr wrap="square" rtlCol="0">
              <a:spAutoFit/>
            </a:bodyPr>
            <a:lstStyle/>
            <a:p>
              <a:pPr>
                <a:lnSpc>
                  <a:spcPct val="110000"/>
                </a:lnSpc>
                <a:spcAft>
                  <a:spcPts val="600"/>
                </a:spcAft>
                <a:buClr>
                  <a:srgbClr val="53A394"/>
                </a:buClr>
                <a:buSzPct val="100000"/>
              </a:pPr>
              <a:r>
                <a:rPr lang="en-US" sz="2400" dirty="0" smtClean="0">
                  <a:latin typeface="Montserrat Medium" panose="00000600000000000000" pitchFamily="2" charset="-18"/>
                  <a:ea typeface="Roboto" panose="02000000000000000000" pitchFamily="2" charset="0"/>
                </a:rPr>
                <a:t>statistical learning is related to language, e.g.:</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speech perception in noise (Conway et al, 2010)</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syntactic priming (Kidd, 2012)</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syntax comprehension (Kidd &amp; </a:t>
              </a:r>
              <a:r>
                <a:rPr lang="en-US" sz="2400" dirty="0" err="1" smtClean="0">
                  <a:latin typeface="Montserrat" panose="00000500000000000000" pitchFamily="2" charset="-18"/>
                  <a:ea typeface="Roboto" panose="02000000000000000000" pitchFamily="2" charset="0"/>
                </a:rPr>
                <a:t>Arciuli</a:t>
              </a:r>
              <a:r>
                <a:rPr lang="en-US" sz="2400" dirty="0" smtClean="0">
                  <a:latin typeface="Montserrat" panose="00000500000000000000" pitchFamily="2" charset="-18"/>
                  <a:ea typeface="Roboto" panose="02000000000000000000" pitchFamily="2" charset="0"/>
                </a:rPr>
                <a:t>, 2012; </a:t>
              </a:r>
              <a:r>
                <a:rPr lang="en-US" sz="2400" dirty="0" err="1" smtClean="0">
                  <a:latin typeface="Montserrat" panose="00000500000000000000" pitchFamily="2" charset="-18"/>
                  <a:ea typeface="Roboto" panose="02000000000000000000" pitchFamily="2" charset="0"/>
                </a:rPr>
                <a:t>Misyak</a:t>
              </a:r>
              <a:r>
                <a:rPr lang="en-US" sz="2400" dirty="0" smtClean="0">
                  <a:latin typeface="Montserrat" panose="00000500000000000000" pitchFamily="2" charset="-18"/>
                  <a:ea typeface="Roboto" panose="02000000000000000000" pitchFamily="2" charset="0"/>
                </a:rPr>
                <a:t> &amp; Christiansen, 2012)</a:t>
              </a:r>
            </a:p>
            <a:p>
              <a:pPr marL="0" lvl="1">
                <a:lnSpc>
                  <a:spcPct val="110000"/>
                </a:lnSpc>
                <a:spcBef>
                  <a:spcPts val="200"/>
                </a:spcBef>
                <a:spcAft>
                  <a:spcPts val="600"/>
                </a:spcAft>
                <a:buClr>
                  <a:srgbClr val="438779"/>
                </a:buClr>
                <a:buSzPct val="75000"/>
              </a:pPr>
              <a:r>
                <a:rPr lang="en-US" sz="2400" dirty="0" smtClean="0">
                  <a:latin typeface="Montserrat Medium" panose="00000600000000000000" pitchFamily="2" charset="-18"/>
                  <a:ea typeface="Roboto" panose="02000000000000000000" pitchFamily="2" charset="0"/>
                </a:rPr>
                <a:t>no systematic examination of this relationship, and no systematic investigation of potential mediator cognitive abilities yet</a:t>
              </a:r>
              <a:endParaRPr lang="en-US" sz="2400" dirty="0">
                <a:latin typeface="Montserrat Medium" panose="00000600000000000000" pitchFamily="2" charset="-18"/>
                <a:ea typeface="Roboto" panose="02000000000000000000" pitchFamily="2" charset="0"/>
              </a:endParaRPr>
            </a:p>
          </p:txBody>
        </p:sp>
        <p:sp>
          <p:nvSpPr>
            <p:cNvPr id="136" name="Szövegdoboz 135"/>
            <p:cNvSpPr txBox="1"/>
            <p:nvPr/>
          </p:nvSpPr>
          <p:spPr>
            <a:xfrm>
              <a:off x="12986732" y="9371332"/>
              <a:ext cx="11602800" cy="3243965"/>
            </a:xfrm>
            <a:prstGeom prst="rect">
              <a:avLst/>
            </a:prstGeom>
            <a:noFill/>
          </p:spPr>
          <p:txBody>
            <a:bodyPr wrap="square" rtlCol="0">
              <a:spAutoFit/>
            </a:bodyPr>
            <a:lstStyle/>
            <a:p>
              <a:pPr>
                <a:lnSpc>
                  <a:spcPct val="110000"/>
                </a:lnSpc>
                <a:spcAft>
                  <a:spcPts val="600"/>
                </a:spcAft>
                <a:buClr>
                  <a:srgbClr val="53A394"/>
                </a:buClr>
                <a:buSzPct val="100000"/>
              </a:pPr>
              <a:r>
                <a:rPr lang="en-US" sz="2400" dirty="0" smtClean="0">
                  <a:latin typeface="Montserrat Medium" panose="00000600000000000000" pitchFamily="2" charset="-18"/>
                  <a:ea typeface="Roboto" panose="02000000000000000000" pitchFamily="2" charset="0"/>
                </a:rPr>
                <a:t>this study:</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includes multiple statistical learning and language tasks</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controls for background cognitive skills</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uses statistical learning and language tasks suitable for measuring predictive processing</a:t>
              </a:r>
            </a:p>
            <a:p>
              <a:pPr marL="365125" lvl="1" indent="-365125">
                <a:lnSpc>
                  <a:spcPct val="110000"/>
                </a:lnSpc>
                <a:spcAft>
                  <a:spcPts val="600"/>
                </a:spcAft>
                <a:buClr>
                  <a:srgbClr val="438779"/>
                </a:buClr>
                <a:buSzPct val="100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does the effectiveness of prediction in statistical learning explain the effectiveness of prediction in language?</a:t>
              </a:r>
              <a:endParaRPr lang="en-US" sz="2400" dirty="0">
                <a:latin typeface="Montserrat" panose="00000500000000000000" pitchFamily="2" charset="-18"/>
                <a:ea typeface="Roboto" panose="02000000000000000000" pitchFamily="2" charset="0"/>
              </a:endParaRPr>
            </a:p>
          </p:txBody>
        </p:sp>
      </p:grpSp>
      <p:sp>
        <p:nvSpPr>
          <p:cNvPr id="98" name="Szövegdoboz 97"/>
          <p:cNvSpPr txBox="1"/>
          <p:nvPr/>
        </p:nvSpPr>
        <p:spPr>
          <a:xfrm>
            <a:off x="1384301" y="35063131"/>
            <a:ext cx="27506613" cy="830997"/>
          </a:xfrm>
          <a:prstGeom prst="rect">
            <a:avLst/>
          </a:prstGeom>
          <a:noFill/>
        </p:spPr>
        <p:txBody>
          <a:bodyPr wrap="square" rtlCol="0">
            <a:spAutoFit/>
          </a:bodyPr>
          <a:lstStyle>
            <a:defPPr>
              <a:defRPr lang="en-US"/>
            </a:defPPr>
            <a:lvl1pPr>
              <a:defRPr sz="7200">
                <a:solidFill>
                  <a:schemeClr val="bg1"/>
                </a:solidFill>
                <a:latin typeface="Montserrat Medium" panose="00000600000000000000" pitchFamily="2" charset="-18"/>
                <a:ea typeface="Roboto Medium" panose="02000000000000000000" pitchFamily="2" charset="0"/>
              </a:defRPr>
            </a:lvl1pPr>
          </a:lstStyle>
          <a:p>
            <a:r>
              <a:rPr lang="en-US" sz="4800" dirty="0" smtClean="0">
                <a:solidFill>
                  <a:schemeClr val="tx1"/>
                </a:solidFill>
              </a:rPr>
              <a:t>Discussion</a:t>
            </a:r>
            <a:endParaRPr lang="en-US" sz="4800" dirty="0">
              <a:solidFill>
                <a:schemeClr val="tx1"/>
              </a:solidFill>
            </a:endParaRPr>
          </a:p>
        </p:txBody>
      </p:sp>
      <p:sp>
        <p:nvSpPr>
          <p:cNvPr id="105" name="Szövegdoboz 104"/>
          <p:cNvSpPr txBox="1"/>
          <p:nvPr/>
        </p:nvSpPr>
        <p:spPr>
          <a:xfrm>
            <a:off x="12976811" y="14225971"/>
            <a:ext cx="15914102" cy="484172"/>
          </a:xfrm>
          <a:prstGeom prst="rect">
            <a:avLst/>
          </a:prstGeom>
          <a:noFill/>
        </p:spPr>
        <p:txBody>
          <a:bodyPr wrap="square" rtlCol="0">
            <a:spAutoFit/>
          </a:bodyPr>
          <a:lstStyle>
            <a:defPPr>
              <a:defRPr lang="en-US"/>
            </a:defPPr>
            <a:lvl1pPr>
              <a:lnSpc>
                <a:spcPct val="114000"/>
              </a:lnSpc>
              <a:spcAft>
                <a:spcPts val="1200"/>
              </a:spcAft>
              <a:buClr>
                <a:srgbClr val="53A394"/>
              </a:buClr>
              <a:buSzPct val="100000"/>
              <a:defRPr sz="2400">
                <a:latin typeface="Montserrat Medium" panose="00000600000000000000" pitchFamily="2" charset="-18"/>
                <a:ea typeface="Roboto" panose="02000000000000000000" pitchFamily="2" charset="0"/>
              </a:defRPr>
            </a:lvl1pPr>
          </a:lstStyle>
          <a:p>
            <a:r>
              <a:rPr lang="en-US" dirty="0"/>
              <a:t>offline language measures</a:t>
            </a:r>
          </a:p>
        </p:txBody>
      </p:sp>
      <p:sp>
        <p:nvSpPr>
          <p:cNvPr id="106" name="Szövegdoboz 105"/>
          <p:cNvSpPr txBox="1"/>
          <p:nvPr/>
        </p:nvSpPr>
        <p:spPr>
          <a:xfrm>
            <a:off x="12986733" y="23307220"/>
            <a:ext cx="15904181" cy="484172"/>
          </a:xfrm>
          <a:prstGeom prst="rect">
            <a:avLst/>
          </a:prstGeom>
          <a:noFill/>
        </p:spPr>
        <p:txBody>
          <a:bodyPr wrap="square" rtlCol="0">
            <a:spAutoFit/>
          </a:bodyPr>
          <a:lstStyle>
            <a:defPPr>
              <a:defRPr lang="en-US"/>
            </a:defPPr>
            <a:lvl1pPr>
              <a:lnSpc>
                <a:spcPct val="114000"/>
              </a:lnSpc>
              <a:spcAft>
                <a:spcPts val="1200"/>
              </a:spcAft>
              <a:buClr>
                <a:srgbClr val="53A394"/>
              </a:buClr>
              <a:buSzPct val="100000"/>
              <a:defRPr sz="2400">
                <a:latin typeface="Montserrat Medium" panose="00000600000000000000" pitchFamily="2" charset="-18"/>
                <a:ea typeface="Roboto" panose="02000000000000000000" pitchFamily="2" charset="0"/>
              </a:defRPr>
            </a:lvl1pPr>
          </a:lstStyle>
          <a:p>
            <a:r>
              <a:rPr lang="en-US" dirty="0"/>
              <a:t>predictive language measures</a:t>
            </a:r>
          </a:p>
        </p:txBody>
      </p:sp>
      <p:grpSp>
        <p:nvGrpSpPr>
          <p:cNvPr id="225" name="Csoportba foglalás 224"/>
          <p:cNvGrpSpPr/>
          <p:nvPr/>
        </p:nvGrpSpPr>
        <p:grpSpPr>
          <a:xfrm>
            <a:off x="1384300" y="36010431"/>
            <a:ext cx="27531785" cy="2837700"/>
            <a:chOff x="1384300" y="35426784"/>
            <a:chExt cx="25200000" cy="2837700"/>
          </a:xfrm>
        </p:grpSpPr>
        <p:sp>
          <p:nvSpPr>
            <p:cNvPr id="74" name="Szövegdoboz 73"/>
            <p:cNvSpPr txBox="1"/>
            <p:nvPr/>
          </p:nvSpPr>
          <p:spPr>
            <a:xfrm>
              <a:off x="1384300" y="35432671"/>
              <a:ext cx="12600001" cy="2786404"/>
            </a:xfrm>
            <a:prstGeom prst="rect">
              <a:avLst/>
            </a:prstGeom>
            <a:noFill/>
          </p:spPr>
          <p:txBody>
            <a:bodyPr wrap="square" rtlCol="0">
              <a:spAutoFit/>
            </a:bodyPr>
            <a:lstStyle>
              <a:defPPr>
                <a:defRPr lang="en-US"/>
              </a:defPPr>
              <a:lvl1pPr marL="571500" indent="-571500">
                <a:lnSpc>
                  <a:spcPct val="114000"/>
                </a:lnSpc>
                <a:spcAft>
                  <a:spcPts val="2400"/>
                </a:spcAft>
                <a:buClr>
                  <a:srgbClr val="53A394"/>
                </a:buClr>
                <a:buSzPct val="100000"/>
                <a:buFont typeface="Calibri" panose="020F0502020204030204" pitchFamily="34" charset="0"/>
                <a:buChar char="●"/>
                <a:defRPr sz="3600">
                  <a:latin typeface="Montserrat" panose="00000500000000000000" pitchFamily="2" charset="-18"/>
                  <a:ea typeface="Roboto" panose="02000000000000000000" pitchFamily="2" charset="0"/>
                </a:defRPr>
              </a:lvl1pPr>
            </a:lstStyle>
            <a:p>
              <a:pPr marL="0" lvl="1">
                <a:lnSpc>
                  <a:spcPct val="110000"/>
                </a:lnSpc>
                <a:spcAft>
                  <a:spcPts val="600"/>
                </a:spcAft>
                <a:buClr>
                  <a:srgbClr val="438779"/>
                </a:buClr>
                <a:buSzPct val="75000"/>
              </a:pPr>
              <a:r>
                <a:rPr lang="en-US" sz="2400" dirty="0">
                  <a:latin typeface="Montserrat Medium" panose="00000600000000000000" pitchFamily="2" charset="-18"/>
                  <a:ea typeface="Roboto" panose="02000000000000000000" pitchFamily="2" charset="0"/>
                </a:rPr>
                <a:t>offline statistical learning </a:t>
              </a:r>
              <a:r>
                <a:rPr lang="en-US" sz="2400" dirty="0">
                  <a:latin typeface="Montserrat Medium" panose="00000600000000000000" pitchFamily="2" charset="-18"/>
                  <a:ea typeface="Roboto" panose="02000000000000000000" pitchFamily="2" charset="0"/>
                  <a:sym typeface="Wingdings" panose="05000000000000000000" pitchFamily="2" charset="2"/>
                </a:rPr>
                <a:t>tasks </a:t>
              </a:r>
              <a:r>
                <a:rPr lang="en-US" sz="2400" dirty="0">
                  <a:latin typeface="Montserrat Medium" panose="00000600000000000000" pitchFamily="2" charset="-18"/>
                  <a:ea typeface="Roboto" panose="02000000000000000000" pitchFamily="2" charset="0"/>
                </a:rPr>
                <a:t> offline language processing tasks</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even beyond the effect of shared nonlinguistic cognitive abilities</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including offline statistical learning diminishes the online statistical learning </a:t>
              </a:r>
              <a:r>
                <a:rPr lang="en-US" sz="2400" dirty="0" smtClean="0">
                  <a:latin typeface="Montserrat" panose="00000500000000000000" pitchFamily="2" charset="-18"/>
                  <a:ea typeface="Roboto" panose="02000000000000000000" pitchFamily="2" charset="0"/>
                  <a:sym typeface="Wingdings" panose="05000000000000000000" pitchFamily="2" charset="2"/>
                </a:rPr>
                <a:t></a:t>
              </a:r>
              <a:br>
                <a:rPr lang="en-US" sz="2400" dirty="0" smtClean="0">
                  <a:latin typeface="Montserrat" panose="00000500000000000000" pitchFamily="2" charset="-18"/>
                  <a:ea typeface="Roboto" panose="02000000000000000000" pitchFamily="2" charset="0"/>
                  <a:sym typeface="Wingdings" panose="05000000000000000000" pitchFamily="2" charset="2"/>
                </a:rPr>
              </a:br>
              <a:r>
                <a:rPr lang="en-US" sz="2400" dirty="0" smtClean="0">
                  <a:latin typeface="Montserrat" panose="00000500000000000000" pitchFamily="2" charset="-18"/>
                  <a:ea typeface="Roboto" panose="02000000000000000000" pitchFamily="2" charset="0"/>
                </a:rPr>
                <a:t>offline language relationship</a:t>
              </a:r>
            </a:p>
            <a:p>
              <a:pPr marL="0" lvl="1">
                <a:lnSpc>
                  <a:spcPct val="110000"/>
                </a:lnSpc>
                <a:spcBef>
                  <a:spcPts val="200"/>
                </a:spcBef>
                <a:spcAft>
                  <a:spcPts val="600"/>
                </a:spcAft>
                <a:buClr>
                  <a:srgbClr val="438779"/>
                </a:buClr>
                <a:buSzPct val="75000"/>
              </a:pPr>
              <a:r>
                <a:rPr lang="en-US" sz="2400" dirty="0">
                  <a:latin typeface="Montserrat Medium" panose="00000600000000000000" pitchFamily="2" charset="-18"/>
                  <a:ea typeface="Roboto" panose="02000000000000000000" pitchFamily="2" charset="0"/>
                </a:rPr>
                <a:t>the relationship between statistical learning and predictive language processing is mostly explained by cognitive abilities</a:t>
              </a:r>
            </a:p>
          </p:txBody>
        </p:sp>
        <p:sp>
          <p:nvSpPr>
            <p:cNvPr id="107" name="Szövegdoboz 106"/>
            <p:cNvSpPr txBox="1"/>
            <p:nvPr/>
          </p:nvSpPr>
          <p:spPr>
            <a:xfrm>
              <a:off x="13984300" y="35426784"/>
              <a:ext cx="12600000" cy="2837700"/>
            </a:xfrm>
            <a:prstGeom prst="rect">
              <a:avLst/>
            </a:prstGeom>
            <a:noFill/>
          </p:spPr>
          <p:txBody>
            <a:bodyPr wrap="square" rtlCol="0">
              <a:spAutoFit/>
            </a:bodyPr>
            <a:lstStyle>
              <a:defPPr>
                <a:defRPr lang="en-US"/>
              </a:defPPr>
              <a:lvl1pPr marL="571500" indent="-571500">
                <a:lnSpc>
                  <a:spcPct val="114000"/>
                </a:lnSpc>
                <a:spcAft>
                  <a:spcPts val="2400"/>
                </a:spcAft>
                <a:buClr>
                  <a:srgbClr val="53A394"/>
                </a:buClr>
                <a:buSzPct val="100000"/>
                <a:buFont typeface="Calibri" panose="020F0502020204030204" pitchFamily="34" charset="0"/>
                <a:buChar char="●"/>
                <a:defRPr sz="3600">
                  <a:latin typeface="Montserrat" panose="00000500000000000000" pitchFamily="2" charset="-18"/>
                  <a:ea typeface="Roboto" panose="02000000000000000000" pitchFamily="2" charset="0"/>
                </a:defRPr>
              </a:lvl1pPr>
            </a:lstStyle>
            <a:p>
              <a:pPr marL="0" lvl="1">
                <a:lnSpc>
                  <a:spcPct val="110000"/>
                </a:lnSpc>
                <a:spcBef>
                  <a:spcPts val="200"/>
                </a:spcBef>
                <a:spcAft>
                  <a:spcPts val="600"/>
                </a:spcAft>
                <a:buClr>
                  <a:srgbClr val="438779"/>
                </a:buClr>
                <a:buSzPct val="75000"/>
              </a:pPr>
              <a:r>
                <a:rPr lang="en-US" sz="2400" dirty="0">
                  <a:latin typeface="Montserrat Medium" panose="00000600000000000000" pitchFamily="2" charset="-18"/>
                  <a:ea typeface="Roboto" panose="02000000000000000000" pitchFamily="2" charset="0"/>
                </a:rPr>
                <a:t>questions:</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what is the source of the remaining shared variance between offline statistical learning and offline language performance?</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how can we define and measure statistical learning capacity?</a:t>
              </a:r>
            </a:p>
            <a:p>
              <a:pPr marL="0" lvl="1">
                <a:lnSpc>
                  <a:spcPct val="110000"/>
                </a:lnSpc>
                <a:spcBef>
                  <a:spcPts val="200"/>
                </a:spcBef>
                <a:spcAft>
                  <a:spcPts val="600"/>
                </a:spcAft>
                <a:buClr>
                  <a:srgbClr val="438779"/>
                </a:buClr>
                <a:buSzPct val="75000"/>
              </a:pPr>
              <a:r>
                <a:rPr lang="en-US" sz="2400" dirty="0">
                  <a:latin typeface="Montserrat Medium" panose="00000600000000000000" pitchFamily="2" charset="-18"/>
                  <a:ea typeface="Roboto" panose="02000000000000000000" pitchFamily="2" charset="0"/>
                </a:rPr>
                <a:t>future directions:</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using theoretically more motivated tasks of statistical learning and language</a:t>
              </a:r>
              <a:endParaRPr lang="en-US" sz="2400" dirty="0">
                <a:latin typeface="Montserrat" panose="00000500000000000000" pitchFamily="2" charset="-18"/>
                <a:ea typeface="Roboto" panose="02000000000000000000" pitchFamily="2" charset="0"/>
              </a:endParaRPr>
            </a:p>
          </p:txBody>
        </p:sp>
      </p:grpSp>
      <p:sp>
        <p:nvSpPr>
          <p:cNvPr id="44" name="Google Shape;147;p1"/>
          <p:cNvSpPr txBox="1"/>
          <p:nvPr/>
        </p:nvSpPr>
        <p:spPr>
          <a:xfrm>
            <a:off x="1394531" y="17481152"/>
            <a:ext cx="997267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dirty="0" smtClean="0">
                <a:solidFill>
                  <a:schemeClr val="dk1"/>
                </a:solidFill>
                <a:latin typeface="Montserrat" panose="00000500000000000000" pitchFamily="2" charset="-18"/>
                <a:ea typeface="Calibri"/>
                <a:cs typeface="Calibri"/>
                <a:sym typeface="Calibri"/>
              </a:rPr>
              <a:t>1) word segmentation</a:t>
            </a:r>
            <a:endParaRPr lang="en-US" sz="2400" dirty="0">
              <a:solidFill>
                <a:schemeClr val="dk1"/>
              </a:solidFill>
              <a:latin typeface="Montserrat" panose="00000500000000000000" pitchFamily="2" charset="-18"/>
              <a:ea typeface="Calibri"/>
              <a:cs typeface="Calibri"/>
              <a:sym typeface="Calibri"/>
            </a:endParaRPr>
          </a:p>
        </p:txBody>
      </p:sp>
      <p:sp>
        <p:nvSpPr>
          <p:cNvPr id="45" name="Google Shape;148;p1"/>
          <p:cNvSpPr txBox="1"/>
          <p:nvPr/>
        </p:nvSpPr>
        <p:spPr>
          <a:xfrm>
            <a:off x="1394531" y="18731082"/>
            <a:ext cx="997267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smtClean="0">
                <a:solidFill>
                  <a:schemeClr val="dk1"/>
                </a:solidFill>
                <a:latin typeface="Montserrat" panose="00000500000000000000" pitchFamily="2" charset="-18"/>
                <a:ea typeface="Calibri"/>
                <a:cs typeface="Calibri"/>
                <a:sym typeface="Calibri"/>
              </a:rPr>
              <a:t>2) artificial grammar learning (AGL)</a:t>
            </a:r>
            <a:endParaRPr lang="en-US" sz="2400" dirty="0">
              <a:solidFill>
                <a:schemeClr val="dk1"/>
              </a:solidFill>
              <a:latin typeface="Montserrat" panose="00000500000000000000" pitchFamily="2" charset="-18"/>
              <a:ea typeface="Calibri"/>
              <a:cs typeface="Calibri"/>
              <a:sym typeface="Calibri"/>
            </a:endParaRPr>
          </a:p>
        </p:txBody>
      </p:sp>
      <p:sp>
        <p:nvSpPr>
          <p:cNvPr id="46" name="Google Shape;149;p1"/>
          <p:cNvSpPr txBox="1"/>
          <p:nvPr/>
        </p:nvSpPr>
        <p:spPr>
          <a:xfrm>
            <a:off x="1394532" y="22027461"/>
            <a:ext cx="7898849" cy="590249"/>
          </a:xfrm>
          <a:prstGeom prst="rect">
            <a:avLst/>
          </a:prstGeom>
          <a:noFill/>
          <a:ln>
            <a:noFill/>
          </a:ln>
        </p:spPr>
        <p:txBody>
          <a:bodyPr spcFirstLastPara="1" wrap="square" lIns="91425" tIns="45700" rIns="91425" bIns="45700" anchor="t" anchorCtr="0">
            <a:spAutoFit/>
          </a:bodyPr>
          <a:lstStyle/>
          <a:p>
            <a:pPr marL="358775" marR="0" lvl="0" indent="-358775">
              <a:lnSpc>
                <a:spcPct val="114000"/>
              </a:lnSpc>
              <a:spcBef>
                <a:spcPts val="0"/>
              </a:spcBef>
              <a:spcAft>
                <a:spcPts val="600"/>
              </a:spcAft>
              <a:buClr>
                <a:srgbClr val="53A394"/>
              </a:buClr>
              <a:buSzPct val="100000"/>
              <a:buFont typeface="Wingdings" panose="05000000000000000000" pitchFamily="2" charset="2"/>
              <a:buChar char="à"/>
            </a:pPr>
            <a:r>
              <a:rPr lang="en-US" sz="2400" dirty="0" smtClean="0">
                <a:latin typeface="Montserrat" panose="00000500000000000000" pitchFamily="2" charset="-18"/>
                <a:ea typeface="Roboto" panose="02000000000000000000" pitchFamily="2" charset="0"/>
                <a:sym typeface="Calibri"/>
              </a:rPr>
              <a:t>procedure and measures of SL tasks</a:t>
            </a:r>
            <a:endParaRPr lang="en-US" sz="2400" dirty="0">
              <a:latin typeface="Montserrat" panose="00000500000000000000" pitchFamily="2" charset="-18"/>
              <a:ea typeface="Roboto" panose="02000000000000000000" pitchFamily="2" charset="0"/>
              <a:sym typeface="Calibri"/>
            </a:endParaRPr>
          </a:p>
        </p:txBody>
      </p:sp>
      <p:graphicFrame>
        <p:nvGraphicFramePr>
          <p:cNvPr id="84" name="Google Shape;193;p1"/>
          <p:cNvGraphicFramePr/>
          <p:nvPr>
            <p:extLst>
              <p:ext uri="{D42A27DB-BD31-4B8C-83A1-F6EECF244321}">
                <p14:modId xmlns:p14="http://schemas.microsoft.com/office/powerpoint/2010/main" val="1938205999"/>
              </p:ext>
            </p:extLst>
          </p:nvPr>
        </p:nvGraphicFramePr>
        <p:xfrm>
          <a:off x="1417236" y="25101998"/>
          <a:ext cx="10130945" cy="914420"/>
        </p:xfrm>
        <a:graphic>
          <a:graphicData uri="http://schemas.openxmlformats.org/drawingml/2006/table">
            <a:tbl>
              <a:tblPr firstRow="1" bandRow="1">
                <a:noFill/>
              </a:tblPr>
              <a:tblGrid>
                <a:gridCol w="2927578">
                  <a:extLst>
                    <a:ext uri="{9D8B030D-6E8A-4147-A177-3AD203B41FA5}">
                      <a16:colId xmlns:a16="http://schemas.microsoft.com/office/drawing/2014/main" val="20000"/>
                    </a:ext>
                  </a:extLst>
                </a:gridCol>
                <a:gridCol w="3004605">
                  <a:extLst>
                    <a:ext uri="{9D8B030D-6E8A-4147-A177-3AD203B41FA5}">
                      <a16:colId xmlns:a16="http://schemas.microsoft.com/office/drawing/2014/main" val="20001"/>
                    </a:ext>
                  </a:extLst>
                </a:gridCol>
                <a:gridCol w="1694920">
                  <a:extLst>
                    <a:ext uri="{9D8B030D-6E8A-4147-A177-3AD203B41FA5}">
                      <a16:colId xmlns:a16="http://schemas.microsoft.com/office/drawing/2014/main" val="20002"/>
                    </a:ext>
                  </a:extLst>
                </a:gridCol>
                <a:gridCol w="2503842">
                  <a:extLst>
                    <a:ext uri="{9D8B030D-6E8A-4147-A177-3AD203B41FA5}">
                      <a16:colId xmlns:a16="http://schemas.microsoft.com/office/drawing/2014/main" val="20003"/>
                    </a:ext>
                  </a:extLst>
                </a:gridCol>
              </a:tblGrid>
              <a:tr h="432000">
                <a:tc gridSpan="2">
                  <a:txBody>
                    <a:bodyPr/>
                    <a:lstStyle/>
                    <a:p>
                      <a:pPr marL="0" marR="0" lvl="0" indent="0" algn="ctr" rtl="0">
                        <a:spcBef>
                          <a:spcPts val="0"/>
                        </a:spcBef>
                        <a:spcAft>
                          <a:spcPts val="0"/>
                        </a:spcAft>
                        <a:buNone/>
                      </a:pPr>
                      <a:r>
                        <a:rPr lang="en-US" sz="2400" b="0" u="none" strike="noStrike" cap="none" dirty="0">
                          <a:solidFill>
                            <a:schemeClr val="dk1"/>
                          </a:solidFill>
                          <a:latin typeface="Montserrat" panose="00000500000000000000" pitchFamily="2" charset="-18"/>
                        </a:rPr>
                        <a:t>online measures</a:t>
                      </a:r>
                      <a:endParaRPr sz="2400" b="0" u="none" strike="noStrike" cap="none" dirty="0">
                        <a:solidFill>
                          <a:schemeClr val="dk1"/>
                        </a:solidFill>
                        <a:latin typeface="Montserrat" panose="00000500000000000000" pitchFamily="2" charset="-18"/>
                      </a:endParaRPr>
                    </a:p>
                  </a:txBody>
                  <a:tcPr marL="91450" marR="91450" marT="45725" marB="4572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hu-HU"/>
                    </a:p>
                  </a:txBody>
                  <a:tcPr/>
                </a:tc>
                <a:tc gridSpan="2">
                  <a:txBody>
                    <a:bodyPr/>
                    <a:lstStyle/>
                    <a:p>
                      <a:pPr marL="0" marR="0" lvl="0" indent="0" algn="ctr" rtl="0">
                        <a:spcBef>
                          <a:spcPts val="0"/>
                        </a:spcBef>
                        <a:spcAft>
                          <a:spcPts val="0"/>
                        </a:spcAft>
                        <a:buNone/>
                      </a:pPr>
                      <a:r>
                        <a:rPr lang="en-US" sz="2400" b="0" u="none" strike="noStrike" cap="none" dirty="0">
                          <a:solidFill>
                            <a:schemeClr val="dk1"/>
                          </a:solidFill>
                          <a:latin typeface="Montserrat" panose="00000500000000000000" pitchFamily="2" charset="-18"/>
                        </a:rPr>
                        <a:t>offline measures</a:t>
                      </a:r>
                      <a:endParaRPr sz="2400" b="0" u="none" strike="noStrike" cap="none" dirty="0">
                        <a:solidFill>
                          <a:schemeClr val="dk1"/>
                        </a:solidFill>
                        <a:latin typeface="Montserrat" panose="00000500000000000000" pitchFamily="2" charset="-18"/>
                      </a:endParaRPr>
                    </a:p>
                  </a:txBody>
                  <a:tcPr marL="91450" marR="91450" marT="45725" marB="4572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hu-HU"/>
                    </a:p>
                  </a:txBody>
                  <a:tcPr/>
                </a:tc>
                <a:extLst>
                  <a:ext uri="{0D108BD9-81ED-4DB2-BD59-A6C34878D82A}">
                    <a16:rowId xmlns:a16="http://schemas.microsoft.com/office/drawing/2014/main" val="10000"/>
                  </a:ext>
                </a:extLst>
              </a:tr>
              <a:tr h="432000">
                <a:tc>
                  <a:txBody>
                    <a:bodyPr/>
                    <a:lstStyle/>
                    <a:p>
                      <a:pPr marL="0" marR="0" lvl="0" indent="0" algn="ctr" rtl="0">
                        <a:spcBef>
                          <a:spcPts val="0"/>
                        </a:spcBef>
                        <a:spcAft>
                          <a:spcPts val="0"/>
                        </a:spcAft>
                        <a:buNone/>
                      </a:pPr>
                      <a:r>
                        <a:rPr lang="en-US" sz="2400" u="none" strike="noStrike" cap="none" dirty="0" smtClean="0">
                          <a:latin typeface="Montserrat" panose="00000500000000000000" pitchFamily="2" charset="-18"/>
                        </a:rPr>
                        <a:t>RT </a:t>
                      </a:r>
                      <a:r>
                        <a:rPr lang="en-US" sz="2400" u="none" strike="noStrike" cap="none" dirty="0">
                          <a:latin typeface="Montserrat" panose="00000500000000000000" pitchFamily="2" charset="-18"/>
                        </a:rPr>
                        <a:t>difference</a:t>
                      </a:r>
                      <a:endParaRPr sz="2400" u="none" strike="noStrike" cap="none" dirty="0">
                        <a:latin typeface="Montserrat" panose="00000500000000000000" pitchFamily="2" charset="-18"/>
                      </a:endParaRPr>
                    </a:p>
                  </a:txBody>
                  <a:tcPr marL="91450" marR="91450" marT="45725" marB="4572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en-US" sz="2400" u="none" strike="noStrike" cap="none" dirty="0">
                          <a:latin typeface="Montserrat" panose="00000500000000000000" pitchFamily="2" charset="-18"/>
                        </a:rPr>
                        <a:t>ACC difference</a:t>
                      </a:r>
                      <a:endParaRPr sz="2400" u="none" strike="noStrike" cap="none" dirty="0">
                        <a:latin typeface="Montserrat" panose="00000500000000000000" pitchFamily="2" charset="-18"/>
                      </a:endParaRPr>
                    </a:p>
                  </a:txBody>
                  <a:tcPr marL="91450" marR="91450" marT="45725" marB="4572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en-US" sz="2400" u="none" strike="noStrike" cap="none" dirty="0">
                          <a:latin typeface="Montserrat" panose="00000500000000000000" pitchFamily="2" charset="-18"/>
                        </a:rPr>
                        <a:t>2AFC</a:t>
                      </a:r>
                      <a:endParaRPr sz="2400" u="none" strike="noStrike" cap="none" dirty="0">
                        <a:latin typeface="Montserrat" panose="00000500000000000000" pitchFamily="2" charset="-18"/>
                      </a:endParaRPr>
                    </a:p>
                  </a:txBody>
                  <a:tcPr marL="91450" marR="91450" marT="45725" marB="4572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en-US" sz="2400" u="none" strike="noStrike" cap="none" dirty="0">
                          <a:latin typeface="Montserrat" panose="00000500000000000000" pitchFamily="2" charset="-18"/>
                        </a:rPr>
                        <a:t>production</a:t>
                      </a:r>
                      <a:endParaRPr sz="2400" u="none" strike="noStrike" cap="none" dirty="0">
                        <a:latin typeface="Montserrat" panose="00000500000000000000" pitchFamily="2" charset="-18"/>
                      </a:endParaRPr>
                    </a:p>
                  </a:txBody>
                  <a:tcPr marL="91450" marR="91450" marT="45725" marB="4572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85" name="Google Shape;194;p1"/>
          <p:cNvSpPr/>
          <p:nvPr/>
        </p:nvSpPr>
        <p:spPr>
          <a:xfrm>
            <a:off x="6153784" y="24408650"/>
            <a:ext cx="288000" cy="540000"/>
          </a:xfrm>
          <a:prstGeom prst="downArrow">
            <a:avLst>
              <a:gd name="adj1" fmla="val 50000"/>
              <a:gd name="adj2" fmla="val 50000"/>
            </a:avLst>
          </a:prstGeom>
          <a:solidFill>
            <a:srgbClr val="4387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4800" dirty="0">
              <a:solidFill>
                <a:schemeClr val="lt1"/>
              </a:solidFill>
              <a:latin typeface="Montserrat" panose="00000500000000000000" pitchFamily="2" charset="-18"/>
              <a:ea typeface="Calibri"/>
              <a:cs typeface="Calibri"/>
              <a:sym typeface="Calibri"/>
            </a:endParaRPr>
          </a:p>
        </p:txBody>
      </p:sp>
      <p:pic>
        <p:nvPicPr>
          <p:cNvPr id="2" name="Kép 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788811" y="18927327"/>
            <a:ext cx="7213911" cy="3223085"/>
          </a:xfrm>
          <a:prstGeom prst="rect">
            <a:avLst/>
          </a:prstGeom>
        </p:spPr>
      </p:pic>
      <p:grpSp>
        <p:nvGrpSpPr>
          <p:cNvPr id="4" name="Csoportba foglalás 3"/>
          <p:cNvGrpSpPr/>
          <p:nvPr/>
        </p:nvGrpSpPr>
        <p:grpSpPr>
          <a:xfrm>
            <a:off x="1394531" y="18092109"/>
            <a:ext cx="10153651" cy="408803"/>
            <a:chOff x="1415938" y="19450919"/>
            <a:chExt cx="9649762" cy="408803"/>
          </a:xfrm>
        </p:grpSpPr>
        <p:sp>
          <p:nvSpPr>
            <p:cNvPr id="171" name="Google Shape;173;p1"/>
            <p:cNvSpPr txBox="1"/>
            <p:nvPr/>
          </p:nvSpPr>
          <p:spPr>
            <a:xfrm>
              <a:off x="1415938" y="19450919"/>
              <a:ext cx="1620000" cy="400069"/>
            </a:xfrm>
            <a:prstGeom prst="rect">
              <a:avLst/>
            </a:prstGeom>
            <a:solidFill>
              <a:srgbClr val="438779"/>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smtClean="0">
                  <a:solidFill>
                    <a:schemeClr val="dk1"/>
                  </a:solidFill>
                  <a:latin typeface="Montserrat" panose="00000500000000000000" pitchFamily="2" charset="-18"/>
                  <a:ea typeface="Calibri"/>
                  <a:cs typeface="Calibri"/>
                  <a:sym typeface="Calibri"/>
                </a:rPr>
                <a:t>csa</a:t>
              </a:r>
              <a:r>
                <a:rPr lang="en-US" sz="2000" dirty="0" smtClean="0">
                  <a:solidFill>
                    <a:schemeClr val="dk1"/>
                  </a:solidFill>
                  <a:latin typeface="Montserrat" panose="00000500000000000000" pitchFamily="2" charset="-18"/>
                  <a:ea typeface="Calibri"/>
                  <a:cs typeface="Calibri"/>
                  <a:sym typeface="Calibri"/>
                </a:rPr>
                <a:t>  </a:t>
              </a:r>
              <a:r>
                <a:rPr lang="en-US" sz="2000" dirty="0" err="1" smtClean="0">
                  <a:solidFill>
                    <a:schemeClr val="dk1"/>
                  </a:solidFill>
                  <a:latin typeface="Montserrat" panose="00000500000000000000" pitchFamily="2" charset="-18"/>
                  <a:ea typeface="Calibri"/>
                  <a:cs typeface="Calibri"/>
                  <a:sym typeface="Calibri"/>
                </a:rPr>
                <a:t>gye</a:t>
              </a:r>
              <a:r>
                <a:rPr lang="en-US" sz="2000" dirty="0" smtClean="0">
                  <a:solidFill>
                    <a:schemeClr val="dk1"/>
                  </a:solidFill>
                  <a:latin typeface="Montserrat" panose="00000500000000000000" pitchFamily="2" charset="-18"/>
                  <a:ea typeface="Calibri"/>
                  <a:cs typeface="Calibri"/>
                  <a:sym typeface="Calibri"/>
                </a:rPr>
                <a:t>  </a:t>
              </a:r>
              <a:r>
                <a:rPr lang="en-US" sz="2000" dirty="0" err="1" smtClean="0">
                  <a:solidFill>
                    <a:schemeClr val="dk1"/>
                  </a:solidFill>
                  <a:latin typeface="Montserrat" panose="00000500000000000000" pitchFamily="2" charset="-18"/>
                  <a:ea typeface="Calibri"/>
                  <a:cs typeface="Calibri"/>
                  <a:sym typeface="Calibri"/>
                </a:rPr>
                <a:t>jü</a:t>
              </a:r>
              <a:endParaRPr lang="en-US" sz="2000" dirty="0">
                <a:solidFill>
                  <a:schemeClr val="dk1"/>
                </a:solidFill>
                <a:latin typeface="Montserrat" panose="00000500000000000000" pitchFamily="2" charset="-18"/>
                <a:ea typeface="Calibri"/>
                <a:cs typeface="Calibri"/>
                <a:sym typeface="Calibri"/>
              </a:endParaRPr>
            </a:p>
          </p:txBody>
        </p:sp>
        <p:sp>
          <p:nvSpPr>
            <p:cNvPr id="172" name="Google Shape;174;p1"/>
            <p:cNvSpPr txBox="1"/>
            <p:nvPr/>
          </p:nvSpPr>
          <p:spPr>
            <a:xfrm>
              <a:off x="3036526" y="19450919"/>
              <a:ext cx="1296000" cy="400069"/>
            </a:xfrm>
            <a:prstGeom prst="rect">
              <a:avLst/>
            </a:prstGeom>
            <a:solidFill>
              <a:srgbClr val="97DDCC"/>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smtClean="0">
                  <a:solidFill>
                    <a:schemeClr val="dk1"/>
                  </a:solidFill>
                  <a:latin typeface="Montserrat" panose="00000500000000000000" pitchFamily="2" charset="-18"/>
                  <a:ea typeface="Calibri"/>
                  <a:cs typeface="Calibri"/>
                  <a:sym typeface="Calibri"/>
                </a:rPr>
                <a:t>cé</a:t>
              </a:r>
              <a:r>
                <a:rPr lang="en-US" sz="2000" dirty="0" smtClean="0">
                  <a:solidFill>
                    <a:schemeClr val="dk1"/>
                  </a:solidFill>
                  <a:latin typeface="Montserrat" panose="00000500000000000000" pitchFamily="2" charset="-18"/>
                  <a:ea typeface="Calibri"/>
                  <a:cs typeface="Calibri"/>
                  <a:sym typeface="Calibri"/>
                </a:rPr>
                <a:t>  vi  </a:t>
              </a:r>
              <a:r>
                <a:rPr lang="en-US" sz="2000" dirty="0" err="1" smtClean="0">
                  <a:solidFill>
                    <a:schemeClr val="dk1"/>
                  </a:solidFill>
                  <a:latin typeface="Montserrat" panose="00000500000000000000" pitchFamily="2" charset="-18"/>
                  <a:ea typeface="Calibri"/>
                  <a:cs typeface="Calibri"/>
                  <a:sym typeface="Calibri"/>
                </a:rPr>
                <a:t>gá</a:t>
              </a:r>
              <a:endParaRPr lang="en-US" sz="2000" dirty="0">
                <a:solidFill>
                  <a:schemeClr val="dk1"/>
                </a:solidFill>
                <a:latin typeface="Montserrat" panose="00000500000000000000" pitchFamily="2" charset="-18"/>
                <a:ea typeface="Calibri"/>
                <a:cs typeface="Calibri"/>
                <a:sym typeface="Calibri"/>
              </a:endParaRPr>
            </a:p>
          </p:txBody>
        </p:sp>
        <p:sp>
          <p:nvSpPr>
            <p:cNvPr id="173" name="Google Shape;175;p1"/>
            <p:cNvSpPr txBox="1"/>
            <p:nvPr/>
          </p:nvSpPr>
          <p:spPr>
            <a:xfrm>
              <a:off x="4333114" y="19456319"/>
              <a:ext cx="1223999" cy="400069"/>
            </a:xfrm>
            <a:prstGeom prst="rect">
              <a:avLst/>
            </a:prstGeom>
            <a:solidFill>
              <a:srgbClr val="53A394"/>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smtClean="0">
                  <a:solidFill>
                    <a:schemeClr val="dk1"/>
                  </a:solidFill>
                  <a:latin typeface="Montserrat" panose="00000500000000000000" pitchFamily="2" charset="-18"/>
                  <a:ea typeface="Calibri"/>
                  <a:cs typeface="Calibri"/>
                  <a:sym typeface="Calibri"/>
                </a:rPr>
                <a:t>lo  ha  </a:t>
              </a:r>
              <a:r>
                <a:rPr lang="en-US" sz="2000" dirty="0" err="1" smtClean="0">
                  <a:solidFill>
                    <a:schemeClr val="dk1"/>
                  </a:solidFill>
                  <a:latin typeface="Montserrat" panose="00000500000000000000" pitchFamily="2" charset="-18"/>
                  <a:ea typeface="Calibri"/>
                  <a:cs typeface="Calibri"/>
                  <a:sym typeface="Calibri"/>
                </a:rPr>
                <a:t>ri</a:t>
              </a:r>
              <a:endParaRPr lang="en-US" sz="2000" dirty="0">
                <a:solidFill>
                  <a:schemeClr val="dk1"/>
                </a:solidFill>
                <a:latin typeface="Montserrat" panose="00000500000000000000" pitchFamily="2" charset="-18"/>
                <a:ea typeface="Calibri"/>
                <a:cs typeface="Calibri"/>
                <a:sym typeface="Calibri"/>
              </a:endParaRPr>
            </a:p>
          </p:txBody>
        </p:sp>
        <p:sp>
          <p:nvSpPr>
            <p:cNvPr id="174" name="Google Shape;176;p1"/>
            <p:cNvSpPr txBox="1"/>
            <p:nvPr/>
          </p:nvSpPr>
          <p:spPr>
            <a:xfrm>
              <a:off x="5557113" y="19459653"/>
              <a:ext cx="1368000" cy="400069"/>
            </a:xfrm>
            <a:prstGeom prst="rect">
              <a:avLst/>
            </a:prstGeom>
            <a:solidFill>
              <a:srgbClr val="6CC9BA"/>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smtClean="0">
                  <a:solidFill>
                    <a:schemeClr val="dk1"/>
                  </a:solidFill>
                  <a:latin typeface="Montserrat" panose="00000500000000000000" pitchFamily="2" charset="-18"/>
                  <a:ea typeface="Calibri"/>
                  <a:cs typeface="Calibri"/>
                  <a:sym typeface="Calibri"/>
                </a:rPr>
                <a:t>sö</a:t>
              </a:r>
              <a:r>
                <a:rPr lang="en-US" sz="2000" dirty="0" smtClean="0">
                  <a:solidFill>
                    <a:schemeClr val="dk1"/>
                  </a:solidFill>
                  <a:latin typeface="Montserrat" panose="00000500000000000000" pitchFamily="2" charset="-18"/>
                  <a:ea typeface="Calibri"/>
                  <a:cs typeface="Calibri"/>
                  <a:sym typeface="Calibri"/>
                </a:rPr>
                <a:t>  </a:t>
              </a:r>
              <a:r>
                <a:rPr lang="en-US" sz="2000" dirty="0" err="1" smtClean="0">
                  <a:solidFill>
                    <a:schemeClr val="dk1"/>
                  </a:solidFill>
                  <a:latin typeface="Montserrat" panose="00000500000000000000" pitchFamily="2" charset="-18"/>
                  <a:ea typeface="Calibri"/>
                  <a:cs typeface="Calibri"/>
                  <a:sym typeface="Calibri"/>
                </a:rPr>
                <a:t>pe</a:t>
              </a:r>
              <a:r>
                <a:rPr lang="en-US" sz="2000" dirty="0" smtClean="0">
                  <a:solidFill>
                    <a:schemeClr val="dk1"/>
                  </a:solidFill>
                  <a:latin typeface="Montserrat" panose="00000500000000000000" pitchFamily="2" charset="-18"/>
                  <a:ea typeface="Calibri"/>
                  <a:cs typeface="Calibri"/>
                  <a:sym typeface="Calibri"/>
                </a:rPr>
                <a:t>  </a:t>
              </a:r>
              <a:r>
                <a:rPr lang="en-US" sz="2000" dirty="0" err="1" smtClean="0">
                  <a:solidFill>
                    <a:schemeClr val="dk1"/>
                  </a:solidFill>
                  <a:latin typeface="Montserrat" panose="00000500000000000000" pitchFamily="2" charset="-18"/>
                  <a:ea typeface="Calibri"/>
                  <a:cs typeface="Calibri"/>
                  <a:sym typeface="Calibri"/>
                </a:rPr>
                <a:t>tu</a:t>
              </a:r>
              <a:endParaRPr lang="en-US" sz="2000" dirty="0">
                <a:solidFill>
                  <a:schemeClr val="dk1"/>
                </a:solidFill>
                <a:latin typeface="Montserrat" panose="00000500000000000000" pitchFamily="2" charset="-18"/>
                <a:ea typeface="Calibri"/>
                <a:cs typeface="Calibri"/>
                <a:sym typeface="Calibri"/>
              </a:endParaRPr>
            </a:p>
          </p:txBody>
        </p:sp>
        <p:sp>
          <p:nvSpPr>
            <p:cNvPr id="175" name="Google Shape;177;p1"/>
            <p:cNvSpPr txBox="1"/>
            <p:nvPr/>
          </p:nvSpPr>
          <p:spPr>
            <a:xfrm>
              <a:off x="6925701" y="19456484"/>
              <a:ext cx="1296000" cy="400069"/>
            </a:xfrm>
            <a:prstGeom prst="rect">
              <a:avLst/>
            </a:prstGeom>
            <a:solidFill>
              <a:srgbClr val="97DDCC"/>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smtClean="0">
                  <a:solidFill>
                    <a:schemeClr val="dk1"/>
                  </a:solidFill>
                  <a:latin typeface="Montserrat" panose="00000500000000000000" pitchFamily="2" charset="-18"/>
                  <a:ea typeface="Calibri"/>
                  <a:cs typeface="Calibri"/>
                  <a:sym typeface="Calibri"/>
                </a:rPr>
                <a:t>cé</a:t>
              </a:r>
              <a:r>
                <a:rPr lang="en-US" sz="2000" dirty="0" smtClean="0">
                  <a:solidFill>
                    <a:schemeClr val="dk1"/>
                  </a:solidFill>
                  <a:latin typeface="Montserrat" panose="00000500000000000000" pitchFamily="2" charset="-18"/>
                  <a:ea typeface="Calibri"/>
                  <a:cs typeface="Calibri"/>
                  <a:sym typeface="Calibri"/>
                </a:rPr>
                <a:t>  vi  </a:t>
              </a:r>
              <a:r>
                <a:rPr lang="en-US" sz="2000" dirty="0" err="1" smtClean="0">
                  <a:solidFill>
                    <a:schemeClr val="dk1"/>
                  </a:solidFill>
                  <a:latin typeface="Montserrat" panose="00000500000000000000" pitchFamily="2" charset="-18"/>
                  <a:ea typeface="Calibri"/>
                  <a:cs typeface="Calibri"/>
                  <a:sym typeface="Calibri"/>
                </a:rPr>
                <a:t>gá</a:t>
              </a:r>
              <a:endParaRPr lang="en-US" sz="2000" dirty="0">
                <a:solidFill>
                  <a:schemeClr val="dk1"/>
                </a:solidFill>
                <a:latin typeface="Montserrat" panose="00000500000000000000" pitchFamily="2" charset="-18"/>
                <a:ea typeface="Calibri"/>
                <a:cs typeface="Calibri"/>
                <a:sym typeface="Calibri"/>
              </a:endParaRPr>
            </a:p>
          </p:txBody>
        </p:sp>
        <p:sp>
          <p:nvSpPr>
            <p:cNvPr id="178" name="Google Shape;173;p1"/>
            <p:cNvSpPr txBox="1"/>
            <p:nvPr/>
          </p:nvSpPr>
          <p:spPr>
            <a:xfrm>
              <a:off x="8221701" y="19459653"/>
              <a:ext cx="1620000" cy="400069"/>
            </a:xfrm>
            <a:prstGeom prst="rect">
              <a:avLst/>
            </a:prstGeom>
            <a:solidFill>
              <a:srgbClr val="438779"/>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smtClean="0">
                  <a:solidFill>
                    <a:schemeClr val="dk1"/>
                  </a:solidFill>
                  <a:latin typeface="Montserrat" panose="00000500000000000000" pitchFamily="2" charset="-18"/>
                  <a:ea typeface="Calibri"/>
                  <a:cs typeface="Calibri"/>
                  <a:sym typeface="Calibri"/>
                </a:rPr>
                <a:t>csa</a:t>
              </a:r>
              <a:r>
                <a:rPr lang="en-US" sz="2000" dirty="0" smtClean="0">
                  <a:solidFill>
                    <a:schemeClr val="dk1"/>
                  </a:solidFill>
                  <a:latin typeface="Montserrat" panose="00000500000000000000" pitchFamily="2" charset="-18"/>
                  <a:ea typeface="Calibri"/>
                  <a:cs typeface="Calibri"/>
                  <a:sym typeface="Calibri"/>
                </a:rPr>
                <a:t>  </a:t>
              </a:r>
              <a:r>
                <a:rPr lang="en-US" sz="2000" dirty="0" err="1" smtClean="0">
                  <a:solidFill>
                    <a:schemeClr val="dk1"/>
                  </a:solidFill>
                  <a:latin typeface="Montserrat" panose="00000500000000000000" pitchFamily="2" charset="-18"/>
                  <a:ea typeface="Calibri"/>
                  <a:cs typeface="Calibri"/>
                  <a:sym typeface="Calibri"/>
                </a:rPr>
                <a:t>gye</a:t>
              </a:r>
              <a:r>
                <a:rPr lang="en-US" sz="2000" dirty="0" smtClean="0">
                  <a:solidFill>
                    <a:schemeClr val="dk1"/>
                  </a:solidFill>
                  <a:latin typeface="Montserrat" panose="00000500000000000000" pitchFamily="2" charset="-18"/>
                  <a:ea typeface="Calibri"/>
                  <a:cs typeface="Calibri"/>
                  <a:sym typeface="Calibri"/>
                </a:rPr>
                <a:t>  </a:t>
              </a:r>
              <a:r>
                <a:rPr lang="en-US" sz="2000" dirty="0" err="1" smtClean="0">
                  <a:solidFill>
                    <a:schemeClr val="dk1"/>
                  </a:solidFill>
                  <a:latin typeface="Montserrat" panose="00000500000000000000" pitchFamily="2" charset="-18"/>
                  <a:ea typeface="Calibri"/>
                  <a:cs typeface="Calibri"/>
                  <a:sym typeface="Calibri"/>
                </a:rPr>
                <a:t>jü</a:t>
              </a:r>
              <a:endParaRPr lang="en-US" sz="2000" dirty="0">
                <a:solidFill>
                  <a:schemeClr val="dk1"/>
                </a:solidFill>
                <a:latin typeface="Montserrat" panose="00000500000000000000" pitchFamily="2" charset="-18"/>
                <a:ea typeface="Calibri"/>
                <a:cs typeface="Calibri"/>
                <a:sym typeface="Calibri"/>
              </a:endParaRPr>
            </a:p>
          </p:txBody>
        </p:sp>
        <p:sp>
          <p:nvSpPr>
            <p:cNvPr id="179" name="Google Shape;175;p1"/>
            <p:cNvSpPr txBox="1"/>
            <p:nvPr/>
          </p:nvSpPr>
          <p:spPr>
            <a:xfrm>
              <a:off x="9841701" y="19456319"/>
              <a:ext cx="1223999" cy="400069"/>
            </a:xfrm>
            <a:prstGeom prst="rect">
              <a:avLst/>
            </a:prstGeom>
            <a:solidFill>
              <a:srgbClr val="53A394"/>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smtClean="0">
                  <a:solidFill>
                    <a:schemeClr val="dk1"/>
                  </a:solidFill>
                  <a:latin typeface="Montserrat" panose="00000500000000000000" pitchFamily="2" charset="-18"/>
                  <a:ea typeface="Calibri"/>
                  <a:cs typeface="Calibri"/>
                  <a:sym typeface="Calibri"/>
                </a:rPr>
                <a:t>lo  ha  </a:t>
              </a:r>
              <a:r>
                <a:rPr lang="en-US" sz="2000" dirty="0" err="1" smtClean="0">
                  <a:solidFill>
                    <a:schemeClr val="dk1"/>
                  </a:solidFill>
                  <a:latin typeface="Montserrat" panose="00000500000000000000" pitchFamily="2" charset="-18"/>
                  <a:ea typeface="Calibri"/>
                  <a:cs typeface="Calibri"/>
                  <a:sym typeface="Calibri"/>
                </a:rPr>
                <a:t>ri</a:t>
              </a:r>
              <a:endParaRPr lang="en-US" sz="2000" dirty="0">
                <a:solidFill>
                  <a:schemeClr val="dk1"/>
                </a:solidFill>
                <a:latin typeface="Montserrat" panose="00000500000000000000" pitchFamily="2" charset="-18"/>
                <a:ea typeface="Calibri"/>
                <a:cs typeface="Calibri"/>
                <a:sym typeface="Calibri"/>
              </a:endParaRPr>
            </a:p>
          </p:txBody>
        </p:sp>
      </p:grpSp>
      <p:grpSp>
        <p:nvGrpSpPr>
          <p:cNvPr id="6" name="Csoportba foglalás 5"/>
          <p:cNvGrpSpPr/>
          <p:nvPr/>
        </p:nvGrpSpPr>
        <p:grpSpPr>
          <a:xfrm>
            <a:off x="1391068" y="16502129"/>
            <a:ext cx="9976138" cy="810000"/>
            <a:chOff x="1615084" y="18239292"/>
            <a:chExt cx="9741890" cy="810000"/>
          </a:xfrm>
        </p:grpSpPr>
        <p:sp>
          <p:nvSpPr>
            <p:cNvPr id="177" name="Szövegdoboz 176"/>
            <p:cNvSpPr txBox="1"/>
            <p:nvPr/>
          </p:nvSpPr>
          <p:spPr>
            <a:xfrm>
              <a:off x="2584715" y="18388655"/>
              <a:ext cx="8772259" cy="484172"/>
            </a:xfrm>
            <a:prstGeom prst="rect">
              <a:avLst/>
            </a:prstGeom>
            <a:noFill/>
          </p:spPr>
          <p:txBody>
            <a:bodyPr wrap="square" rtlCol="0">
              <a:spAutoFit/>
            </a:bodyPr>
            <a:lstStyle/>
            <a:p>
              <a:pPr>
                <a:lnSpc>
                  <a:spcPct val="114000"/>
                </a:lnSpc>
                <a:spcAft>
                  <a:spcPts val="1200"/>
                </a:spcAft>
                <a:buClr>
                  <a:srgbClr val="53A394"/>
                </a:buClr>
                <a:buSzPct val="100000"/>
              </a:pPr>
              <a:r>
                <a:rPr lang="en-US" sz="2400" dirty="0" smtClean="0">
                  <a:latin typeface="Montserrat Medium" panose="00000600000000000000" pitchFamily="2" charset="-18"/>
                  <a:ea typeface="Roboto" panose="02000000000000000000" pitchFamily="2" charset="0"/>
                </a:rPr>
                <a:t>statistical learning</a:t>
              </a:r>
              <a:endParaRPr lang="en-US" sz="2400" dirty="0">
                <a:latin typeface="Montserrat Medium" panose="00000600000000000000" pitchFamily="2" charset="-18"/>
                <a:ea typeface="Roboto" panose="02000000000000000000" pitchFamily="2" charset="0"/>
              </a:endParaRPr>
            </a:p>
          </p:txBody>
        </p:sp>
        <p:grpSp>
          <p:nvGrpSpPr>
            <p:cNvPr id="5" name="Csoportba foglalás 4"/>
            <p:cNvGrpSpPr/>
            <p:nvPr/>
          </p:nvGrpSpPr>
          <p:grpSpPr>
            <a:xfrm>
              <a:off x="1615084" y="18239292"/>
              <a:ext cx="810000" cy="810000"/>
              <a:chOff x="-631000" y="21686888"/>
              <a:chExt cx="810000" cy="810000"/>
            </a:xfrm>
          </p:grpSpPr>
          <p:sp>
            <p:nvSpPr>
              <p:cNvPr id="180" name="Ellipszis 179"/>
              <p:cNvSpPr/>
              <p:nvPr/>
            </p:nvSpPr>
            <p:spPr>
              <a:xfrm>
                <a:off x="-631000" y="21686888"/>
                <a:ext cx="810000" cy="810000"/>
              </a:xfrm>
              <a:prstGeom prst="ellipse">
                <a:avLst/>
              </a:prstGeom>
              <a:solidFill>
                <a:srgbClr val="4387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81" name="Szövegdoboz 180"/>
              <p:cNvSpPr txBox="1"/>
              <p:nvPr/>
            </p:nvSpPr>
            <p:spPr>
              <a:xfrm>
                <a:off x="-493971" y="21861931"/>
                <a:ext cx="535941" cy="461665"/>
              </a:xfrm>
              <a:prstGeom prst="rect">
                <a:avLst/>
              </a:prstGeom>
              <a:noFill/>
            </p:spPr>
            <p:txBody>
              <a:bodyPr wrap="square" rtlCol="0" anchor="ctr">
                <a:spAutoFit/>
              </a:bodyPr>
              <a:lstStyle/>
              <a:p>
                <a:pPr algn="ctr"/>
                <a:r>
                  <a:rPr lang="en-US" sz="2400" dirty="0" smtClean="0">
                    <a:solidFill>
                      <a:schemeClr val="bg1"/>
                    </a:solidFill>
                    <a:latin typeface="Montserrat Medium" panose="00000600000000000000" pitchFamily="2" charset="-18"/>
                  </a:rPr>
                  <a:t>1</a:t>
                </a:r>
                <a:endParaRPr lang="en-US" sz="2400" dirty="0">
                  <a:solidFill>
                    <a:schemeClr val="bg1"/>
                  </a:solidFill>
                  <a:latin typeface="Montserrat Medium" panose="00000600000000000000" pitchFamily="2" charset="-18"/>
                </a:endParaRPr>
              </a:p>
            </p:txBody>
          </p:sp>
        </p:grpSp>
      </p:grpSp>
      <p:grpSp>
        <p:nvGrpSpPr>
          <p:cNvPr id="182" name="Csoportba foglalás 181"/>
          <p:cNvGrpSpPr/>
          <p:nvPr/>
        </p:nvGrpSpPr>
        <p:grpSpPr>
          <a:xfrm>
            <a:off x="1394532" y="26644694"/>
            <a:ext cx="9957733" cy="810000"/>
            <a:chOff x="1615084" y="18239292"/>
            <a:chExt cx="9957733" cy="810000"/>
          </a:xfrm>
        </p:grpSpPr>
        <p:sp>
          <p:nvSpPr>
            <p:cNvPr id="183" name="Szövegdoboz 182"/>
            <p:cNvSpPr txBox="1"/>
            <p:nvPr/>
          </p:nvSpPr>
          <p:spPr>
            <a:xfrm>
              <a:off x="2584715" y="18388655"/>
              <a:ext cx="8988102" cy="484172"/>
            </a:xfrm>
            <a:prstGeom prst="rect">
              <a:avLst/>
            </a:prstGeom>
            <a:noFill/>
          </p:spPr>
          <p:txBody>
            <a:bodyPr wrap="square" rtlCol="0">
              <a:spAutoFit/>
            </a:bodyPr>
            <a:lstStyle>
              <a:defPPr>
                <a:defRPr lang="en-US"/>
              </a:defPPr>
              <a:lvl1pPr>
                <a:lnSpc>
                  <a:spcPct val="114000"/>
                </a:lnSpc>
                <a:spcAft>
                  <a:spcPts val="1200"/>
                </a:spcAft>
                <a:buClr>
                  <a:srgbClr val="53A394"/>
                </a:buClr>
                <a:buSzPct val="100000"/>
                <a:defRPr sz="2400">
                  <a:latin typeface="Montserrat Medium" panose="00000600000000000000" pitchFamily="2" charset="-18"/>
                  <a:ea typeface="Roboto" panose="02000000000000000000" pitchFamily="2" charset="0"/>
                </a:defRPr>
              </a:lvl1pPr>
            </a:lstStyle>
            <a:p>
              <a:r>
                <a:rPr lang="en-US" dirty="0"/>
                <a:t>nonlinguistic cognitive skills</a:t>
              </a:r>
            </a:p>
          </p:txBody>
        </p:sp>
        <p:grpSp>
          <p:nvGrpSpPr>
            <p:cNvPr id="184" name="Csoportba foglalás 183"/>
            <p:cNvGrpSpPr/>
            <p:nvPr/>
          </p:nvGrpSpPr>
          <p:grpSpPr>
            <a:xfrm>
              <a:off x="1615084" y="18239292"/>
              <a:ext cx="810000" cy="810000"/>
              <a:chOff x="-631000" y="21686888"/>
              <a:chExt cx="810000" cy="810000"/>
            </a:xfrm>
          </p:grpSpPr>
          <p:sp>
            <p:nvSpPr>
              <p:cNvPr id="185" name="Ellipszis 184"/>
              <p:cNvSpPr/>
              <p:nvPr/>
            </p:nvSpPr>
            <p:spPr>
              <a:xfrm>
                <a:off x="-631000" y="21686888"/>
                <a:ext cx="810000" cy="810000"/>
              </a:xfrm>
              <a:prstGeom prst="ellipse">
                <a:avLst/>
              </a:prstGeom>
              <a:solidFill>
                <a:srgbClr val="4387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86" name="Szövegdoboz 185"/>
              <p:cNvSpPr txBox="1"/>
              <p:nvPr/>
            </p:nvSpPr>
            <p:spPr>
              <a:xfrm>
                <a:off x="-493971" y="21861931"/>
                <a:ext cx="535941" cy="461665"/>
              </a:xfrm>
              <a:prstGeom prst="rect">
                <a:avLst/>
              </a:prstGeom>
              <a:noFill/>
            </p:spPr>
            <p:txBody>
              <a:bodyPr wrap="square" rtlCol="0" anchor="ctr">
                <a:spAutoFit/>
              </a:bodyPr>
              <a:lstStyle/>
              <a:p>
                <a:pPr algn="ctr"/>
                <a:r>
                  <a:rPr lang="en-US" sz="2400" dirty="0" smtClean="0">
                    <a:solidFill>
                      <a:schemeClr val="bg1"/>
                    </a:solidFill>
                    <a:latin typeface="Montserrat Medium" panose="00000600000000000000" pitchFamily="2" charset="-18"/>
                  </a:rPr>
                  <a:t>2</a:t>
                </a:r>
                <a:endParaRPr lang="en-US" sz="2400" dirty="0">
                  <a:solidFill>
                    <a:schemeClr val="bg1"/>
                  </a:solidFill>
                  <a:latin typeface="Montserrat Medium" panose="00000600000000000000" pitchFamily="2" charset="-18"/>
                </a:endParaRPr>
              </a:p>
            </p:txBody>
          </p:sp>
        </p:grpSp>
      </p:grpSp>
      <p:grpSp>
        <p:nvGrpSpPr>
          <p:cNvPr id="187" name="Csoportba foglalás 186"/>
          <p:cNvGrpSpPr/>
          <p:nvPr/>
        </p:nvGrpSpPr>
        <p:grpSpPr>
          <a:xfrm>
            <a:off x="1409473" y="30015164"/>
            <a:ext cx="9957733" cy="810000"/>
            <a:chOff x="1615084" y="18239292"/>
            <a:chExt cx="9957733" cy="810000"/>
          </a:xfrm>
        </p:grpSpPr>
        <p:sp>
          <p:nvSpPr>
            <p:cNvPr id="188" name="Szövegdoboz 187"/>
            <p:cNvSpPr txBox="1"/>
            <p:nvPr/>
          </p:nvSpPr>
          <p:spPr>
            <a:xfrm>
              <a:off x="2584715" y="18388655"/>
              <a:ext cx="8988102" cy="484172"/>
            </a:xfrm>
            <a:prstGeom prst="rect">
              <a:avLst/>
            </a:prstGeom>
            <a:noFill/>
          </p:spPr>
          <p:txBody>
            <a:bodyPr wrap="square" rtlCol="0">
              <a:spAutoFit/>
            </a:bodyPr>
            <a:lstStyle>
              <a:defPPr>
                <a:defRPr lang="en-US"/>
              </a:defPPr>
              <a:lvl1pPr>
                <a:lnSpc>
                  <a:spcPct val="114000"/>
                </a:lnSpc>
                <a:spcAft>
                  <a:spcPts val="1200"/>
                </a:spcAft>
                <a:buClr>
                  <a:srgbClr val="53A394"/>
                </a:buClr>
                <a:buSzPct val="100000"/>
                <a:defRPr sz="2400">
                  <a:latin typeface="Montserrat Medium" panose="00000600000000000000" pitchFamily="2" charset="-18"/>
                  <a:ea typeface="Roboto" panose="02000000000000000000" pitchFamily="2" charset="0"/>
                </a:defRPr>
              </a:lvl1pPr>
            </a:lstStyle>
            <a:p>
              <a:r>
                <a:rPr lang="en-US" dirty="0"/>
                <a:t>language</a:t>
              </a:r>
            </a:p>
          </p:txBody>
        </p:sp>
        <p:grpSp>
          <p:nvGrpSpPr>
            <p:cNvPr id="189" name="Csoportba foglalás 188"/>
            <p:cNvGrpSpPr/>
            <p:nvPr/>
          </p:nvGrpSpPr>
          <p:grpSpPr>
            <a:xfrm>
              <a:off x="1615084" y="18239292"/>
              <a:ext cx="810000" cy="810000"/>
              <a:chOff x="-631000" y="21686888"/>
              <a:chExt cx="810000" cy="810000"/>
            </a:xfrm>
          </p:grpSpPr>
          <p:sp>
            <p:nvSpPr>
              <p:cNvPr id="190" name="Ellipszis 189"/>
              <p:cNvSpPr/>
              <p:nvPr/>
            </p:nvSpPr>
            <p:spPr>
              <a:xfrm>
                <a:off x="-631000" y="21686888"/>
                <a:ext cx="810000" cy="810000"/>
              </a:xfrm>
              <a:prstGeom prst="ellipse">
                <a:avLst/>
              </a:prstGeom>
              <a:solidFill>
                <a:srgbClr val="4387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1" name="Szövegdoboz 190"/>
              <p:cNvSpPr txBox="1"/>
              <p:nvPr/>
            </p:nvSpPr>
            <p:spPr>
              <a:xfrm>
                <a:off x="-493971" y="21861931"/>
                <a:ext cx="535941" cy="461665"/>
              </a:xfrm>
              <a:prstGeom prst="rect">
                <a:avLst/>
              </a:prstGeom>
              <a:noFill/>
            </p:spPr>
            <p:txBody>
              <a:bodyPr wrap="square" rtlCol="0" anchor="ctr">
                <a:spAutoFit/>
              </a:bodyPr>
              <a:lstStyle/>
              <a:p>
                <a:pPr algn="ctr"/>
                <a:r>
                  <a:rPr lang="en-US" sz="2400" dirty="0" smtClean="0">
                    <a:solidFill>
                      <a:schemeClr val="bg1"/>
                    </a:solidFill>
                    <a:latin typeface="Montserrat Medium" panose="00000600000000000000" pitchFamily="2" charset="-18"/>
                  </a:rPr>
                  <a:t>3</a:t>
                </a:r>
                <a:endParaRPr lang="en-US" sz="2400" dirty="0">
                  <a:solidFill>
                    <a:schemeClr val="bg1"/>
                  </a:solidFill>
                  <a:latin typeface="Montserrat Medium" panose="00000600000000000000" pitchFamily="2" charset="-18"/>
                </a:endParaRPr>
              </a:p>
            </p:txBody>
          </p:sp>
        </p:grpSp>
      </p:grpSp>
      <p:grpSp>
        <p:nvGrpSpPr>
          <p:cNvPr id="37" name="Csoportba foglalás 36"/>
          <p:cNvGrpSpPr/>
          <p:nvPr/>
        </p:nvGrpSpPr>
        <p:grpSpPr>
          <a:xfrm>
            <a:off x="1394533" y="22627662"/>
            <a:ext cx="10153648" cy="1927429"/>
            <a:chOff x="1384300" y="24085992"/>
            <a:chExt cx="9982428" cy="1927429"/>
          </a:xfrm>
        </p:grpSpPr>
        <p:sp>
          <p:nvSpPr>
            <p:cNvPr id="86" name="Google Shape;292;p1"/>
            <p:cNvSpPr txBox="1"/>
            <p:nvPr/>
          </p:nvSpPr>
          <p:spPr>
            <a:xfrm>
              <a:off x="1384300" y="25736462"/>
              <a:ext cx="9982428"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smtClean="0">
                  <a:latin typeface="Montserrat" panose="00000500000000000000" pitchFamily="2" charset="-18"/>
                  <a:ea typeface="Calibri"/>
                  <a:cs typeface="Calibri"/>
                  <a:sym typeface="Calibri"/>
                </a:rPr>
                <a:t>offline tasks based on </a:t>
              </a:r>
              <a:r>
                <a:rPr lang="en-US" sz="1200" dirty="0" err="1" smtClean="0">
                  <a:latin typeface="Montserrat" panose="00000500000000000000" pitchFamily="2" charset="-18"/>
                  <a:ea typeface="Calibri"/>
                  <a:cs typeface="Calibri"/>
                  <a:sym typeface="Calibri"/>
                </a:rPr>
                <a:t>Siegelman</a:t>
              </a:r>
              <a:r>
                <a:rPr lang="en-US" sz="1200" dirty="0" smtClean="0">
                  <a:latin typeface="Montserrat" panose="00000500000000000000" pitchFamily="2" charset="-18"/>
                  <a:ea typeface="Calibri"/>
                  <a:cs typeface="Calibri"/>
                  <a:sym typeface="Calibri"/>
                </a:rPr>
                <a:t>, </a:t>
              </a:r>
              <a:r>
                <a:rPr lang="en-US" sz="1200" dirty="0" err="1" smtClean="0">
                  <a:latin typeface="Montserrat" panose="00000500000000000000" pitchFamily="2" charset="-18"/>
                  <a:ea typeface="Calibri"/>
                  <a:cs typeface="Calibri"/>
                  <a:sym typeface="Calibri"/>
                </a:rPr>
                <a:t>Bogaerts</a:t>
              </a:r>
              <a:r>
                <a:rPr lang="en-US" sz="1200" dirty="0" smtClean="0">
                  <a:latin typeface="Montserrat" panose="00000500000000000000" pitchFamily="2" charset="-18"/>
                  <a:ea typeface="Calibri"/>
                  <a:cs typeface="Calibri"/>
                  <a:sym typeface="Calibri"/>
                </a:rPr>
                <a:t> &amp; Frost (2017)</a:t>
              </a:r>
              <a:endParaRPr lang="en-US" sz="1200" dirty="0">
                <a:latin typeface="Montserrat" panose="00000500000000000000" pitchFamily="2" charset="-18"/>
                <a:ea typeface="Calibri"/>
                <a:cs typeface="Calibri"/>
                <a:sym typeface="Calibri"/>
              </a:endParaRPr>
            </a:p>
          </p:txBody>
        </p:sp>
        <p:grpSp>
          <p:nvGrpSpPr>
            <p:cNvPr id="36" name="Csoportba foglalás 35"/>
            <p:cNvGrpSpPr/>
            <p:nvPr/>
          </p:nvGrpSpPr>
          <p:grpSpPr>
            <a:xfrm>
              <a:off x="1384300" y="24085992"/>
              <a:ext cx="9972675" cy="1620613"/>
              <a:chOff x="1384296" y="24085992"/>
              <a:chExt cx="10001528" cy="1620613"/>
            </a:xfrm>
          </p:grpSpPr>
          <p:sp>
            <p:nvSpPr>
              <p:cNvPr id="47" name="Google Shape;150;p1"/>
              <p:cNvSpPr txBox="1"/>
              <p:nvPr/>
            </p:nvSpPr>
            <p:spPr>
              <a:xfrm>
                <a:off x="1384300" y="24085992"/>
                <a:ext cx="4647627" cy="16200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lang="en-US" sz="2400" dirty="0">
                  <a:solidFill>
                    <a:schemeClr val="dk1"/>
                  </a:solidFill>
                  <a:latin typeface="Montserrat" panose="00000500000000000000" pitchFamily="2" charset="-18"/>
                  <a:ea typeface="Calibri"/>
                  <a:cs typeface="Calibri"/>
                  <a:sym typeface="Calibri"/>
                </a:endParaRPr>
              </a:p>
            </p:txBody>
          </p:sp>
          <p:sp>
            <p:nvSpPr>
              <p:cNvPr id="48" name="Google Shape;151;p1"/>
              <p:cNvSpPr txBox="1"/>
              <p:nvPr/>
            </p:nvSpPr>
            <p:spPr>
              <a:xfrm>
                <a:off x="1384296" y="24128849"/>
                <a:ext cx="4633915"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smtClean="0">
                    <a:solidFill>
                      <a:schemeClr val="dk1"/>
                    </a:solidFill>
                    <a:latin typeface="Montserrat" panose="00000500000000000000" pitchFamily="2" charset="-18"/>
                    <a:ea typeface="Calibri"/>
                    <a:cs typeface="Calibri"/>
                    <a:sym typeface="Calibri"/>
                  </a:rPr>
                  <a:t>target detection task</a:t>
                </a:r>
                <a:endParaRPr lang="en-US" sz="2400" dirty="0">
                  <a:solidFill>
                    <a:schemeClr val="dk1"/>
                  </a:solidFill>
                  <a:latin typeface="Montserrat" panose="00000500000000000000" pitchFamily="2" charset="-18"/>
                  <a:ea typeface="Calibri"/>
                  <a:cs typeface="Calibri"/>
                  <a:sym typeface="Calibri"/>
                </a:endParaRPr>
              </a:p>
            </p:txBody>
          </p:sp>
          <p:sp>
            <p:nvSpPr>
              <p:cNvPr id="50" name="Google Shape;153;p1"/>
              <p:cNvSpPr txBox="1"/>
              <p:nvPr/>
            </p:nvSpPr>
            <p:spPr>
              <a:xfrm>
                <a:off x="6420197" y="24085997"/>
                <a:ext cx="1841188" cy="16200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lang="en-US" sz="2400" dirty="0">
                  <a:solidFill>
                    <a:schemeClr val="dk1"/>
                  </a:solidFill>
                  <a:latin typeface="Montserrat" panose="00000500000000000000" pitchFamily="2" charset="-18"/>
                  <a:ea typeface="Calibri"/>
                  <a:cs typeface="Calibri"/>
                  <a:sym typeface="Calibri"/>
                </a:endParaRPr>
              </a:p>
            </p:txBody>
          </p:sp>
          <p:sp>
            <p:nvSpPr>
              <p:cNvPr id="51" name="Google Shape;154;p1"/>
              <p:cNvSpPr txBox="1"/>
              <p:nvPr/>
            </p:nvSpPr>
            <p:spPr>
              <a:xfrm>
                <a:off x="6440259" y="24603193"/>
                <a:ext cx="1805062"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smtClean="0">
                    <a:solidFill>
                      <a:schemeClr val="dk1"/>
                    </a:solidFill>
                    <a:latin typeface="Montserrat" panose="00000500000000000000" pitchFamily="2" charset="-18"/>
                    <a:ea typeface="Calibri"/>
                    <a:cs typeface="Calibri"/>
                    <a:sym typeface="Calibri"/>
                  </a:rPr>
                  <a:t>xxxx</a:t>
                </a:r>
                <a:endParaRPr lang="en-US" sz="2000" dirty="0">
                  <a:solidFill>
                    <a:schemeClr val="dk1"/>
                  </a:solidFill>
                  <a:latin typeface="Montserrat" panose="00000500000000000000" pitchFamily="2" charset="-18"/>
                  <a:ea typeface="Calibri"/>
                  <a:cs typeface="Calibri"/>
                  <a:sym typeface="Calibri"/>
                </a:endParaRPr>
              </a:p>
            </p:txBody>
          </p:sp>
          <p:sp>
            <p:nvSpPr>
              <p:cNvPr id="52" name="Google Shape;155;p1"/>
              <p:cNvSpPr txBox="1"/>
              <p:nvPr/>
            </p:nvSpPr>
            <p:spPr>
              <a:xfrm>
                <a:off x="6434232" y="25146766"/>
                <a:ext cx="1805062"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smtClean="0">
                    <a:solidFill>
                      <a:schemeClr val="dk1"/>
                    </a:solidFill>
                    <a:latin typeface="Montserrat" panose="00000500000000000000" pitchFamily="2" charset="-18"/>
                    <a:ea typeface="Calibri"/>
                    <a:cs typeface="Calibri"/>
                    <a:sym typeface="Calibri"/>
                  </a:rPr>
                  <a:t>*</a:t>
                </a:r>
                <a:r>
                  <a:rPr lang="en-US" sz="2000" dirty="0" err="1" smtClean="0">
                    <a:solidFill>
                      <a:schemeClr val="dk1"/>
                    </a:solidFill>
                    <a:latin typeface="Montserrat" panose="00000500000000000000" pitchFamily="2" charset="-18"/>
                    <a:ea typeface="Calibri"/>
                    <a:cs typeface="Calibri"/>
                    <a:sym typeface="Calibri"/>
                  </a:rPr>
                  <a:t>xxxx</a:t>
                </a:r>
                <a:endParaRPr lang="en-US" sz="2000" dirty="0">
                  <a:solidFill>
                    <a:schemeClr val="dk1"/>
                  </a:solidFill>
                  <a:latin typeface="Montserrat" panose="00000500000000000000" pitchFamily="2" charset="-18"/>
                  <a:ea typeface="Calibri"/>
                  <a:cs typeface="Calibri"/>
                  <a:sym typeface="Calibri"/>
                </a:endParaRPr>
              </a:p>
            </p:txBody>
          </p:sp>
          <p:sp>
            <p:nvSpPr>
              <p:cNvPr id="53" name="Google Shape;156;p1"/>
              <p:cNvSpPr txBox="1"/>
              <p:nvPr/>
            </p:nvSpPr>
            <p:spPr>
              <a:xfrm>
                <a:off x="6934650" y="24921279"/>
                <a:ext cx="799289"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smtClean="0">
                    <a:solidFill>
                      <a:srgbClr val="438779"/>
                    </a:solidFill>
                    <a:latin typeface="Montserrat" panose="00000500000000000000" pitchFamily="2" charset="-18"/>
                    <a:ea typeface="Calibri"/>
                    <a:cs typeface="Calibri"/>
                    <a:sym typeface="Calibri"/>
                  </a:rPr>
                  <a:t>?</a:t>
                </a:r>
                <a:endParaRPr lang="en-US" sz="2000" dirty="0">
                  <a:solidFill>
                    <a:srgbClr val="438779"/>
                  </a:solidFill>
                  <a:latin typeface="Montserrat" panose="00000500000000000000" pitchFamily="2" charset="-18"/>
                  <a:ea typeface="Calibri"/>
                  <a:cs typeface="Calibri"/>
                  <a:sym typeface="Calibri"/>
                </a:endParaRPr>
              </a:p>
            </p:txBody>
          </p:sp>
          <p:sp>
            <p:nvSpPr>
              <p:cNvPr id="54" name="Google Shape;157;p1"/>
              <p:cNvSpPr txBox="1"/>
              <p:nvPr/>
            </p:nvSpPr>
            <p:spPr>
              <a:xfrm>
                <a:off x="6420196" y="24130952"/>
                <a:ext cx="1841186"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smtClean="0">
                    <a:solidFill>
                      <a:schemeClr val="dk1"/>
                    </a:solidFill>
                    <a:latin typeface="Montserrat" panose="00000500000000000000" pitchFamily="2" charset="-18"/>
                    <a:ea typeface="Calibri"/>
                    <a:cs typeface="Calibri"/>
                    <a:sym typeface="Calibri"/>
                  </a:rPr>
                  <a:t>2AFC</a:t>
                </a:r>
                <a:endParaRPr lang="en-US" sz="2400" dirty="0">
                  <a:solidFill>
                    <a:schemeClr val="dk1"/>
                  </a:solidFill>
                  <a:latin typeface="Montserrat" panose="00000500000000000000" pitchFamily="2" charset="-18"/>
                  <a:ea typeface="Calibri"/>
                  <a:cs typeface="Calibri"/>
                  <a:sym typeface="Calibri"/>
                </a:endParaRPr>
              </a:p>
            </p:txBody>
          </p:sp>
          <p:sp>
            <p:nvSpPr>
              <p:cNvPr id="56" name="Google Shape;159;p1"/>
              <p:cNvSpPr txBox="1"/>
              <p:nvPr/>
            </p:nvSpPr>
            <p:spPr>
              <a:xfrm>
                <a:off x="8663369" y="24086605"/>
                <a:ext cx="2710676" cy="16200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lang="en-US" sz="2400" dirty="0">
                  <a:solidFill>
                    <a:schemeClr val="dk1"/>
                  </a:solidFill>
                  <a:latin typeface="Montserrat" panose="00000500000000000000" pitchFamily="2" charset="-18"/>
                  <a:ea typeface="Calibri"/>
                  <a:cs typeface="Calibri"/>
                  <a:sym typeface="Calibri"/>
                </a:endParaRPr>
              </a:p>
            </p:txBody>
          </p:sp>
          <p:sp>
            <p:nvSpPr>
              <p:cNvPr id="57" name="Google Shape;160;p1"/>
              <p:cNvSpPr txBox="1"/>
              <p:nvPr/>
            </p:nvSpPr>
            <p:spPr>
              <a:xfrm>
                <a:off x="8674022" y="24134022"/>
                <a:ext cx="2700023"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smtClean="0">
                    <a:solidFill>
                      <a:schemeClr val="dk1"/>
                    </a:solidFill>
                    <a:latin typeface="Montserrat" panose="00000500000000000000" pitchFamily="2" charset="-18"/>
                    <a:ea typeface="Calibri"/>
                    <a:cs typeface="Calibri"/>
                    <a:sym typeface="Calibri"/>
                  </a:rPr>
                  <a:t>production</a:t>
                </a:r>
                <a:endParaRPr lang="en-US" sz="2400" dirty="0">
                  <a:solidFill>
                    <a:schemeClr val="dk1"/>
                  </a:solidFill>
                  <a:latin typeface="Montserrat" panose="00000500000000000000" pitchFamily="2" charset="-18"/>
                  <a:ea typeface="Calibri"/>
                  <a:cs typeface="Calibri"/>
                  <a:sym typeface="Calibri"/>
                </a:endParaRPr>
              </a:p>
            </p:txBody>
          </p:sp>
          <p:grpSp>
            <p:nvGrpSpPr>
              <p:cNvPr id="35" name="Csoportba foglalás 34"/>
              <p:cNvGrpSpPr/>
              <p:nvPr/>
            </p:nvGrpSpPr>
            <p:grpSpPr>
              <a:xfrm>
                <a:off x="8585395" y="25150640"/>
                <a:ext cx="2800429" cy="404191"/>
                <a:chOff x="8585395" y="25382135"/>
                <a:chExt cx="2800429" cy="404191"/>
              </a:xfrm>
            </p:grpSpPr>
            <p:sp>
              <p:nvSpPr>
                <p:cNvPr id="59" name="Google Shape;162;p1"/>
                <p:cNvSpPr txBox="1"/>
                <p:nvPr/>
              </p:nvSpPr>
              <p:spPr>
                <a:xfrm>
                  <a:off x="8585395" y="25386257"/>
                  <a:ext cx="1125651"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smtClean="0">
                      <a:solidFill>
                        <a:schemeClr val="dk1"/>
                      </a:solidFill>
                      <a:latin typeface="Montserrat" panose="00000500000000000000" pitchFamily="2" charset="-18"/>
                      <a:ea typeface="Calibri"/>
                      <a:cs typeface="Calibri"/>
                      <a:sym typeface="Calibri"/>
                    </a:rPr>
                    <a:t>1) a</a:t>
                  </a:r>
                  <a:endParaRPr lang="en-US" sz="2000" dirty="0">
                    <a:solidFill>
                      <a:schemeClr val="dk1"/>
                    </a:solidFill>
                    <a:latin typeface="Montserrat" panose="00000500000000000000" pitchFamily="2" charset="-18"/>
                    <a:ea typeface="Calibri"/>
                    <a:cs typeface="Calibri"/>
                    <a:sym typeface="Calibri"/>
                  </a:endParaRPr>
                </a:p>
              </p:txBody>
            </p:sp>
            <p:sp>
              <p:nvSpPr>
                <p:cNvPr id="61" name="Google Shape;163;p1"/>
                <p:cNvSpPr txBox="1"/>
                <p:nvPr/>
              </p:nvSpPr>
              <p:spPr>
                <a:xfrm>
                  <a:off x="9409568" y="25382135"/>
                  <a:ext cx="1125651"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smtClean="0">
                      <a:solidFill>
                        <a:schemeClr val="dk1"/>
                      </a:solidFill>
                      <a:latin typeface="Montserrat" panose="00000500000000000000" pitchFamily="2" charset="-18"/>
                      <a:ea typeface="Calibri"/>
                      <a:cs typeface="Calibri"/>
                      <a:sym typeface="Calibri"/>
                    </a:rPr>
                    <a:t>2) b</a:t>
                  </a:r>
                  <a:endParaRPr lang="en-US" sz="2000" dirty="0">
                    <a:solidFill>
                      <a:schemeClr val="dk1"/>
                    </a:solidFill>
                    <a:latin typeface="Montserrat" panose="00000500000000000000" pitchFamily="2" charset="-18"/>
                    <a:ea typeface="Calibri"/>
                    <a:cs typeface="Calibri"/>
                    <a:sym typeface="Calibri"/>
                  </a:endParaRPr>
                </a:p>
              </p:txBody>
            </p:sp>
            <p:sp>
              <p:nvSpPr>
                <p:cNvPr id="62" name="Google Shape;164;p1"/>
                <p:cNvSpPr txBox="1"/>
                <p:nvPr/>
              </p:nvSpPr>
              <p:spPr>
                <a:xfrm>
                  <a:off x="10260173" y="25384196"/>
                  <a:ext cx="1125651"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smtClean="0">
                      <a:solidFill>
                        <a:schemeClr val="dk1"/>
                      </a:solidFill>
                      <a:latin typeface="Montserrat" panose="00000500000000000000" pitchFamily="2" charset="-18"/>
                      <a:ea typeface="Calibri"/>
                      <a:cs typeface="Calibri"/>
                      <a:sym typeface="Calibri"/>
                    </a:rPr>
                    <a:t>3) c</a:t>
                  </a:r>
                  <a:endParaRPr lang="en-US" sz="2000" dirty="0">
                    <a:solidFill>
                      <a:schemeClr val="dk1"/>
                    </a:solidFill>
                    <a:latin typeface="Montserrat" panose="00000500000000000000" pitchFamily="2" charset="-18"/>
                    <a:ea typeface="Calibri"/>
                    <a:cs typeface="Calibri"/>
                    <a:sym typeface="Calibri"/>
                  </a:endParaRPr>
                </a:p>
              </p:txBody>
            </p:sp>
          </p:grpSp>
          <p:grpSp>
            <p:nvGrpSpPr>
              <p:cNvPr id="31" name="Csoportba foglalás 30"/>
              <p:cNvGrpSpPr/>
              <p:nvPr/>
            </p:nvGrpSpPr>
            <p:grpSpPr>
              <a:xfrm>
                <a:off x="9086154" y="24656459"/>
                <a:ext cx="1805061" cy="433368"/>
                <a:chOff x="9086154" y="24624901"/>
                <a:chExt cx="1805061" cy="433368"/>
              </a:xfrm>
            </p:grpSpPr>
            <p:sp>
              <p:nvSpPr>
                <p:cNvPr id="58" name="Google Shape;161;p1"/>
                <p:cNvSpPr txBox="1"/>
                <p:nvPr/>
              </p:nvSpPr>
              <p:spPr>
                <a:xfrm>
                  <a:off x="9086154" y="24658200"/>
                  <a:ext cx="1805061"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smtClean="0">
                      <a:solidFill>
                        <a:schemeClr val="dk1"/>
                      </a:solidFill>
                      <a:latin typeface="Montserrat" panose="00000500000000000000" pitchFamily="2" charset="-18"/>
                      <a:ea typeface="Calibri"/>
                      <a:cs typeface="Calibri"/>
                      <a:sym typeface="Calibri"/>
                    </a:rPr>
                    <a:t>xx__x</a:t>
                  </a:r>
                  <a:endParaRPr lang="en-US" sz="2000" dirty="0">
                    <a:solidFill>
                      <a:schemeClr val="dk1"/>
                    </a:solidFill>
                    <a:latin typeface="Montserrat" panose="00000500000000000000" pitchFamily="2" charset="-18"/>
                    <a:ea typeface="Calibri"/>
                    <a:cs typeface="Calibri"/>
                    <a:sym typeface="Calibri"/>
                  </a:endParaRPr>
                </a:p>
              </p:txBody>
            </p:sp>
            <p:sp>
              <p:nvSpPr>
                <p:cNvPr id="63" name="Google Shape;165;p1"/>
                <p:cNvSpPr txBox="1"/>
                <p:nvPr/>
              </p:nvSpPr>
              <p:spPr>
                <a:xfrm>
                  <a:off x="9651251" y="24624901"/>
                  <a:ext cx="799289"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smtClean="0">
                      <a:solidFill>
                        <a:srgbClr val="438779"/>
                      </a:solidFill>
                      <a:latin typeface="Montserrat" panose="00000500000000000000" pitchFamily="2" charset="-18"/>
                      <a:ea typeface="Calibri"/>
                      <a:cs typeface="Calibri"/>
                      <a:sym typeface="Calibri"/>
                    </a:rPr>
                    <a:t>?</a:t>
                  </a:r>
                  <a:endParaRPr lang="en-US" sz="2000" dirty="0">
                    <a:solidFill>
                      <a:srgbClr val="438779"/>
                    </a:solidFill>
                    <a:latin typeface="Montserrat" panose="00000500000000000000" pitchFamily="2" charset="-18"/>
                    <a:ea typeface="Calibri"/>
                    <a:cs typeface="Calibri"/>
                    <a:sym typeface="Calibri"/>
                  </a:endParaRPr>
                </a:p>
              </p:txBody>
            </p:sp>
          </p:grpSp>
          <p:cxnSp>
            <p:nvCxnSpPr>
              <p:cNvPr id="64" name="Google Shape;166;p1"/>
              <p:cNvCxnSpPr/>
              <p:nvPr/>
            </p:nvCxnSpPr>
            <p:spPr>
              <a:xfrm>
                <a:off x="6024676" y="24965668"/>
                <a:ext cx="388269" cy="0"/>
              </a:xfrm>
              <a:prstGeom prst="straightConnector1">
                <a:avLst/>
              </a:prstGeom>
              <a:noFill/>
              <a:ln w="38100" cap="flat" cmpd="sng">
                <a:solidFill>
                  <a:schemeClr val="dk1"/>
                </a:solidFill>
                <a:prstDash val="solid"/>
                <a:miter lim="800000"/>
                <a:headEnd type="none" w="sm" len="sm"/>
                <a:tailEnd type="triangle" w="med" len="med"/>
              </a:ln>
            </p:spPr>
          </p:cxnSp>
          <p:cxnSp>
            <p:nvCxnSpPr>
              <p:cNvPr id="65" name="Google Shape;167;p1"/>
              <p:cNvCxnSpPr/>
              <p:nvPr/>
            </p:nvCxnSpPr>
            <p:spPr>
              <a:xfrm>
                <a:off x="8261383" y="24965668"/>
                <a:ext cx="385200" cy="0"/>
              </a:xfrm>
              <a:prstGeom prst="straightConnector1">
                <a:avLst/>
              </a:prstGeom>
              <a:noFill/>
              <a:ln w="38100" cap="flat" cmpd="sng">
                <a:solidFill>
                  <a:schemeClr val="dk1"/>
                </a:solidFill>
                <a:prstDash val="solid"/>
                <a:miter lim="800000"/>
                <a:headEnd type="none" w="sm" len="sm"/>
                <a:tailEnd type="triangle" w="med" len="med"/>
              </a:ln>
            </p:spPr>
          </p:cxnSp>
          <p:sp>
            <p:nvSpPr>
              <p:cNvPr id="66" name="Google Shape;168;p1"/>
              <p:cNvSpPr txBox="1"/>
              <p:nvPr/>
            </p:nvSpPr>
            <p:spPr>
              <a:xfrm>
                <a:off x="2330992" y="24794168"/>
                <a:ext cx="2588748"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err="1" smtClean="0">
                    <a:solidFill>
                      <a:srgbClr val="BFBFBF"/>
                    </a:solidFill>
                    <a:latin typeface="Montserrat" panose="00000500000000000000" pitchFamily="2" charset="-18"/>
                    <a:ea typeface="Calibri"/>
                    <a:cs typeface="Calibri"/>
                    <a:sym typeface="Calibri"/>
                  </a:rPr>
                  <a:t>xxxxxxxx</a:t>
                </a:r>
                <a:r>
                  <a:rPr lang="en-US" sz="2400" dirty="0" err="1" smtClean="0">
                    <a:solidFill>
                      <a:srgbClr val="438779"/>
                    </a:solidFill>
                    <a:latin typeface="Montserrat" panose="00000500000000000000" pitchFamily="2" charset="-18"/>
                    <a:ea typeface="Calibri"/>
                    <a:cs typeface="Calibri"/>
                    <a:sym typeface="Calibri"/>
                  </a:rPr>
                  <a:t>x</a:t>
                </a:r>
                <a:r>
                  <a:rPr lang="en-US" sz="2400" dirty="0" err="1" smtClean="0">
                    <a:solidFill>
                      <a:srgbClr val="BFBFBF"/>
                    </a:solidFill>
                    <a:latin typeface="Montserrat" panose="00000500000000000000" pitchFamily="2" charset="-18"/>
                    <a:ea typeface="Calibri"/>
                    <a:cs typeface="Calibri"/>
                    <a:sym typeface="Calibri"/>
                  </a:rPr>
                  <a:t>xxxxx</a:t>
                </a:r>
                <a:endParaRPr lang="en-US" sz="2400" dirty="0">
                  <a:solidFill>
                    <a:srgbClr val="BFBFBF"/>
                  </a:solidFill>
                  <a:latin typeface="Montserrat" panose="00000500000000000000" pitchFamily="2" charset="-18"/>
                  <a:ea typeface="Calibri"/>
                  <a:cs typeface="Calibri"/>
                  <a:sym typeface="Calibri"/>
                </a:endParaRPr>
              </a:p>
            </p:txBody>
          </p:sp>
          <p:pic>
            <p:nvPicPr>
              <p:cNvPr id="26" name="Kép 25"/>
              <p:cNvPicPr>
                <a:picLocks noChangeAspect="1"/>
              </p:cNvPicPr>
              <p:nvPr/>
            </p:nvPicPr>
            <p:blipFill>
              <a:blip r:embed="rId6" cstate="hqprint">
                <a:extLst>
                  <a:ext uri="{BEBA8EAE-BF5A-486C-A8C5-ECC9F3942E4B}">
                    <a14:imgProps xmlns:a14="http://schemas.microsoft.com/office/drawing/2010/main">
                      <a14:imgLayer r:embed="rId7">
                        <a14:imgEffect>
                          <a14:backgroundRemoval t="0" b="100000" l="0" r="100000">
                            <a14:foregroundMark x1="41000" y1="58200" x2="41000" y2="58200"/>
                            <a14:backgroundMark x1="60408" y1="42449" x2="60408" y2="42449"/>
                          </a14:backgroundRemoval>
                        </a14:imgEffect>
                      </a14:imgLayer>
                    </a14:imgProps>
                  </a:ext>
                  <a:ext uri="{28A0092B-C50C-407E-A947-70E740481C1C}">
                    <a14:useLocalDpi xmlns:a14="http://schemas.microsoft.com/office/drawing/2010/main" val="0"/>
                  </a:ext>
                </a:extLst>
              </a:blip>
              <a:stretch>
                <a:fillRect/>
              </a:stretch>
            </p:blipFill>
            <p:spPr>
              <a:xfrm>
                <a:off x="3431247" y="24816606"/>
                <a:ext cx="679067" cy="679067"/>
              </a:xfrm>
              <a:prstGeom prst="rect">
                <a:avLst/>
              </a:prstGeom>
            </p:spPr>
          </p:pic>
          <p:pic>
            <p:nvPicPr>
              <p:cNvPr id="28" name="Kép 27"/>
              <p:cNvPicPr>
                <a:picLocks noChangeAspect="1"/>
              </p:cNvPicPr>
              <p:nvPr/>
            </p:nvPicPr>
            <p:blipFill>
              <a:blip r:embed="rId8" cstate="hqprint">
                <a:extLst>
                  <a:ext uri="{BEBA8EAE-BF5A-486C-A8C5-ECC9F3942E4B}">
                    <a14:imgProps xmlns:a14="http://schemas.microsoft.com/office/drawing/2010/main">
                      <a14:imgLayer r:embed="rId9">
                        <a14:imgEffect>
                          <a14:backgroundRemoval t="0" b="100000" l="0" r="100000">
                            <a14:foregroundMark x1="59005" y1="41295" x2="59005" y2="41295"/>
                            <a14:foregroundMark x1="61235" y1="13058" x2="61235" y2="13058"/>
                            <a14:foregroundMark x1="74957" y1="12277" x2="74957" y2="12277"/>
                            <a14:foregroundMark x1="78216" y1="59821" x2="78216" y2="59821"/>
                            <a14:foregroundMark x1="92967" y1="47321" x2="92967" y2="47321"/>
                            <a14:foregroundMark x1="78216" y1="35938" x2="78216" y2="35938"/>
                            <a14:foregroundMark x1="88679" y1="9152" x2="88679" y2="9152"/>
                            <a14:foregroundMark x1="76844" y1="13058" x2="78731" y2="32701"/>
                            <a14:foregroundMark x1="78902" y1="38616" x2="78559" y2="62054"/>
                            <a14:foregroundMark x1="81647" y1="56138" x2="88336" y2="47545"/>
                            <a14:foregroundMark x1="95369" y1="47768" x2="97770" y2="49107"/>
                            <a14:foregroundMark x1="98113" y1="54911" x2="87822" y2="81250"/>
                            <a14:foregroundMark x1="85592" y1="83371" x2="68439" y2="97433"/>
                            <a14:foregroundMark x1="17496" y1="99107" x2="12178" y2="98103"/>
                            <a14:foregroundMark x1="10635" y1="90067" x2="1029" y2="57701"/>
                            <a14:foregroundMark x1="2230" y1="55134" x2="6690" y2="51004"/>
                            <a14:foregroundMark x1="9605" y1="50335" x2="9605" y2="50335"/>
                            <a14:foregroundMark x1="14923" y1="50781" x2="14923" y2="50781"/>
                            <a14:foregroundMark x1="17324" y1="51786" x2="17324" y2="51786"/>
                            <a14:foregroundMark x1="19897" y1="53125" x2="21784" y2="58036"/>
                            <a14:foregroundMark x1="21098" y1="48549" x2="21098" y2="48549"/>
                            <a14:foregroundMark x1="22985" y1="47098" x2="34134" y2="46317"/>
                            <a14:foregroundMark x1="89022" y1="24665" x2="91252" y2="14063"/>
                            <a14:foregroundMark x1="86278" y1="6808" x2="73242" y2="1116"/>
                            <a14:foregroundMark x1="69297" y1="1228" x2="58662" y2="2679"/>
                            <a14:foregroundMark x1="56089" y1="4353" x2="46484" y2="12835"/>
                            <a14:foregroundMark x1="46484" y1="14509" x2="50257" y2="25670"/>
                          </a14:backgroundRemoval>
                        </a14:imgEffect>
                      </a14:imgLayer>
                    </a14:imgProps>
                  </a:ext>
                  <a:ext uri="{28A0092B-C50C-407E-A947-70E740481C1C}">
                    <a14:useLocalDpi xmlns:a14="http://schemas.microsoft.com/office/drawing/2010/main" val="0"/>
                  </a:ext>
                </a:extLst>
              </a:blip>
              <a:stretch>
                <a:fillRect/>
              </a:stretch>
            </p:blipFill>
            <p:spPr>
              <a:xfrm>
                <a:off x="4919740" y="24514335"/>
                <a:ext cx="587338" cy="902667"/>
              </a:xfrm>
              <a:prstGeom prst="rect">
                <a:avLst/>
              </a:prstGeom>
            </p:spPr>
          </p:pic>
          <p:pic>
            <p:nvPicPr>
              <p:cNvPr id="30" name="Kép 29"/>
              <p:cNvPicPr>
                <a:picLocks noChangeAspect="1"/>
              </p:cNvPicPr>
              <p:nvPr/>
            </p:nvPicPr>
            <p:blipFill>
              <a:blip r:embed="rId10" cstate="hqprint">
                <a:extLst>
                  <a:ext uri="{BEBA8EAE-BF5A-486C-A8C5-ECC9F3942E4B}">
                    <a14:imgProps xmlns:a14="http://schemas.microsoft.com/office/drawing/2010/main">
                      <a14:imgLayer r:embed="rId11">
                        <a14:imgEffect>
                          <a14:backgroundRemoval t="0" b="100000" l="0" r="100000">
                            <a14:foregroundMark x1="83000" y1="50198" x2="83000" y2="50198"/>
                            <a14:foregroundMark x1="94800" y1="35119" x2="94800" y2="35119"/>
                          </a14:backgroundRemoval>
                        </a14:imgEffect>
                      </a14:imgLayer>
                    </a14:imgProps>
                  </a:ext>
                  <a:ext uri="{28A0092B-C50C-407E-A947-70E740481C1C}">
                    <a14:useLocalDpi xmlns:a14="http://schemas.microsoft.com/office/drawing/2010/main" val="0"/>
                  </a:ext>
                </a:extLst>
              </a:blip>
              <a:stretch>
                <a:fillRect/>
              </a:stretch>
            </p:blipFill>
            <p:spPr>
              <a:xfrm>
                <a:off x="1732305" y="24720273"/>
                <a:ext cx="598687" cy="603477"/>
              </a:xfrm>
              <a:prstGeom prst="rect">
                <a:avLst/>
              </a:prstGeom>
            </p:spPr>
          </p:pic>
        </p:grpSp>
      </p:grpSp>
      <p:grpSp>
        <p:nvGrpSpPr>
          <p:cNvPr id="38" name="Csoportba foglalás 37"/>
          <p:cNvGrpSpPr/>
          <p:nvPr/>
        </p:nvGrpSpPr>
        <p:grpSpPr>
          <a:xfrm>
            <a:off x="1394530" y="27642262"/>
            <a:ext cx="10153652" cy="2362487"/>
            <a:chOff x="1384298" y="28372895"/>
            <a:chExt cx="9940489" cy="2362487"/>
          </a:xfrm>
        </p:grpSpPr>
        <p:sp>
          <p:nvSpPr>
            <p:cNvPr id="197" name="Szövegdoboz 196"/>
            <p:cNvSpPr txBox="1"/>
            <p:nvPr/>
          </p:nvSpPr>
          <p:spPr>
            <a:xfrm>
              <a:off x="1384298" y="28372895"/>
              <a:ext cx="4840946" cy="1794337"/>
            </a:xfrm>
            <a:prstGeom prst="rect">
              <a:avLst/>
            </a:prstGeom>
            <a:noFill/>
          </p:spPr>
          <p:txBody>
            <a:bodyPr wrap="square" rtlCol="0">
              <a:spAutoFit/>
            </a:bodyPr>
            <a:lstStyle>
              <a:defPPr>
                <a:defRPr lang="en-US"/>
              </a:defPPr>
              <a:lvl1pPr marL="571500" indent="-571500">
                <a:lnSpc>
                  <a:spcPct val="114000"/>
                </a:lnSpc>
                <a:spcAft>
                  <a:spcPts val="2400"/>
                </a:spcAft>
                <a:buClr>
                  <a:srgbClr val="53A394"/>
                </a:buClr>
                <a:buSzPct val="100000"/>
                <a:buFont typeface="Calibri" panose="020F0502020204030204" pitchFamily="34" charset="0"/>
                <a:buChar char="●"/>
                <a:defRPr sz="3600">
                  <a:latin typeface="Montserrat" panose="00000500000000000000" pitchFamily="2" charset="-18"/>
                  <a:ea typeface="Roboto" panose="02000000000000000000" pitchFamily="2" charset="0"/>
                </a:defRPr>
              </a:lvl1pPr>
            </a:lstStyle>
            <a:p>
              <a:pPr marL="365125" indent="-365125">
                <a:lnSpc>
                  <a:spcPct val="110000"/>
                </a:lnSpc>
                <a:spcAft>
                  <a:spcPts val="600"/>
                </a:spcAft>
                <a:buClr>
                  <a:srgbClr val="438779"/>
                </a:buClr>
                <a:buSzPct val="75000"/>
              </a:pPr>
              <a:r>
                <a:rPr lang="en-US" sz="2400" dirty="0" smtClean="0"/>
                <a:t>visual processing speed:</a:t>
              </a:r>
              <a:br>
                <a:rPr lang="en-US" sz="2400" dirty="0" smtClean="0"/>
              </a:br>
              <a:r>
                <a:rPr lang="en-US" sz="2400" dirty="0" smtClean="0"/>
                <a:t>RT and decision RT</a:t>
              </a:r>
            </a:p>
            <a:p>
              <a:pPr marL="365125" indent="-365125">
                <a:lnSpc>
                  <a:spcPct val="110000"/>
                </a:lnSpc>
                <a:spcAft>
                  <a:spcPts val="600"/>
                </a:spcAft>
                <a:buClr>
                  <a:srgbClr val="438779"/>
                </a:buClr>
                <a:buSzPct val="75000"/>
              </a:pPr>
              <a:r>
                <a:rPr lang="en-US" sz="2400" dirty="0" smtClean="0"/>
                <a:t>auditory processing speed: RT and decision RT</a:t>
              </a:r>
            </a:p>
          </p:txBody>
        </p:sp>
        <p:sp>
          <p:nvSpPr>
            <p:cNvPr id="198" name="Szövegdoboz 197"/>
            <p:cNvSpPr txBox="1"/>
            <p:nvPr/>
          </p:nvSpPr>
          <p:spPr>
            <a:xfrm>
              <a:off x="6483841" y="28380891"/>
              <a:ext cx="4840946" cy="2354491"/>
            </a:xfrm>
            <a:prstGeom prst="rect">
              <a:avLst/>
            </a:prstGeom>
            <a:noFill/>
          </p:spPr>
          <p:txBody>
            <a:bodyPr wrap="square" rtlCol="0">
              <a:spAutoFit/>
            </a:bodyPr>
            <a:lstStyle>
              <a:defPPr>
                <a:defRPr lang="en-US"/>
              </a:defPPr>
              <a:lvl1pPr marL="571500" indent="-571500">
                <a:lnSpc>
                  <a:spcPct val="114000"/>
                </a:lnSpc>
                <a:spcAft>
                  <a:spcPts val="2400"/>
                </a:spcAft>
                <a:buClr>
                  <a:srgbClr val="53A394"/>
                </a:buClr>
                <a:buSzPct val="100000"/>
                <a:buFont typeface="Calibri" panose="020F0502020204030204" pitchFamily="34" charset="0"/>
                <a:buChar char="●"/>
                <a:defRPr sz="3600">
                  <a:latin typeface="Montserrat" panose="00000500000000000000" pitchFamily="2" charset="-18"/>
                  <a:ea typeface="Roboto" panose="02000000000000000000" pitchFamily="2" charset="0"/>
                </a:defRPr>
              </a:lvl1pPr>
            </a:lstStyle>
            <a:p>
              <a:pPr marL="365125" indent="-365125">
                <a:lnSpc>
                  <a:spcPct val="110000"/>
                </a:lnSpc>
                <a:spcAft>
                  <a:spcPts val="600"/>
                </a:spcAft>
                <a:buClr>
                  <a:srgbClr val="438779"/>
                </a:buClr>
                <a:buSzPct val="75000"/>
              </a:pPr>
              <a:r>
                <a:rPr lang="en-US" sz="2400" dirty="0" smtClean="0"/>
                <a:t>forward and backward digit span</a:t>
              </a:r>
            </a:p>
            <a:p>
              <a:pPr marL="365125" indent="-365125">
                <a:lnSpc>
                  <a:spcPct val="110000"/>
                </a:lnSpc>
                <a:spcAft>
                  <a:spcPts val="600"/>
                </a:spcAft>
                <a:buClr>
                  <a:srgbClr val="438779"/>
                </a:buClr>
                <a:buSzPct val="75000"/>
              </a:pPr>
              <a:r>
                <a:rPr lang="en-US" sz="2400" dirty="0" err="1" smtClean="0"/>
                <a:t>nback</a:t>
              </a:r>
              <a:r>
                <a:rPr lang="en-US" sz="2400" dirty="0" smtClean="0"/>
                <a:t>: 1, 2 and 3 back</a:t>
              </a:r>
            </a:p>
            <a:p>
              <a:pPr marL="365125" indent="-365125">
                <a:lnSpc>
                  <a:spcPct val="110000"/>
                </a:lnSpc>
                <a:spcAft>
                  <a:spcPts val="600"/>
                </a:spcAft>
                <a:buClr>
                  <a:srgbClr val="438779"/>
                </a:buClr>
                <a:buSzPct val="75000"/>
              </a:pPr>
              <a:r>
                <a:rPr lang="en-US" sz="2400" dirty="0" err="1" smtClean="0"/>
                <a:t>Stroop</a:t>
              </a:r>
              <a:r>
                <a:rPr lang="en-US" sz="2400" dirty="0" smtClean="0"/>
                <a:t> task: RT and ACC</a:t>
              </a:r>
            </a:p>
            <a:p>
              <a:pPr marL="365125" indent="-365125">
                <a:lnSpc>
                  <a:spcPct val="110000"/>
                </a:lnSpc>
                <a:spcAft>
                  <a:spcPts val="600"/>
                </a:spcAft>
                <a:buClr>
                  <a:srgbClr val="438779"/>
                </a:buClr>
                <a:buSzPct val="75000"/>
              </a:pPr>
              <a:r>
                <a:rPr lang="en-US" sz="2400" dirty="0" smtClean="0"/>
                <a:t>Simon task: RT and ACC</a:t>
              </a:r>
            </a:p>
          </p:txBody>
        </p:sp>
      </p:grpSp>
      <p:grpSp>
        <p:nvGrpSpPr>
          <p:cNvPr id="203" name="Csoportba foglalás 202"/>
          <p:cNvGrpSpPr/>
          <p:nvPr/>
        </p:nvGrpSpPr>
        <p:grpSpPr>
          <a:xfrm>
            <a:off x="1384301" y="31018532"/>
            <a:ext cx="10163881" cy="3064557"/>
            <a:chOff x="1384298" y="28372895"/>
            <a:chExt cx="9940489" cy="3064557"/>
          </a:xfrm>
        </p:grpSpPr>
        <p:sp>
          <p:nvSpPr>
            <p:cNvPr id="204" name="Szövegdoboz 203"/>
            <p:cNvSpPr txBox="1"/>
            <p:nvPr/>
          </p:nvSpPr>
          <p:spPr>
            <a:xfrm>
              <a:off x="1384298" y="28372895"/>
              <a:ext cx="4840946" cy="3064557"/>
            </a:xfrm>
            <a:prstGeom prst="rect">
              <a:avLst/>
            </a:prstGeom>
            <a:noFill/>
          </p:spPr>
          <p:txBody>
            <a:bodyPr wrap="square" rtlCol="0">
              <a:spAutoFit/>
            </a:bodyPr>
            <a:lstStyle>
              <a:defPPr>
                <a:defRPr lang="en-US"/>
              </a:defPPr>
              <a:lvl1pPr marL="571500" indent="-571500">
                <a:lnSpc>
                  <a:spcPct val="114000"/>
                </a:lnSpc>
                <a:spcAft>
                  <a:spcPts val="2400"/>
                </a:spcAft>
                <a:buClr>
                  <a:srgbClr val="53A394"/>
                </a:buClr>
                <a:buSzPct val="100000"/>
                <a:buFont typeface="Calibri" panose="020F0502020204030204" pitchFamily="34" charset="0"/>
                <a:buChar char="●"/>
                <a:defRPr sz="3600">
                  <a:latin typeface="Montserrat" panose="00000500000000000000" pitchFamily="2" charset="-18"/>
                  <a:ea typeface="Roboto" panose="02000000000000000000" pitchFamily="2" charset="0"/>
                </a:defRPr>
              </a:lvl1pPr>
            </a:lstStyle>
            <a:p>
              <a:pPr marL="365125" indent="-365125">
                <a:lnSpc>
                  <a:spcPct val="110000"/>
                </a:lnSpc>
                <a:spcAft>
                  <a:spcPts val="600"/>
                </a:spcAft>
                <a:buClr>
                  <a:srgbClr val="438779"/>
                </a:buClr>
                <a:buSzPct val="75000"/>
              </a:pPr>
              <a:r>
                <a:rPr lang="en-US" sz="2400" dirty="0" smtClean="0"/>
                <a:t>grammatical structure sensitivity</a:t>
              </a:r>
            </a:p>
            <a:p>
              <a:pPr marL="365125" indent="-365125">
                <a:lnSpc>
                  <a:spcPct val="110000"/>
                </a:lnSpc>
                <a:spcAft>
                  <a:spcPts val="600"/>
                </a:spcAft>
                <a:buClr>
                  <a:srgbClr val="438779"/>
                </a:buClr>
                <a:buSzPct val="75000"/>
              </a:pPr>
              <a:r>
                <a:rPr lang="en-US" sz="2400" dirty="0" smtClean="0"/>
                <a:t>pragmatic sentence comprehension (KOBAK, </a:t>
              </a:r>
              <a:r>
                <a:rPr lang="en-US" sz="2400" dirty="0" err="1" smtClean="0"/>
                <a:t>Lukács</a:t>
              </a:r>
              <a:r>
                <a:rPr lang="en-US" sz="2400" dirty="0" smtClean="0"/>
                <a:t> &amp; </a:t>
              </a:r>
              <a:r>
                <a:rPr lang="en-US" sz="2400" dirty="0" err="1" smtClean="0"/>
                <a:t>Kas</a:t>
              </a:r>
              <a:r>
                <a:rPr lang="en-US" sz="2400" dirty="0" smtClean="0"/>
                <a:t>, in prep.)</a:t>
              </a:r>
            </a:p>
            <a:p>
              <a:pPr marL="365125" indent="-365125">
                <a:lnSpc>
                  <a:spcPct val="110000"/>
                </a:lnSpc>
                <a:spcAft>
                  <a:spcPts val="600"/>
                </a:spcAft>
                <a:buClr>
                  <a:srgbClr val="438779"/>
                </a:buClr>
                <a:buSzPct val="75000"/>
              </a:pPr>
              <a:r>
                <a:rPr lang="en-US" sz="2400" dirty="0" smtClean="0"/>
                <a:t>receptive vocabulary task (KOBAK)</a:t>
              </a:r>
            </a:p>
          </p:txBody>
        </p:sp>
        <p:sp>
          <p:nvSpPr>
            <p:cNvPr id="205" name="Szövegdoboz 204"/>
            <p:cNvSpPr txBox="1"/>
            <p:nvPr/>
          </p:nvSpPr>
          <p:spPr>
            <a:xfrm>
              <a:off x="6483841" y="28380891"/>
              <a:ext cx="4840946" cy="2274341"/>
            </a:xfrm>
            <a:prstGeom prst="rect">
              <a:avLst/>
            </a:prstGeom>
            <a:noFill/>
          </p:spPr>
          <p:txBody>
            <a:bodyPr wrap="square" rtlCol="0">
              <a:spAutoFit/>
            </a:bodyPr>
            <a:lstStyle>
              <a:defPPr>
                <a:defRPr lang="en-US"/>
              </a:defPPr>
              <a:lvl1pPr marL="571500" indent="-571500">
                <a:lnSpc>
                  <a:spcPct val="114000"/>
                </a:lnSpc>
                <a:spcAft>
                  <a:spcPts val="2400"/>
                </a:spcAft>
                <a:buClr>
                  <a:srgbClr val="53A394"/>
                </a:buClr>
                <a:buSzPct val="100000"/>
                <a:buFont typeface="Calibri" panose="020F0502020204030204" pitchFamily="34" charset="0"/>
                <a:buChar char="●"/>
                <a:defRPr sz="3600">
                  <a:latin typeface="Montserrat" panose="00000500000000000000" pitchFamily="2" charset="-18"/>
                  <a:ea typeface="Roboto" panose="02000000000000000000" pitchFamily="2" charset="0"/>
                </a:defRPr>
              </a:lvl1pPr>
            </a:lstStyle>
            <a:p>
              <a:pPr marL="365125" indent="-365125">
                <a:lnSpc>
                  <a:spcPct val="110000"/>
                </a:lnSpc>
                <a:spcAft>
                  <a:spcPts val="600"/>
                </a:spcAft>
                <a:buClr>
                  <a:srgbClr val="438779"/>
                </a:buClr>
                <a:buSzPct val="75000"/>
              </a:pPr>
              <a:r>
                <a:rPr lang="en-US" sz="2400" dirty="0" smtClean="0"/>
                <a:t>online processing of syntactic and semantic violations</a:t>
              </a:r>
            </a:p>
            <a:p>
              <a:pPr marL="365125" indent="-365125">
                <a:lnSpc>
                  <a:spcPct val="110000"/>
                </a:lnSpc>
                <a:spcAft>
                  <a:spcPts val="600"/>
                </a:spcAft>
                <a:buClr>
                  <a:srgbClr val="438779"/>
                </a:buClr>
                <a:buSzPct val="75000"/>
              </a:pPr>
              <a:r>
                <a:rPr lang="en-US" sz="2400" dirty="0" smtClean="0"/>
                <a:t>predictive processing of sentences (Hintz et al., 2023)</a:t>
              </a:r>
            </a:p>
          </p:txBody>
        </p:sp>
      </p:grpSp>
      <p:sp>
        <p:nvSpPr>
          <p:cNvPr id="210" name="Google Shape;292;p1"/>
          <p:cNvSpPr txBox="1"/>
          <p:nvPr/>
        </p:nvSpPr>
        <p:spPr>
          <a:xfrm>
            <a:off x="16641470" y="32865580"/>
            <a:ext cx="8684511" cy="110795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None/>
            </a:pPr>
            <a:r>
              <a:rPr lang="en-US" sz="1200" dirty="0" smtClean="0">
                <a:latin typeface="Montserrat" panose="00000500000000000000" pitchFamily="2" charset="-18"/>
                <a:ea typeface="Calibri"/>
                <a:cs typeface="Calibri"/>
                <a:sym typeface="Calibri"/>
              </a:rPr>
              <a:t>The cognitive control I factor consists of the </a:t>
            </a:r>
            <a:r>
              <a:rPr lang="en-US" sz="1200" dirty="0" err="1" smtClean="0">
                <a:latin typeface="Montserrat" panose="00000500000000000000" pitchFamily="2" charset="-18"/>
                <a:ea typeface="Calibri"/>
                <a:cs typeface="Calibri"/>
                <a:sym typeface="Calibri"/>
              </a:rPr>
              <a:t>Stroop</a:t>
            </a:r>
            <a:r>
              <a:rPr lang="en-US" sz="1200" dirty="0" smtClean="0">
                <a:latin typeface="Montserrat" panose="00000500000000000000" pitchFamily="2" charset="-18"/>
                <a:ea typeface="Calibri"/>
                <a:cs typeface="Calibri"/>
                <a:sym typeface="Calibri"/>
              </a:rPr>
              <a:t> RT and the visual processing speed decision RT indices. The cognitive control II is a single-index factor and consists of the Simon RT index. The working memory index contains the 1, 2 and 3 back indices. The short term memory factor consists of the forward and backward digit span indices. The cognitive control factors were positively correlated with each other, while the cognitive control and short term and working memory factors were negatively correlated with each other.</a:t>
            </a:r>
            <a:endParaRPr lang="en-US" sz="1200" dirty="0">
              <a:latin typeface="Montserrat" panose="00000500000000000000" pitchFamily="2" charset="-18"/>
              <a:ea typeface="Calibri"/>
              <a:cs typeface="Calibri"/>
              <a:sym typeface="Calibri"/>
            </a:endParaRPr>
          </a:p>
        </p:txBody>
      </p:sp>
      <p:pic>
        <p:nvPicPr>
          <p:cNvPr id="213" name="Kép 212"/>
          <p:cNvPicPr>
            <a:picLocks noChangeAspect="1"/>
          </p:cNvPicPr>
          <p:nvPr/>
        </p:nvPicPr>
        <p:blipFill rotWithShape="1">
          <a:blip r:embed="rId12" cstate="hqprint">
            <a:extLst>
              <a:ext uri="{28A0092B-C50C-407E-A947-70E740481C1C}">
                <a14:useLocalDpi xmlns:a14="http://schemas.microsoft.com/office/drawing/2010/main" val="0"/>
              </a:ext>
            </a:extLst>
          </a:blip>
          <a:srcRect l="9262" t="9038" r="9115" b="8926"/>
          <a:stretch/>
        </p:blipFill>
        <p:spPr>
          <a:xfrm>
            <a:off x="26987882" y="39836900"/>
            <a:ext cx="1898362" cy="1908000"/>
          </a:xfrm>
          <a:prstGeom prst="rect">
            <a:avLst/>
          </a:prstGeom>
        </p:spPr>
      </p:pic>
      <p:pic>
        <p:nvPicPr>
          <p:cNvPr id="10" name="Kép 9"/>
          <p:cNvPicPr>
            <a:picLocks noChangeAspect="1"/>
          </p:cNvPicPr>
          <p:nvPr/>
        </p:nvPicPr>
        <p:blipFill>
          <a:blip r:embed="rId13" cstate="hqprint">
            <a:extLst>
              <a:ext uri="{BEBA8EAE-BF5A-486C-A8C5-ECC9F3942E4B}">
                <a14:imgProps xmlns:a14="http://schemas.microsoft.com/office/drawing/2010/main">
                  <a14:imgLayer r:embed="rId14">
                    <a14:imgEffect>
                      <a14:backgroundRemoval t="0" b="100000" l="0" r="100000">
                        <a14:foregroundMark x1="41400" y1="56000" x2="41400" y2="56000"/>
                      </a14:backgroundRemoval>
                    </a14:imgEffect>
                  </a14:imgLayer>
                </a14:imgProps>
              </a:ext>
              <a:ext uri="{28A0092B-C50C-407E-A947-70E740481C1C}">
                <a14:useLocalDpi xmlns:a14="http://schemas.microsoft.com/office/drawing/2010/main" val="0"/>
              </a:ext>
            </a:extLst>
          </a:blip>
          <a:stretch>
            <a:fillRect/>
          </a:stretch>
        </p:blipFill>
        <p:spPr>
          <a:xfrm>
            <a:off x="3460656" y="23356563"/>
            <a:ext cx="685009" cy="685009"/>
          </a:xfrm>
          <a:prstGeom prst="rect">
            <a:avLst/>
          </a:prstGeom>
        </p:spPr>
      </p:pic>
      <p:cxnSp>
        <p:nvCxnSpPr>
          <p:cNvPr id="95" name="Egyenes összekötő 94"/>
          <p:cNvCxnSpPr/>
          <p:nvPr/>
        </p:nvCxnSpPr>
        <p:spPr>
          <a:xfrm>
            <a:off x="1409473" y="12745520"/>
            <a:ext cx="27506613" cy="0"/>
          </a:xfrm>
          <a:prstGeom prst="line">
            <a:avLst/>
          </a:prstGeom>
          <a:ln w="19050">
            <a:solidFill>
              <a:srgbClr val="438779"/>
            </a:solidFill>
          </a:ln>
        </p:spPr>
        <p:style>
          <a:lnRef idx="1">
            <a:schemeClr val="accent1"/>
          </a:lnRef>
          <a:fillRef idx="0">
            <a:schemeClr val="accent1"/>
          </a:fillRef>
          <a:effectRef idx="0">
            <a:schemeClr val="accent1"/>
          </a:effectRef>
          <a:fontRef idx="minor">
            <a:schemeClr val="tx1"/>
          </a:fontRef>
        </p:style>
      </p:cxnSp>
      <p:cxnSp>
        <p:nvCxnSpPr>
          <p:cNvPr id="96" name="Egyenes összekötő 95"/>
          <p:cNvCxnSpPr/>
          <p:nvPr/>
        </p:nvCxnSpPr>
        <p:spPr>
          <a:xfrm flipH="1">
            <a:off x="12257472" y="12742741"/>
            <a:ext cx="10637" cy="21783043"/>
          </a:xfrm>
          <a:prstGeom prst="line">
            <a:avLst/>
          </a:prstGeom>
          <a:ln w="19050">
            <a:solidFill>
              <a:srgbClr val="438779"/>
            </a:solidFill>
          </a:ln>
        </p:spPr>
        <p:style>
          <a:lnRef idx="1">
            <a:schemeClr val="accent1"/>
          </a:lnRef>
          <a:fillRef idx="0">
            <a:schemeClr val="accent1"/>
          </a:fillRef>
          <a:effectRef idx="0">
            <a:schemeClr val="accent1"/>
          </a:effectRef>
          <a:fontRef idx="minor">
            <a:schemeClr val="tx1"/>
          </a:fontRef>
        </p:style>
      </p:cxnSp>
      <p:cxnSp>
        <p:nvCxnSpPr>
          <p:cNvPr id="97" name="Egyenes összekötő 96"/>
          <p:cNvCxnSpPr/>
          <p:nvPr/>
        </p:nvCxnSpPr>
        <p:spPr>
          <a:xfrm>
            <a:off x="1409473" y="34525784"/>
            <a:ext cx="27506613" cy="0"/>
          </a:xfrm>
          <a:prstGeom prst="line">
            <a:avLst/>
          </a:prstGeom>
          <a:ln w="19050">
            <a:solidFill>
              <a:srgbClr val="438779"/>
            </a:solidFill>
          </a:ln>
        </p:spPr>
        <p:style>
          <a:lnRef idx="1">
            <a:schemeClr val="accent1"/>
          </a:lnRef>
          <a:fillRef idx="0">
            <a:schemeClr val="accent1"/>
          </a:fillRef>
          <a:effectRef idx="0">
            <a:schemeClr val="accent1"/>
          </a:effectRef>
          <a:fontRef idx="minor">
            <a:schemeClr val="tx1"/>
          </a:fontRef>
        </p:style>
      </p:cxnSp>
      <p:cxnSp>
        <p:nvCxnSpPr>
          <p:cNvPr id="99" name="Egyenes összekötő 98"/>
          <p:cNvCxnSpPr/>
          <p:nvPr/>
        </p:nvCxnSpPr>
        <p:spPr>
          <a:xfrm>
            <a:off x="1391067" y="39275771"/>
            <a:ext cx="27506613" cy="0"/>
          </a:xfrm>
          <a:prstGeom prst="line">
            <a:avLst/>
          </a:prstGeom>
          <a:ln w="19050">
            <a:solidFill>
              <a:srgbClr val="438779"/>
            </a:solidFill>
          </a:ln>
        </p:spPr>
        <p:style>
          <a:lnRef idx="1">
            <a:schemeClr val="accent1"/>
          </a:lnRef>
          <a:fillRef idx="0">
            <a:schemeClr val="accent1"/>
          </a:fillRef>
          <a:effectRef idx="0">
            <a:schemeClr val="accent1"/>
          </a:effectRef>
          <a:fontRef idx="minor">
            <a:schemeClr val="tx1"/>
          </a:fontRef>
        </p:style>
      </p:cxnSp>
      <p:sp>
        <p:nvSpPr>
          <p:cNvPr id="101" name="Téglalap 100"/>
          <p:cNvSpPr/>
          <p:nvPr/>
        </p:nvSpPr>
        <p:spPr>
          <a:xfrm>
            <a:off x="0" y="1"/>
            <a:ext cx="30275213" cy="7689551"/>
          </a:xfrm>
          <a:prstGeom prst="rect">
            <a:avLst/>
          </a:prstGeom>
          <a:solidFill>
            <a:srgbClr val="4387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2" name="Szövegdoboz 101"/>
          <p:cNvSpPr txBox="1"/>
          <p:nvPr/>
        </p:nvSpPr>
        <p:spPr>
          <a:xfrm>
            <a:off x="1384300" y="1067148"/>
            <a:ext cx="17995820" cy="5262979"/>
          </a:xfrm>
          <a:prstGeom prst="rect">
            <a:avLst/>
          </a:prstGeom>
          <a:noFill/>
        </p:spPr>
        <p:txBody>
          <a:bodyPr wrap="square" rtlCol="0">
            <a:spAutoFit/>
          </a:bodyPr>
          <a:lstStyle/>
          <a:p>
            <a:pPr>
              <a:lnSpc>
                <a:spcPct val="105000"/>
              </a:lnSpc>
            </a:pPr>
            <a:r>
              <a:rPr lang="en-US" sz="8000" dirty="0" smtClean="0">
                <a:solidFill>
                  <a:schemeClr val="bg1"/>
                </a:solidFill>
                <a:latin typeface="Montserrat" panose="00000500000000000000" pitchFamily="2" charset="-18"/>
              </a:rPr>
              <a:t>The effect of statistical learning and general cognitive skills on language processing: a structural equation modeling study</a:t>
            </a:r>
            <a:endParaRPr lang="en-US" sz="8000" dirty="0">
              <a:solidFill>
                <a:schemeClr val="bg1"/>
              </a:solidFill>
              <a:latin typeface="Montserrat" panose="00000500000000000000" pitchFamily="2" charset="-18"/>
            </a:endParaRPr>
          </a:p>
        </p:txBody>
      </p:sp>
      <p:sp>
        <p:nvSpPr>
          <p:cNvPr id="103" name="Szövegdoboz 102"/>
          <p:cNvSpPr txBox="1"/>
          <p:nvPr/>
        </p:nvSpPr>
        <p:spPr>
          <a:xfrm>
            <a:off x="1384300" y="6592541"/>
            <a:ext cx="17995820" cy="553998"/>
          </a:xfrm>
          <a:prstGeom prst="rect">
            <a:avLst/>
          </a:prstGeom>
          <a:noFill/>
        </p:spPr>
        <p:txBody>
          <a:bodyPr wrap="square" rtlCol="0">
            <a:spAutoFit/>
          </a:bodyPr>
          <a:lstStyle/>
          <a:p>
            <a:pPr>
              <a:lnSpc>
                <a:spcPct val="125000"/>
              </a:lnSpc>
            </a:pPr>
            <a:r>
              <a:rPr lang="en-US" sz="2400" dirty="0" err="1" smtClean="0">
                <a:solidFill>
                  <a:schemeClr val="bg1"/>
                </a:solidFill>
                <a:latin typeface="Montserrat" panose="00000500000000000000" pitchFamily="2" charset="-18"/>
              </a:rPr>
              <a:t>Krisztina</a:t>
            </a:r>
            <a:r>
              <a:rPr lang="en-US" sz="2400" dirty="0" smtClean="0">
                <a:solidFill>
                  <a:schemeClr val="bg1"/>
                </a:solidFill>
                <a:latin typeface="Montserrat" panose="00000500000000000000" pitchFamily="2" charset="-18"/>
              </a:rPr>
              <a:t> </a:t>
            </a:r>
            <a:r>
              <a:rPr lang="en-US" sz="2400" dirty="0" err="1" smtClean="0">
                <a:solidFill>
                  <a:schemeClr val="bg1"/>
                </a:solidFill>
                <a:latin typeface="Montserrat" panose="00000500000000000000" pitchFamily="2" charset="-18"/>
              </a:rPr>
              <a:t>Sára</a:t>
            </a:r>
            <a:r>
              <a:rPr lang="en-US" sz="2400" dirty="0" smtClean="0">
                <a:solidFill>
                  <a:schemeClr val="bg1"/>
                </a:solidFill>
                <a:latin typeface="Montserrat" panose="00000500000000000000" pitchFamily="2" charset="-18"/>
              </a:rPr>
              <a:t> Lukics</a:t>
            </a:r>
            <a:r>
              <a:rPr lang="en-US" sz="2400" baseline="30000" dirty="0" smtClean="0">
                <a:solidFill>
                  <a:schemeClr val="bg1"/>
                </a:solidFill>
                <a:latin typeface="Montserrat" panose="00000500000000000000" pitchFamily="2" charset="-18"/>
              </a:rPr>
              <a:t>1,2</a:t>
            </a:r>
            <a:r>
              <a:rPr lang="en-US" sz="2400" dirty="0" smtClean="0">
                <a:solidFill>
                  <a:schemeClr val="bg1"/>
                </a:solidFill>
                <a:latin typeface="Montserrat" panose="00000500000000000000" pitchFamily="2" charset="-18"/>
              </a:rPr>
              <a:t>; </a:t>
            </a:r>
            <a:r>
              <a:rPr lang="en-US" sz="2400" dirty="0" err="1" smtClean="0">
                <a:solidFill>
                  <a:schemeClr val="bg1"/>
                </a:solidFill>
                <a:latin typeface="Montserrat" panose="00000500000000000000" pitchFamily="2" charset="-18"/>
              </a:rPr>
              <a:t>Dorottya</a:t>
            </a:r>
            <a:r>
              <a:rPr lang="en-US" sz="2400" dirty="0" smtClean="0">
                <a:solidFill>
                  <a:schemeClr val="bg1"/>
                </a:solidFill>
                <a:latin typeface="Montserrat" panose="00000500000000000000" pitchFamily="2" charset="-18"/>
              </a:rPr>
              <a:t> Dobó</a:t>
            </a:r>
            <a:r>
              <a:rPr lang="en-US" sz="2400" baseline="30000" dirty="0" smtClean="0">
                <a:solidFill>
                  <a:schemeClr val="bg1"/>
                </a:solidFill>
                <a:latin typeface="Montserrat" panose="00000500000000000000" pitchFamily="2" charset="-18"/>
              </a:rPr>
              <a:t>1,2</a:t>
            </a:r>
            <a:r>
              <a:rPr lang="en-US" sz="2400" dirty="0" smtClean="0">
                <a:solidFill>
                  <a:schemeClr val="bg1"/>
                </a:solidFill>
                <a:latin typeface="Montserrat" panose="00000500000000000000" pitchFamily="2" charset="-18"/>
              </a:rPr>
              <a:t>; </a:t>
            </a:r>
            <a:r>
              <a:rPr lang="en-US" sz="2400" dirty="0" err="1" smtClean="0">
                <a:solidFill>
                  <a:schemeClr val="bg1"/>
                </a:solidFill>
                <a:latin typeface="Montserrat" panose="00000500000000000000" pitchFamily="2" charset="-18"/>
              </a:rPr>
              <a:t>Bálint</a:t>
            </a:r>
            <a:r>
              <a:rPr lang="en-US" sz="2400" dirty="0" smtClean="0">
                <a:solidFill>
                  <a:schemeClr val="bg1"/>
                </a:solidFill>
                <a:latin typeface="Montserrat" panose="00000500000000000000" pitchFamily="2" charset="-18"/>
              </a:rPr>
              <a:t> </a:t>
            </a:r>
            <a:r>
              <a:rPr lang="en-US" sz="2400" dirty="0" err="1" smtClean="0">
                <a:solidFill>
                  <a:schemeClr val="bg1"/>
                </a:solidFill>
                <a:latin typeface="Montserrat" panose="00000500000000000000" pitchFamily="2" charset="-18"/>
              </a:rPr>
              <a:t>József</a:t>
            </a:r>
            <a:r>
              <a:rPr lang="en-US" sz="2400" dirty="0" smtClean="0">
                <a:solidFill>
                  <a:schemeClr val="bg1"/>
                </a:solidFill>
                <a:latin typeface="Montserrat" panose="00000500000000000000" pitchFamily="2" charset="-18"/>
              </a:rPr>
              <a:t> Ugrin</a:t>
            </a:r>
            <a:r>
              <a:rPr lang="en-US" sz="2400" baseline="30000" dirty="0" smtClean="0">
                <a:solidFill>
                  <a:schemeClr val="bg1"/>
                </a:solidFill>
                <a:latin typeface="Montserrat" panose="00000500000000000000" pitchFamily="2" charset="-18"/>
              </a:rPr>
              <a:t>3,4</a:t>
            </a:r>
            <a:r>
              <a:rPr lang="en-US" sz="2400" dirty="0" smtClean="0">
                <a:solidFill>
                  <a:schemeClr val="bg1"/>
                </a:solidFill>
                <a:latin typeface="Montserrat" panose="00000500000000000000" pitchFamily="2" charset="-18"/>
              </a:rPr>
              <a:t>; </a:t>
            </a:r>
            <a:r>
              <a:rPr lang="en-US" sz="2400" dirty="0" err="1" smtClean="0">
                <a:solidFill>
                  <a:schemeClr val="bg1"/>
                </a:solidFill>
                <a:latin typeface="Montserrat" panose="00000500000000000000" pitchFamily="2" charset="-18"/>
              </a:rPr>
              <a:t>Ágnes</a:t>
            </a:r>
            <a:r>
              <a:rPr lang="en-US" sz="2400" dirty="0" smtClean="0">
                <a:solidFill>
                  <a:schemeClr val="bg1"/>
                </a:solidFill>
                <a:latin typeface="Montserrat" panose="00000500000000000000" pitchFamily="2" charset="-18"/>
              </a:rPr>
              <a:t> Lukács</a:t>
            </a:r>
            <a:r>
              <a:rPr lang="en-US" sz="2400" baseline="30000" dirty="0" smtClean="0">
                <a:solidFill>
                  <a:schemeClr val="bg1"/>
                </a:solidFill>
                <a:latin typeface="Montserrat" panose="00000500000000000000" pitchFamily="2" charset="-18"/>
              </a:rPr>
              <a:t>1,2</a:t>
            </a:r>
            <a:endParaRPr lang="en-US" sz="2400" baseline="30000" dirty="0">
              <a:solidFill>
                <a:schemeClr val="bg1"/>
              </a:solidFill>
              <a:latin typeface="Montserrat" panose="00000500000000000000" pitchFamily="2" charset="-18"/>
            </a:endParaRPr>
          </a:p>
        </p:txBody>
      </p:sp>
      <p:sp>
        <p:nvSpPr>
          <p:cNvPr id="104" name="Szövegdoboz 103"/>
          <p:cNvSpPr txBox="1"/>
          <p:nvPr/>
        </p:nvSpPr>
        <p:spPr>
          <a:xfrm>
            <a:off x="19498762" y="4159780"/>
            <a:ext cx="9392151" cy="1708160"/>
          </a:xfrm>
          <a:prstGeom prst="rect">
            <a:avLst/>
          </a:prstGeom>
          <a:noFill/>
        </p:spPr>
        <p:txBody>
          <a:bodyPr wrap="square" rtlCol="0">
            <a:spAutoFit/>
          </a:bodyPr>
          <a:lstStyle/>
          <a:p>
            <a:pPr>
              <a:lnSpc>
                <a:spcPct val="125000"/>
              </a:lnSpc>
              <a:spcAft>
                <a:spcPts val="600"/>
              </a:spcAft>
            </a:pPr>
            <a:r>
              <a:rPr lang="en-US" sz="1200" baseline="30000" dirty="0" smtClean="0">
                <a:solidFill>
                  <a:schemeClr val="bg1"/>
                </a:solidFill>
                <a:latin typeface="Montserrat" panose="00000500000000000000" pitchFamily="2" charset="-18"/>
              </a:rPr>
              <a:t>1</a:t>
            </a:r>
            <a:r>
              <a:rPr lang="en-US" sz="1200" dirty="0" smtClean="0">
                <a:solidFill>
                  <a:schemeClr val="bg1"/>
                </a:solidFill>
                <a:latin typeface="Montserrat" panose="00000500000000000000" pitchFamily="2" charset="-18"/>
              </a:rPr>
              <a:t>Department of Cognitive Science, Budapest University of Technology and Economics, Budapest, Hungary</a:t>
            </a:r>
          </a:p>
          <a:p>
            <a:pPr>
              <a:lnSpc>
                <a:spcPct val="125000"/>
              </a:lnSpc>
              <a:spcAft>
                <a:spcPts val="600"/>
              </a:spcAft>
            </a:pPr>
            <a:r>
              <a:rPr lang="en-US" sz="1200" baseline="30000" dirty="0" smtClean="0">
                <a:solidFill>
                  <a:schemeClr val="bg1"/>
                </a:solidFill>
                <a:latin typeface="Montserrat" panose="00000500000000000000" pitchFamily="2" charset="-18"/>
              </a:rPr>
              <a:t>2</a:t>
            </a:r>
            <a:r>
              <a:rPr lang="en-US" sz="1200" dirty="0" smtClean="0">
                <a:solidFill>
                  <a:schemeClr val="bg1"/>
                </a:solidFill>
                <a:latin typeface="Montserrat" panose="00000500000000000000" pitchFamily="2" charset="-18"/>
              </a:rPr>
              <a:t>MTA-BME Momentum Language Acquisition Research Group, </a:t>
            </a:r>
            <a:r>
              <a:rPr lang="en-US" sz="1200" dirty="0" err="1" smtClean="0">
                <a:solidFill>
                  <a:schemeClr val="bg1"/>
                </a:solidFill>
                <a:latin typeface="Montserrat" panose="00000500000000000000" pitchFamily="2" charset="-18"/>
              </a:rPr>
              <a:t>Eötvös</a:t>
            </a:r>
            <a:r>
              <a:rPr lang="en-US" sz="1200" dirty="0" smtClean="0">
                <a:solidFill>
                  <a:schemeClr val="bg1"/>
                </a:solidFill>
                <a:latin typeface="Montserrat" panose="00000500000000000000" pitchFamily="2" charset="-18"/>
              </a:rPr>
              <a:t> </a:t>
            </a:r>
            <a:r>
              <a:rPr lang="en-US" sz="1200" dirty="0" err="1" smtClean="0">
                <a:solidFill>
                  <a:schemeClr val="bg1"/>
                </a:solidFill>
                <a:latin typeface="Montserrat" panose="00000500000000000000" pitchFamily="2" charset="-18"/>
              </a:rPr>
              <a:t>Loránd</a:t>
            </a:r>
            <a:r>
              <a:rPr lang="en-US" sz="1200" dirty="0" smtClean="0">
                <a:solidFill>
                  <a:schemeClr val="bg1"/>
                </a:solidFill>
                <a:latin typeface="Montserrat" panose="00000500000000000000" pitchFamily="2" charset="-18"/>
              </a:rPr>
              <a:t> Research Network, ELKH, Budapest, Hungary</a:t>
            </a:r>
          </a:p>
          <a:p>
            <a:pPr>
              <a:lnSpc>
                <a:spcPct val="125000"/>
              </a:lnSpc>
              <a:spcAft>
                <a:spcPts val="600"/>
              </a:spcAft>
            </a:pPr>
            <a:r>
              <a:rPr lang="en-US" sz="1200" baseline="30000" dirty="0" smtClean="0">
                <a:solidFill>
                  <a:schemeClr val="bg1"/>
                </a:solidFill>
                <a:latin typeface="Montserrat" panose="00000500000000000000" pitchFamily="2" charset="-18"/>
              </a:rPr>
              <a:t>3</a:t>
            </a:r>
            <a:r>
              <a:rPr lang="en-US" sz="1200" dirty="0" smtClean="0">
                <a:solidFill>
                  <a:schemeClr val="bg1"/>
                </a:solidFill>
                <a:latin typeface="Montserrat" panose="00000500000000000000" pitchFamily="2" charset="-18"/>
              </a:rPr>
              <a:t>Department of Cognitive Psychology, Institute of Psychology, </a:t>
            </a:r>
            <a:r>
              <a:rPr lang="en-US" sz="1200" dirty="0" err="1" smtClean="0">
                <a:solidFill>
                  <a:schemeClr val="bg1"/>
                </a:solidFill>
                <a:latin typeface="Montserrat" panose="00000500000000000000" pitchFamily="2" charset="-18"/>
              </a:rPr>
              <a:t>Eötvös</a:t>
            </a:r>
            <a:r>
              <a:rPr lang="en-US" sz="1200" dirty="0" smtClean="0">
                <a:solidFill>
                  <a:schemeClr val="bg1"/>
                </a:solidFill>
                <a:latin typeface="Montserrat" panose="00000500000000000000" pitchFamily="2" charset="-18"/>
              </a:rPr>
              <a:t> </a:t>
            </a:r>
            <a:r>
              <a:rPr lang="en-US" sz="1200" dirty="0" err="1" smtClean="0">
                <a:solidFill>
                  <a:schemeClr val="bg1"/>
                </a:solidFill>
                <a:latin typeface="Montserrat" panose="00000500000000000000" pitchFamily="2" charset="-18"/>
              </a:rPr>
              <a:t>Loránd</a:t>
            </a:r>
            <a:r>
              <a:rPr lang="en-US" sz="1200" dirty="0" smtClean="0">
                <a:solidFill>
                  <a:schemeClr val="bg1"/>
                </a:solidFill>
                <a:latin typeface="Montserrat" panose="00000500000000000000" pitchFamily="2" charset="-18"/>
              </a:rPr>
              <a:t> University, Budapest, Hungary</a:t>
            </a:r>
          </a:p>
          <a:p>
            <a:pPr>
              <a:lnSpc>
                <a:spcPct val="125000"/>
              </a:lnSpc>
              <a:spcAft>
                <a:spcPts val="600"/>
              </a:spcAft>
            </a:pPr>
            <a:r>
              <a:rPr lang="en-US" sz="1200" baseline="30000" dirty="0" smtClean="0">
                <a:solidFill>
                  <a:schemeClr val="bg1"/>
                </a:solidFill>
                <a:latin typeface="Montserrat" panose="00000500000000000000" pitchFamily="2" charset="-18"/>
              </a:rPr>
              <a:t>4</a:t>
            </a:r>
            <a:r>
              <a:rPr lang="en-US" sz="1200" dirty="0" smtClean="0">
                <a:solidFill>
                  <a:schemeClr val="bg1"/>
                </a:solidFill>
                <a:latin typeface="Montserrat" panose="00000500000000000000" pitchFamily="2" charset="-18"/>
              </a:rPr>
              <a:t>Psycholinguistics and Neurolinguistics Research Group, Institute for General and Hungarian Linguistics, ELKH Hungarian Research Centre for Linguistics, Budapest, Hungary</a:t>
            </a:r>
            <a:endParaRPr lang="en-US" sz="1200" dirty="0">
              <a:solidFill>
                <a:schemeClr val="bg1"/>
              </a:solidFill>
              <a:latin typeface="Montserrat" panose="00000500000000000000" pitchFamily="2" charset="-18"/>
            </a:endParaRPr>
          </a:p>
        </p:txBody>
      </p:sp>
      <p:sp>
        <p:nvSpPr>
          <p:cNvPr id="108" name="Szövegdoboz 107"/>
          <p:cNvSpPr txBox="1"/>
          <p:nvPr/>
        </p:nvSpPr>
        <p:spPr>
          <a:xfrm>
            <a:off x="19498763" y="6361709"/>
            <a:ext cx="9398918" cy="784830"/>
          </a:xfrm>
          <a:prstGeom prst="rect">
            <a:avLst/>
          </a:prstGeom>
          <a:noFill/>
        </p:spPr>
        <p:txBody>
          <a:bodyPr wrap="square" rtlCol="0">
            <a:spAutoFit/>
          </a:bodyPr>
          <a:lstStyle/>
          <a:p>
            <a:pPr>
              <a:lnSpc>
                <a:spcPct val="125000"/>
              </a:lnSpc>
              <a:spcAft>
                <a:spcPts val="600"/>
              </a:spcAft>
            </a:pPr>
            <a:r>
              <a:rPr lang="en-US" sz="1200" dirty="0" smtClean="0">
                <a:solidFill>
                  <a:schemeClr val="bg1"/>
                </a:solidFill>
                <a:latin typeface="Montserrat" panose="00000500000000000000" pitchFamily="2" charset="-18"/>
              </a:rPr>
              <a:t>This work was supported by the Momentum Research Grant of the Hungarian Academy of Sciences (Momentum 96233 'Profiling learning mechanisms and learners: individual differences from impairments to excellence in statistical learning and in language acquisition', PI: </a:t>
            </a:r>
            <a:r>
              <a:rPr lang="en-US" sz="1200" dirty="0" err="1" smtClean="0">
                <a:solidFill>
                  <a:schemeClr val="bg1"/>
                </a:solidFill>
                <a:latin typeface="Montserrat" panose="00000500000000000000" pitchFamily="2" charset="-18"/>
              </a:rPr>
              <a:t>Ágnes</a:t>
            </a:r>
            <a:r>
              <a:rPr lang="en-US" sz="1200" dirty="0" smtClean="0">
                <a:solidFill>
                  <a:schemeClr val="bg1"/>
                </a:solidFill>
                <a:latin typeface="Montserrat" panose="00000500000000000000" pitchFamily="2" charset="-18"/>
              </a:rPr>
              <a:t> </a:t>
            </a:r>
            <a:r>
              <a:rPr lang="en-US" sz="1200" dirty="0" err="1" smtClean="0">
                <a:solidFill>
                  <a:schemeClr val="bg1"/>
                </a:solidFill>
                <a:latin typeface="Montserrat" panose="00000500000000000000" pitchFamily="2" charset="-18"/>
              </a:rPr>
              <a:t>Lukács</a:t>
            </a:r>
            <a:endParaRPr lang="en-US" sz="1200" dirty="0">
              <a:solidFill>
                <a:schemeClr val="bg1"/>
              </a:solidFill>
              <a:latin typeface="Montserrat" panose="00000500000000000000" pitchFamily="2" charset="-18"/>
            </a:endParaRPr>
          </a:p>
        </p:txBody>
      </p:sp>
      <p:pic>
        <p:nvPicPr>
          <p:cNvPr id="109" name="Kép 108"/>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a:off x="19498762" y="1060265"/>
            <a:ext cx="9392151" cy="2605745"/>
          </a:xfrm>
          <a:prstGeom prst="rect">
            <a:avLst/>
          </a:prstGeom>
        </p:spPr>
      </p:pic>
    </p:spTree>
    <p:extLst>
      <p:ext uri="{BB962C8B-B14F-4D97-AF65-F5344CB8AC3E}">
        <p14:creationId xmlns:p14="http://schemas.microsoft.com/office/powerpoint/2010/main" val="9940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6686</TotalTime>
  <Words>898</Words>
  <Application>Microsoft Office PowerPoint</Application>
  <PresentationFormat>Egyéni</PresentationFormat>
  <Paragraphs>96</Paragraphs>
  <Slides>1</Slides>
  <Notes>1</Notes>
  <HiddenSlides>0</HiddenSlides>
  <MMClips>0</MMClips>
  <ScaleCrop>false</ScaleCrop>
  <HeadingPairs>
    <vt:vector size="6" baseType="variant">
      <vt:variant>
        <vt:lpstr>Használt betűtípusok</vt:lpstr>
      </vt:variant>
      <vt:variant>
        <vt:i4>8</vt:i4>
      </vt:variant>
      <vt:variant>
        <vt:lpstr>Téma</vt:lpstr>
      </vt:variant>
      <vt:variant>
        <vt:i4>1</vt:i4>
      </vt:variant>
      <vt:variant>
        <vt:lpstr>Diacímek</vt:lpstr>
      </vt:variant>
      <vt:variant>
        <vt:i4>1</vt:i4>
      </vt:variant>
    </vt:vector>
  </HeadingPairs>
  <TitlesOfParts>
    <vt:vector size="10" baseType="lpstr">
      <vt:lpstr>Arial</vt:lpstr>
      <vt:lpstr>Calibri</vt:lpstr>
      <vt:lpstr>Calibri Light</vt:lpstr>
      <vt:lpstr>Montserrat</vt:lpstr>
      <vt:lpstr>Montserrat Medium</vt:lpstr>
      <vt:lpstr>Roboto</vt:lpstr>
      <vt:lpstr>Roboto Medium</vt:lpstr>
      <vt:lpstr>Wingdings</vt:lpstr>
      <vt:lpstr>Office-téma</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hg</dc:title>
  <dc:creator>Bálint Ugrin;Krisztina Sára Lukics</dc:creator>
  <cp:lastModifiedBy>Kriszti</cp:lastModifiedBy>
  <cp:revision>319</cp:revision>
  <dcterms:created xsi:type="dcterms:W3CDTF">2023-05-03T17:23:39Z</dcterms:created>
  <dcterms:modified xsi:type="dcterms:W3CDTF">2023-06-12T10:04:26Z</dcterms:modified>
</cp:coreProperties>
</file>