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77" r:id="rId5"/>
    <p:sldId id="259" r:id="rId6"/>
    <p:sldId id="278" r:id="rId7"/>
    <p:sldId id="261" r:id="rId8"/>
    <p:sldId id="260" r:id="rId9"/>
    <p:sldId id="262" r:id="rId10"/>
    <p:sldId id="263" r:id="rId11"/>
    <p:sldId id="265" r:id="rId12"/>
    <p:sldId id="264" r:id="rId13"/>
    <p:sldId id="266" r:id="rId14"/>
    <p:sldId id="268" r:id="rId15"/>
    <p:sldId id="267" r:id="rId16"/>
    <p:sldId id="271" r:id="rId17"/>
    <p:sldId id="279" r:id="rId18"/>
    <p:sldId id="296" r:id="rId19"/>
    <p:sldId id="270" r:id="rId20"/>
    <p:sldId id="274" r:id="rId21"/>
    <p:sldId id="269" r:id="rId22"/>
    <p:sldId id="273" r:id="rId23"/>
    <p:sldId id="272" r:id="rId24"/>
    <p:sldId id="276"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67" d="100"/>
          <a:sy n="67" d="100"/>
        </p:scale>
        <p:origin x="6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41AF-D57C-4DDD-8871-7B84D6D08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0A4D88-5762-44E8-BF64-724EDCB4C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46B152-6057-4ED8-A9CF-6F1DD53EC048}"/>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5" name="Footer Placeholder 4">
            <a:extLst>
              <a:ext uri="{FF2B5EF4-FFF2-40B4-BE49-F238E27FC236}">
                <a16:creationId xmlns:a16="http://schemas.microsoft.com/office/drawing/2014/main" id="{4DB68719-2B3E-417E-9478-E46D2A6FA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0BFB9-8C28-4BC0-B002-3FA1E1987511}"/>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358984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670C-C3C9-440F-A176-CA236B619E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112785-3F2B-4E13-B0E4-39602C8AC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264034-8CE3-4AAC-913E-D019FA5B927C}"/>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5" name="Footer Placeholder 4">
            <a:extLst>
              <a:ext uri="{FF2B5EF4-FFF2-40B4-BE49-F238E27FC236}">
                <a16:creationId xmlns:a16="http://schemas.microsoft.com/office/drawing/2014/main" id="{C68840D5-07C1-466B-8A3D-F8DE46B98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12598-1529-43E5-BAAE-09E78206FB78}"/>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273369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B1A6F-44BB-420C-8816-E89BB78678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87628C-9CF8-4D89-B141-F756F94A3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44088D-F322-4A19-83A3-FC9AA6C95C76}"/>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5" name="Footer Placeholder 4">
            <a:extLst>
              <a:ext uri="{FF2B5EF4-FFF2-40B4-BE49-F238E27FC236}">
                <a16:creationId xmlns:a16="http://schemas.microsoft.com/office/drawing/2014/main" id="{DE7A680D-FCF2-4C82-8B45-95F1AD426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947F9-B371-43BD-B7C9-9618DB25A9DB}"/>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374567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54F7-2697-4740-BE88-64DDB3A519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BCA1E-CD3B-4E23-9A07-5919C4DEDA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556CAF-7FF9-401A-A68C-9BABD8CFC9CD}"/>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5" name="Footer Placeholder 4">
            <a:extLst>
              <a:ext uri="{FF2B5EF4-FFF2-40B4-BE49-F238E27FC236}">
                <a16:creationId xmlns:a16="http://schemas.microsoft.com/office/drawing/2014/main" id="{F519512B-E007-45B3-AE5E-0A4937F44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F6F42C-94A8-4D81-BA57-2A2674617DA9}"/>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404330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B4ED-BD1C-41E4-9D56-BA0A03854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292721-6CF4-4D45-A086-4479AA717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2A5145-ECD5-43A9-961A-C49089FA859C}"/>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5" name="Footer Placeholder 4">
            <a:extLst>
              <a:ext uri="{FF2B5EF4-FFF2-40B4-BE49-F238E27FC236}">
                <a16:creationId xmlns:a16="http://schemas.microsoft.com/office/drawing/2014/main" id="{F85E7508-C793-4F7F-AB4C-00DA71C41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D6CF2-73DE-4F19-BC3A-B6657A30CAFD}"/>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4104583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5A08-C8C5-418B-A7E2-442C83C496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149A64-F3AB-40AA-B5F6-95D98AA10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77F237-B7B3-4821-83F5-132BF64D4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2127DF-7350-4490-83AF-C3B040EECDE0}"/>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6" name="Footer Placeholder 5">
            <a:extLst>
              <a:ext uri="{FF2B5EF4-FFF2-40B4-BE49-F238E27FC236}">
                <a16:creationId xmlns:a16="http://schemas.microsoft.com/office/drawing/2014/main" id="{F3D56BAE-A501-4438-BA09-F82E05EF66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B2974B-4FB8-4792-BBC4-E362098DE865}"/>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1099960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7FF2-A833-43C8-8236-503DCB7A0B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D494E3-0B67-443D-AEF7-8154B3718E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6992CE-F012-475B-9492-63EF08EC31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5DB174-498C-4E43-B6E0-4FDB1BBBBA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AA175-4C8B-45B9-B13F-B977DC0AC0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829F03-0639-4450-B5F9-52660A5512E2}"/>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8" name="Footer Placeholder 7">
            <a:extLst>
              <a:ext uri="{FF2B5EF4-FFF2-40B4-BE49-F238E27FC236}">
                <a16:creationId xmlns:a16="http://schemas.microsoft.com/office/drawing/2014/main" id="{6D0967E9-67ED-488C-A841-AF225C847D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5E8658-D6CC-414C-9FDB-77C7DC457644}"/>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284144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C720-CC58-4CDA-94D2-53618DD61F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2994FB-09D3-4F5A-A315-A083CB385085}"/>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4" name="Footer Placeholder 3">
            <a:extLst>
              <a:ext uri="{FF2B5EF4-FFF2-40B4-BE49-F238E27FC236}">
                <a16:creationId xmlns:a16="http://schemas.microsoft.com/office/drawing/2014/main" id="{A4A2C7D1-9178-4B9F-9CC6-5F6D6E8EA5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CF8F30-D2A9-4EE1-A015-2178CB7C89FA}"/>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420498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DB360-3875-4F48-8BAF-4029A3D34248}"/>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3" name="Footer Placeholder 2">
            <a:extLst>
              <a:ext uri="{FF2B5EF4-FFF2-40B4-BE49-F238E27FC236}">
                <a16:creationId xmlns:a16="http://schemas.microsoft.com/office/drawing/2014/main" id="{C82972C7-CA4C-4554-8AA5-125DA30723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AAC2B4-15BB-4382-87BC-4D1215D4F37C}"/>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1871383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BB45-2D9C-4BBD-AD8A-C23B82FE2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BD4274-2E65-469A-9B6A-2B0AAFD81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F89086-A65B-4AD2-B3F3-B45FA3184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AC8C1-B92C-4073-B629-BBB5EB372ADD}"/>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6" name="Footer Placeholder 5">
            <a:extLst>
              <a:ext uri="{FF2B5EF4-FFF2-40B4-BE49-F238E27FC236}">
                <a16:creationId xmlns:a16="http://schemas.microsoft.com/office/drawing/2014/main" id="{44433DD8-B91D-4EAD-8BDC-571A46534D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5279F4-58CC-4F95-A688-A6B954D0B58E}"/>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230896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D955-6D6E-4A7D-9F23-395DE4250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FFB778-C5DF-465B-961C-0B28641EF3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EECB87-7D20-458C-9E6D-13545C459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2A89C-9430-41E6-8230-D1DD5CB90153}"/>
              </a:ext>
            </a:extLst>
          </p:cNvPr>
          <p:cNvSpPr>
            <a:spLocks noGrp="1"/>
          </p:cNvSpPr>
          <p:nvPr>
            <p:ph type="dt" sz="half" idx="10"/>
          </p:nvPr>
        </p:nvSpPr>
        <p:spPr/>
        <p:txBody>
          <a:bodyPr/>
          <a:lstStyle/>
          <a:p>
            <a:fld id="{EAB3F32E-0050-4EFB-BF5E-2423E1D5DD22}" type="datetimeFigureOut">
              <a:rPr lang="en-IN" smtClean="0"/>
              <a:t>06-05-2020</a:t>
            </a:fld>
            <a:endParaRPr lang="en-IN"/>
          </a:p>
        </p:txBody>
      </p:sp>
      <p:sp>
        <p:nvSpPr>
          <p:cNvPr id="6" name="Footer Placeholder 5">
            <a:extLst>
              <a:ext uri="{FF2B5EF4-FFF2-40B4-BE49-F238E27FC236}">
                <a16:creationId xmlns:a16="http://schemas.microsoft.com/office/drawing/2014/main" id="{C4BA0AF4-CAED-47E4-A71E-7A69562A9A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AA989-E5FB-45CB-BB76-86ABE7D2CA48}"/>
              </a:ext>
            </a:extLst>
          </p:cNvPr>
          <p:cNvSpPr>
            <a:spLocks noGrp="1"/>
          </p:cNvSpPr>
          <p:nvPr>
            <p:ph type="sldNum" sz="quarter" idx="12"/>
          </p:nvPr>
        </p:nvSpPr>
        <p:spPr/>
        <p:txBody>
          <a:bodyPr/>
          <a:lstStyle/>
          <a:p>
            <a:fld id="{D15090C6-600E-4946-B55F-EE89171D53B3}" type="slidenum">
              <a:rPr lang="en-IN" smtClean="0"/>
              <a:t>‹#›</a:t>
            </a:fld>
            <a:endParaRPr lang="en-IN"/>
          </a:p>
        </p:txBody>
      </p:sp>
    </p:spTree>
    <p:extLst>
      <p:ext uri="{BB962C8B-B14F-4D97-AF65-F5344CB8AC3E}">
        <p14:creationId xmlns:p14="http://schemas.microsoft.com/office/powerpoint/2010/main" val="150716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B15197-2F84-4A39-BA54-AC808E606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A82751-1D3D-4719-93BB-AC1B39328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A52DA-7EEE-483B-87CF-6A5367CA1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3F32E-0050-4EFB-BF5E-2423E1D5DD22}" type="datetimeFigureOut">
              <a:rPr lang="en-IN" smtClean="0"/>
              <a:t>06-05-2020</a:t>
            </a:fld>
            <a:endParaRPr lang="en-IN"/>
          </a:p>
        </p:txBody>
      </p:sp>
      <p:sp>
        <p:nvSpPr>
          <p:cNvPr id="5" name="Footer Placeholder 4">
            <a:extLst>
              <a:ext uri="{FF2B5EF4-FFF2-40B4-BE49-F238E27FC236}">
                <a16:creationId xmlns:a16="http://schemas.microsoft.com/office/drawing/2014/main" id="{91215EDB-DD2E-48E8-8CEC-539A7229E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6B498C-0962-47B2-BB16-DBB94AF0E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090C6-600E-4946-B55F-EE89171D53B3}" type="slidenum">
              <a:rPr lang="en-IN" smtClean="0"/>
              <a:t>‹#›</a:t>
            </a:fld>
            <a:endParaRPr lang="en-IN"/>
          </a:p>
        </p:txBody>
      </p:sp>
    </p:spTree>
    <p:extLst>
      <p:ext uri="{BB962C8B-B14F-4D97-AF65-F5344CB8AC3E}">
        <p14:creationId xmlns:p14="http://schemas.microsoft.com/office/powerpoint/2010/main" val="76448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Natural_language_process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entiment_analysis" TargetMode="External"/><Relationship Id="rId2" Type="http://schemas.openxmlformats.org/officeDocument/2006/relationships/hyperlink" Target="http://ai.stanford.edu/~amaas/data/sentiment/" TargetMode="External"/><Relationship Id="rId1" Type="http://schemas.openxmlformats.org/officeDocument/2006/relationships/slideLayout" Target="../slideLayouts/slideLayout2.xml"/><Relationship Id="rId4" Type="http://schemas.openxmlformats.org/officeDocument/2006/relationships/hyperlink" Target="https://en.wikipedia.org/wiki/Naive_Bayes_class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91E78C-569D-49E9-8AE0-2002E2A2A3BE}"/>
              </a:ext>
            </a:extLst>
          </p:cNvPr>
          <p:cNvSpPr/>
          <p:nvPr/>
        </p:nvSpPr>
        <p:spPr>
          <a:xfrm>
            <a:off x="2769031" y="874455"/>
            <a:ext cx="6096000" cy="2554545"/>
          </a:xfrm>
          <a:prstGeom prst="rect">
            <a:avLst/>
          </a:prstGeom>
        </p:spPr>
        <p:txBody>
          <a:bodyPr>
            <a:spAutoFit/>
          </a:bodyPr>
          <a:lstStyle/>
          <a:p>
            <a:pPr algn="ctr"/>
            <a:r>
              <a:rPr lang="en-IN" sz="4000" dirty="0">
                <a:solidFill>
                  <a:srgbClr val="000000"/>
                </a:solidFill>
                <a:latin typeface="Arial" panose="020B0604020202020204" pitchFamily="34" charset="0"/>
              </a:rPr>
              <a:t>Movie Review Sentiment Analyser</a:t>
            </a:r>
            <a:endParaRPr lang="en-IN" sz="4000" b="0" dirty="0">
              <a:effectLst/>
            </a:endParaRPr>
          </a:p>
          <a:p>
            <a:br>
              <a:rPr lang="en-IN" sz="4000" dirty="0"/>
            </a:br>
            <a:endParaRPr lang="en-IN" sz="4000" dirty="0"/>
          </a:p>
        </p:txBody>
      </p:sp>
      <p:pic>
        <p:nvPicPr>
          <p:cNvPr id="1026" name="Picture 2">
            <a:extLst>
              <a:ext uri="{FF2B5EF4-FFF2-40B4-BE49-F238E27FC236}">
                <a16:creationId xmlns:a16="http://schemas.microsoft.com/office/drawing/2014/main" id="{3110A0BE-5915-4A94-9841-D3FF849EA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756" y="2085975"/>
            <a:ext cx="4400550" cy="26860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2B1BBA5-EE42-4822-8C6D-3EE5319B88BC}"/>
              </a:ext>
            </a:extLst>
          </p:cNvPr>
          <p:cNvSpPr/>
          <p:nvPr/>
        </p:nvSpPr>
        <p:spPr>
          <a:xfrm>
            <a:off x="4778159" y="5061857"/>
            <a:ext cx="7036231" cy="1477328"/>
          </a:xfrm>
          <a:prstGeom prst="rect">
            <a:avLst/>
          </a:prstGeom>
        </p:spPr>
        <p:txBody>
          <a:bodyPr wrap="square">
            <a:spAutoFit/>
          </a:bodyPr>
          <a:lstStyle/>
          <a:p>
            <a:pPr marL="4114800" algn="just"/>
            <a:br>
              <a:rPr lang="en-US" b="0" dirty="0">
                <a:effectLst/>
              </a:rPr>
            </a:br>
            <a:r>
              <a:rPr lang="en-US" b="1" dirty="0">
                <a:solidFill>
                  <a:srgbClr val="000000"/>
                </a:solidFill>
                <a:latin typeface="Arial" panose="020B0604020202020204" pitchFamily="34" charset="0"/>
              </a:rPr>
              <a:t>    Made by:-     </a:t>
            </a:r>
            <a:endParaRPr lang="en-US" b="0" dirty="0">
              <a:effectLst/>
            </a:endParaRPr>
          </a:p>
          <a:p>
            <a:pPr marL="4114800" algn="just"/>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Kritank</a:t>
            </a:r>
            <a:r>
              <a:rPr lang="en-US" b="1" dirty="0">
                <a:solidFill>
                  <a:srgbClr val="000000"/>
                </a:solidFill>
                <a:latin typeface="Arial" panose="020B0604020202020204" pitchFamily="34" charset="0"/>
              </a:rPr>
              <a:t> Singh            </a:t>
            </a:r>
            <a:endParaRPr lang="en-US" b="0" dirty="0">
              <a:effectLst/>
            </a:endParaRPr>
          </a:p>
          <a:p>
            <a:pPr algn="just"/>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Lakshay</a:t>
            </a:r>
            <a:r>
              <a:rPr lang="en-US" b="1" dirty="0">
                <a:solidFill>
                  <a:srgbClr val="000000"/>
                </a:solidFill>
                <a:latin typeface="Arial" panose="020B0604020202020204" pitchFamily="34" charset="0"/>
              </a:rPr>
              <a:t> Saini</a:t>
            </a:r>
            <a:endParaRPr lang="en-US" b="0" dirty="0">
              <a:effectLst/>
            </a:endParaRPr>
          </a:p>
          <a:p>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Avinash</a:t>
            </a:r>
            <a:r>
              <a:rPr lang="en-US" b="1" dirty="0">
                <a:solidFill>
                  <a:srgbClr val="000000"/>
                </a:solidFill>
                <a:latin typeface="Arial" panose="020B0604020202020204" pitchFamily="34" charset="0"/>
              </a:rPr>
              <a:t> Sitaram </a:t>
            </a:r>
            <a:endParaRPr lang="en-IN" dirty="0"/>
          </a:p>
        </p:txBody>
      </p:sp>
    </p:spTree>
    <p:extLst>
      <p:ext uri="{BB962C8B-B14F-4D97-AF65-F5344CB8AC3E}">
        <p14:creationId xmlns:p14="http://schemas.microsoft.com/office/powerpoint/2010/main" val="1318432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433CF0-6185-4914-9065-B6FE77FEE4D5}"/>
              </a:ext>
            </a:extLst>
          </p:cNvPr>
          <p:cNvSpPr/>
          <p:nvPr/>
        </p:nvSpPr>
        <p:spPr>
          <a:xfrm>
            <a:off x="242887" y="0"/>
            <a:ext cx="11706225" cy="6732292"/>
          </a:xfrm>
          <a:prstGeom prst="rect">
            <a:avLst/>
          </a:prstGeom>
        </p:spPr>
        <p:txBody>
          <a:bodyPr wrap="square">
            <a:spAutoFit/>
          </a:bodyPr>
          <a:lstStyle/>
          <a:p>
            <a:pPr>
              <a:lnSpc>
                <a:spcPct val="115000"/>
              </a:lnSpc>
              <a:spcBef>
                <a:spcPts val="1200"/>
              </a:spcBef>
              <a:spcAft>
                <a:spcPts val="0"/>
              </a:spcAft>
            </a:pPr>
            <a:r>
              <a:rPr lang="en-IN" sz="2400" b="1" kern="0" dirty="0">
                <a:solidFill>
                  <a:srgbClr val="000000"/>
                </a:solidFill>
                <a:effectLst/>
                <a:latin typeface="Arial" panose="020B0604020202020204" pitchFamily="34" charset="0"/>
              </a:rPr>
              <a:t>B. BAG OF WORDS REPRESENTATION</a:t>
            </a:r>
            <a:endParaRPr lang="en-IN" sz="1400" dirty="0">
              <a:effectLst/>
              <a:latin typeface="Arial" panose="020B0604020202020204" pitchFamily="34" charset="0"/>
              <a:ea typeface="Arial" panose="020B0604020202020204" pitchFamily="34" charset="0"/>
            </a:endParaRPr>
          </a:p>
          <a:p>
            <a:pPr>
              <a:lnSpc>
                <a:spcPct val="115000"/>
              </a:lnSpc>
              <a:spcBef>
                <a:spcPts val="1100"/>
              </a:spcBef>
              <a:spcAft>
                <a:spcPts val="0"/>
              </a:spcAft>
            </a:pPr>
            <a:r>
              <a:rPr lang="en-IN" b="1" dirty="0">
                <a:solidFill>
                  <a:srgbClr val="000000"/>
                </a:solidFill>
                <a:latin typeface="Arial" panose="020B0604020202020204" pitchFamily="34" charset="0"/>
              </a:rPr>
              <a:t>B.1. Define a Vocabulary</a:t>
            </a:r>
            <a:endParaRPr lang="en-IN" sz="2000" b="1" dirty="0">
              <a:effectLst/>
              <a:latin typeface="Arial" panose="020B0604020202020204" pitchFamily="34" charset="0"/>
            </a:endParaRPr>
          </a:p>
          <a:p>
            <a:pPr marL="342900" indent="-342900">
              <a:lnSpc>
                <a:spcPct val="115000"/>
              </a:lnSpc>
              <a:spcAft>
                <a:spcPts val="0"/>
              </a:spcAft>
              <a:buFont typeface="+mj-lt"/>
              <a:buAutoNum type="arabicPeriod"/>
            </a:pPr>
            <a:r>
              <a:rPr lang="en-IN" b="1" dirty="0">
                <a:latin typeface="Arial" panose="020B0604020202020204" pitchFamily="34" charset="0"/>
                <a:ea typeface="Arial" panose="020B0604020202020204" pitchFamily="34" charset="0"/>
              </a:rPr>
              <a:t> Cleaning the data:</a:t>
            </a:r>
            <a:endParaRPr lang="en-IN" sz="1400" b="1" dirty="0">
              <a:latin typeface="Arial" panose="020B0604020202020204" pitchFamily="34" charset="0"/>
              <a:ea typeface="Arial" panose="020B0604020202020204" pitchFamily="34" charset="0"/>
            </a:endParaRPr>
          </a:p>
          <a:p>
            <a:pPr>
              <a:lnSpc>
                <a:spcPct val="115000"/>
              </a:lnSpc>
              <a:spcAft>
                <a:spcPts val="0"/>
              </a:spcAft>
            </a:pPr>
            <a:r>
              <a:rPr lang="en-IN" dirty="0">
                <a:solidFill>
                  <a:srgbClr val="000000"/>
                </a:solidFill>
                <a:latin typeface="Arial" panose="020B0604020202020204" pitchFamily="34" charset="0"/>
                <a:ea typeface="Arial" panose="020B0604020202020204" pitchFamily="34" charset="0"/>
              </a:rPr>
              <a:t>This step helps to turn data into clean tokens. The following methods are employed in this project to generate clean tokens. </a:t>
            </a:r>
            <a:endParaRPr lang="en-IN" sz="1400" dirty="0">
              <a:latin typeface="Arial" panose="020B0604020202020204" pitchFamily="34" charset="0"/>
              <a:ea typeface="Arial" panose="020B0604020202020204" pitchFamily="34" charset="0"/>
            </a:endParaRPr>
          </a:p>
          <a:p>
            <a:pPr marL="285750" indent="-285750" algn="just">
              <a:lnSpc>
                <a:spcPct val="115000"/>
              </a:lnSpc>
              <a:spcBef>
                <a:spcPts val="1100"/>
              </a:spcBef>
              <a:spcAft>
                <a:spcPts val="0"/>
              </a:spcAft>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 Remove all the punctuations.</a:t>
            </a:r>
            <a:endParaRPr lang="en-IN"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79400" lvl="0" indent="-342900">
              <a:lnSpc>
                <a:spcPct val="142000"/>
              </a:lnSpc>
              <a:spcAft>
                <a:spcPts val="0"/>
              </a:spcAft>
              <a:buSzPts val="1050"/>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Remove all stop words.</a:t>
            </a:r>
            <a:endParaRPr lang="en-IN"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79400" lvl="0" indent="-342900">
              <a:lnSpc>
                <a:spcPct val="142000"/>
              </a:lnSpc>
              <a:spcAft>
                <a:spcPts val="0"/>
              </a:spcAft>
              <a:buSzPts val="1050"/>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Remove all words with small length (length &lt;= 1 character).</a:t>
            </a:r>
            <a:endParaRPr lang="en-IN" sz="1400" u="none" strike="noStrike" dirty="0">
              <a:effectLst/>
              <a:latin typeface="Arial" panose="020B0604020202020204" pitchFamily="34" charset="0"/>
              <a:ea typeface="Arial" panose="020B0604020202020204" pitchFamily="34" charset="0"/>
              <a:cs typeface="Arial" panose="020B0604020202020204" pitchFamily="34" charset="0"/>
            </a:endParaRPr>
          </a:p>
          <a:p>
            <a:pPr>
              <a:lnSpc>
                <a:spcPct val="115000"/>
              </a:lnSpc>
              <a:spcAft>
                <a:spcPts val="0"/>
              </a:spcAft>
            </a:pPr>
            <a:r>
              <a:rPr lang="en-IN" sz="1400" dirty="0">
                <a:effectLst/>
                <a:latin typeface="Arial" panose="020B0604020202020204" pitchFamily="34" charset="0"/>
                <a:ea typeface="Arial" panose="020B0604020202020204" pitchFamily="34" charset="0"/>
              </a:rPr>
              <a:t> </a:t>
            </a:r>
          </a:p>
          <a:p>
            <a:pPr>
              <a:lnSpc>
                <a:spcPct val="115000"/>
              </a:lnSpc>
              <a:spcAft>
                <a:spcPts val="0"/>
              </a:spcAft>
            </a:pPr>
            <a:r>
              <a:rPr lang="en-IN" b="1" dirty="0">
                <a:highlight>
                  <a:srgbClr val="FFFFFF"/>
                </a:highlight>
                <a:latin typeface="Arial" panose="020B0604020202020204" pitchFamily="34" charset="0"/>
                <a:ea typeface="Arial" panose="020B0604020202020204" pitchFamily="34" charset="0"/>
              </a:rPr>
              <a:t>What are </a:t>
            </a:r>
            <a:r>
              <a:rPr lang="en-IN" b="1" dirty="0" err="1">
                <a:highlight>
                  <a:srgbClr val="FFFFFF"/>
                </a:highlight>
                <a:latin typeface="Arial" panose="020B0604020202020204" pitchFamily="34" charset="0"/>
                <a:ea typeface="Arial" panose="020B0604020202020204" pitchFamily="34" charset="0"/>
              </a:rPr>
              <a:t>Stopwords</a:t>
            </a:r>
            <a:r>
              <a:rPr lang="en-IN" b="1" dirty="0">
                <a:highlight>
                  <a:srgbClr val="FFFFFF"/>
                </a:highlight>
                <a:latin typeface="Arial" panose="020B0604020202020204" pitchFamily="34"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dirty="0">
                <a:highlight>
                  <a:srgbClr val="FFFFFF"/>
                </a:highlight>
                <a:latin typeface="Arial" panose="020B0604020202020204" pitchFamily="34" charset="0"/>
                <a:ea typeface="Arial" panose="020B0604020202020204" pitchFamily="34" charset="0"/>
              </a:rPr>
              <a:t> </a:t>
            </a:r>
            <a:r>
              <a:rPr lang="en-IN" b="1" dirty="0">
                <a:solidFill>
                  <a:srgbClr val="202122"/>
                </a:solidFill>
                <a:highlight>
                  <a:srgbClr val="FFFFFF"/>
                </a:highlight>
                <a:latin typeface="Arial" panose="020B0604020202020204" pitchFamily="34" charset="0"/>
                <a:ea typeface="Arial" panose="020B0604020202020204" pitchFamily="34" charset="0"/>
              </a:rPr>
              <a:t>Stop words</a:t>
            </a:r>
            <a:r>
              <a:rPr lang="en-IN" dirty="0">
                <a:solidFill>
                  <a:srgbClr val="202122"/>
                </a:solidFill>
                <a:highlight>
                  <a:srgbClr val="FFFFFF"/>
                </a:highlight>
                <a:latin typeface="Arial" panose="020B0604020202020204" pitchFamily="34" charset="0"/>
                <a:ea typeface="Arial" panose="020B0604020202020204" pitchFamily="34" charset="0"/>
              </a:rPr>
              <a:t> are words which are filtered out before or after processing o</a:t>
            </a:r>
            <a:r>
              <a:rPr lang="en-IN" dirty="0">
                <a:solidFill>
                  <a:srgbClr val="0B0080"/>
                </a:solidFill>
                <a:highlight>
                  <a:srgbClr val="FFFFFF"/>
                </a:highlight>
                <a:latin typeface="Arial" panose="020B0604020202020204" pitchFamily="34" charset="0"/>
                <a:ea typeface="Arial" panose="020B0604020202020204" pitchFamily="34" charset="0"/>
                <a:hlinkClick r:id="rId2"/>
              </a:rPr>
              <a:t>f </a:t>
            </a:r>
            <a:r>
              <a:rPr lang="en-IN" dirty="0">
                <a:highlight>
                  <a:srgbClr val="FFFFFF"/>
                </a:highlight>
                <a:latin typeface="Arial" panose="020B0604020202020204" pitchFamily="34" charset="0"/>
                <a:ea typeface="Arial" panose="020B0604020202020204" pitchFamily="34" charset="0"/>
              </a:rPr>
              <a:t>natural language</a:t>
            </a:r>
            <a:r>
              <a:rPr lang="en-IN" dirty="0">
                <a:solidFill>
                  <a:srgbClr val="202122"/>
                </a:solidFill>
                <a:highlight>
                  <a:srgbClr val="FFFFFF"/>
                </a:highlight>
                <a:latin typeface="Arial" panose="020B0604020202020204" pitchFamily="34" charset="0"/>
                <a:ea typeface="Arial" panose="020B0604020202020204" pitchFamily="34" charset="0"/>
              </a:rPr>
              <a:t> data. Though "stop words" usually refers to the most common words in a language, there is no single universal list of stop words used by all natural language processing tools, and indeed not all tools even use such a list. Here we  use </a:t>
            </a:r>
            <a:r>
              <a:rPr lang="en-IN" dirty="0" err="1">
                <a:solidFill>
                  <a:srgbClr val="202122"/>
                </a:solidFill>
                <a:highlight>
                  <a:srgbClr val="FFFFFF"/>
                </a:highlight>
                <a:latin typeface="Arial" panose="020B0604020202020204" pitchFamily="34" charset="0"/>
                <a:ea typeface="Arial" panose="020B0604020202020204" pitchFamily="34" charset="0"/>
              </a:rPr>
              <a:t>stopwords</a:t>
            </a:r>
            <a:r>
              <a:rPr lang="en-IN" dirty="0">
                <a:solidFill>
                  <a:srgbClr val="202122"/>
                </a:solidFill>
                <a:highlight>
                  <a:srgbClr val="FFFFFF"/>
                </a:highlight>
                <a:latin typeface="Arial" panose="020B0604020202020204" pitchFamily="34"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b="1" dirty="0">
                <a:highlight>
                  <a:srgbClr val="FFFFFF"/>
                </a:highlight>
                <a:latin typeface="Arial" panose="020B0604020202020204" pitchFamily="34" charset="0"/>
                <a:ea typeface="Arial" panose="020B0604020202020204" pitchFamily="34" charset="0"/>
              </a:rPr>
              <a:t> </a:t>
            </a:r>
          </a:p>
          <a:p>
            <a:pPr>
              <a:lnSpc>
                <a:spcPct val="115000"/>
              </a:lnSpc>
              <a:spcAft>
                <a:spcPts val="0"/>
              </a:spcAft>
            </a:pPr>
            <a:r>
              <a:rPr lang="en-IN" sz="2000" dirty="0" err="1">
                <a:effectLst/>
                <a:highlight>
                  <a:srgbClr val="FFFFFF"/>
                </a:highlight>
                <a:latin typeface="Arial" panose="020B0604020202020204" pitchFamily="34" charset="0"/>
                <a:ea typeface="Arial" panose="020B0604020202020204" pitchFamily="34" charset="0"/>
              </a:rPr>
              <a:t>Stopwords</a:t>
            </a:r>
            <a:r>
              <a:rPr lang="en-IN" sz="2000" dirty="0">
                <a:effectLst/>
                <a:highlight>
                  <a:srgbClr val="FFFFFF"/>
                </a:highlight>
                <a:latin typeface="Arial" panose="020B0604020202020204" pitchFamily="34" charset="0"/>
                <a:ea typeface="Arial" panose="020B0604020202020204" pitchFamily="34" charset="0"/>
              </a:rPr>
              <a:t> Example:</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sz="1600" dirty="0">
                <a:effectLst/>
                <a:latin typeface="Arial" panose="020B0604020202020204" pitchFamily="34" charset="0"/>
                <a:ea typeface="Arial" panose="020B0604020202020204" pitchFamily="34" charset="0"/>
              </a:rPr>
              <a:t>'a', 'about', 'above', 'across', 'after', 'afterwards', 'again', 'against', 'all', 'almost', '</a:t>
            </a:r>
            <a:r>
              <a:rPr lang="en-IN" sz="1600" dirty="0" err="1">
                <a:effectLst/>
                <a:latin typeface="Arial" panose="020B0604020202020204" pitchFamily="34" charset="0"/>
                <a:ea typeface="Arial" panose="020B0604020202020204" pitchFamily="34" charset="0"/>
              </a:rPr>
              <a:t>alone','along</a:t>
            </a:r>
            <a:r>
              <a:rPr lang="en-IN" sz="1600" dirty="0">
                <a:effectLst/>
                <a:latin typeface="Arial" panose="020B0604020202020204" pitchFamily="34" charset="0"/>
                <a:ea typeface="Arial" panose="020B0604020202020204" pitchFamily="34" charset="0"/>
              </a:rPr>
              <a:t>', 'already', 'also', 'although', 'always', 'am', 'among', 'amongst', 'amongst', 'amount', 'an', 'and', 'another', 'any', 'anyhow', 'anyone', 'anything', 'anyway', 'anywhere', 'are', '</a:t>
            </a:r>
            <a:r>
              <a:rPr lang="en-IN" sz="1600" dirty="0" err="1">
                <a:effectLst/>
                <a:latin typeface="Arial" panose="020B0604020202020204" pitchFamily="34" charset="0"/>
                <a:ea typeface="Arial" panose="020B0604020202020204" pitchFamily="34" charset="0"/>
              </a:rPr>
              <a:t>around','as</a:t>
            </a:r>
            <a:r>
              <a:rPr lang="en-IN" sz="1600" dirty="0">
                <a:effectLst/>
                <a:latin typeface="Arial" panose="020B0604020202020204" pitchFamily="34" charset="0"/>
                <a:ea typeface="Arial" panose="020B0604020202020204" pitchFamily="34" charset="0"/>
              </a:rPr>
              <a:t>', 'at', 'back', 'be', 'became', 'because', 'become', 'becomes', 'becoming', 'been', 'before', 'beforehand', 'behind', 'being', 'below', 'beside', 'besides', 'between', 'beyond', 'bill', 'both', 'bottom', 'but', 'by', 'call', 'can', 'cannot', 'cant', 'co', 'con', 'could…..(</a:t>
            </a:r>
            <a:r>
              <a:rPr lang="en-IN" sz="1400" dirty="0">
                <a:effectLst/>
                <a:latin typeface="Arial" panose="020B0604020202020204" pitchFamily="34" charset="0"/>
                <a:ea typeface="Arial" panose="020B0604020202020204" pitchFamily="34" charset="0"/>
              </a:rPr>
              <a:t>and many more)</a:t>
            </a:r>
          </a:p>
        </p:txBody>
      </p:sp>
    </p:spTree>
    <p:extLst>
      <p:ext uri="{BB962C8B-B14F-4D97-AF65-F5344CB8AC3E}">
        <p14:creationId xmlns:p14="http://schemas.microsoft.com/office/powerpoint/2010/main" val="380839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1.png">
            <a:extLst>
              <a:ext uri="{FF2B5EF4-FFF2-40B4-BE49-F238E27FC236}">
                <a16:creationId xmlns:a16="http://schemas.microsoft.com/office/drawing/2014/main" id="{C0F74988-975F-4BE1-9813-B8B6273D9664}"/>
              </a:ext>
            </a:extLst>
          </p:cNvPr>
          <p:cNvPicPr/>
          <p:nvPr/>
        </p:nvPicPr>
        <p:blipFill>
          <a:blip r:embed="rId2"/>
          <a:srcRect/>
          <a:stretch>
            <a:fillRect/>
          </a:stretch>
        </p:blipFill>
        <p:spPr>
          <a:xfrm>
            <a:off x="1609725" y="771526"/>
            <a:ext cx="8972550" cy="4924424"/>
          </a:xfrm>
          <a:prstGeom prst="rect">
            <a:avLst/>
          </a:prstGeom>
          <a:ln/>
        </p:spPr>
      </p:pic>
    </p:spTree>
    <p:extLst>
      <p:ext uri="{BB962C8B-B14F-4D97-AF65-F5344CB8AC3E}">
        <p14:creationId xmlns:p14="http://schemas.microsoft.com/office/powerpoint/2010/main" val="99534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A200B9-3B00-47A8-A3AC-61B035B86D64}"/>
              </a:ext>
            </a:extLst>
          </p:cNvPr>
          <p:cNvSpPr/>
          <p:nvPr/>
        </p:nvSpPr>
        <p:spPr>
          <a:xfrm>
            <a:off x="476249" y="529424"/>
            <a:ext cx="10144125" cy="4206408"/>
          </a:xfrm>
          <a:prstGeom prst="rect">
            <a:avLst/>
          </a:prstGeom>
        </p:spPr>
        <p:txBody>
          <a:bodyPr wrap="square">
            <a:spAutoFit/>
          </a:bodyPr>
          <a:lstStyle/>
          <a:p>
            <a:pPr lvl="0">
              <a:lnSpc>
                <a:spcPct val="115000"/>
              </a:lnSpc>
              <a:spcAft>
                <a:spcPts val="0"/>
              </a:spcAft>
            </a:pPr>
            <a:r>
              <a:rPr lang="en-IN" b="1" dirty="0">
                <a:highlight>
                  <a:srgbClr val="FFFFFF"/>
                </a:highlight>
                <a:latin typeface="Arial" panose="020B0604020202020204" pitchFamily="34" charset="0"/>
                <a:ea typeface="Arial" panose="020B0604020202020204" pitchFamily="34" charset="0"/>
              </a:rPr>
              <a:t>2.  Build Vocabulary</a:t>
            </a:r>
            <a:endParaRPr lang="en-IN" sz="1400" u="none" strike="noStrike" dirty="0">
              <a:effectLst/>
              <a:latin typeface="Arial" panose="020B0604020202020204" pitchFamily="34" charset="0"/>
              <a:ea typeface="Arial" panose="020B0604020202020204" pitchFamily="34" charset="0"/>
            </a:endParaRPr>
          </a:p>
          <a:p>
            <a:pPr marL="457200">
              <a:lnSpc>
                <a:spcPct val="115000"/>
              </a:lnSpc>
              <a:spcAft>
                <a:spcPts val="0"/>
              </a:spcAft>
            </a:pPr>
            <a:r>
              <a:rPr lang="en-IN" dirty="0">
                <a:highlight>
                  <a:srgbClr val="FFFFFF"/>
                </a:highlight>
                <a:latin typeface="Arial" panose="020B0604020202020204" pitchFamily="34" charset="0"/>
                <a:ea typeface="Arial" panose="020B0604020202020204" pitchFamily="34" charset="0"/>
              </a:rPr>
              <a:t>It is necessary to define a vocabulary of words to vectorise the document of reviews. The below method defines a vocabulary of words and maintains the count of the occurrence of each word in the vocabulary.</a:t>
            </a:r>
            <a:endParaRPr lang="en-IN" sz="1400" dirty="0">
              <a:effectLst/>
              <a:latin typeface="Arial" panose="020B0604020202020204" pitchFamily="34" charset="0"/>
              <a:ea typeface="Arial" panose="020B0604020202020204" pitchFamily="34" charset="0"/>
            </a:endParaRPr>
          </a:p>
          <a:p>
            <a:pPr marL="457200">
              <a:lnSpc>
                <a:spcPct val="115000"/>
              </a:lnSpc>
              <a:spcAft>
                <a:spcPts val="0"/>
              </a:spcAft>
            </a:pPr>
            <a:r>
              <a:rPr lang="en-IN" dirty="0">
                <a:highlight>
                  <a:srgbClr val="FFFFFF"/>
                </a:highlight>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457200">
              <a:lnSpc>
                <a:spcPct val="115000"/>
              </a:lnSpc>
              <a:spcAft>
                <a:spcPts val="0"/>
              </a:spcAft>
            </a:pPr>
            <a:r>
              <a:rPr lang="en-IN" dirty="0">
                <a:highlight>
                  <a:srgbClr val="FFFFFF"/>
                </a:highlight>
                <a:latin typeface="Arial" panose="020B0604020202020204" pitchFamily="34" charset="0"/>
                <a:ea typeface="Arial" panose="020B0604020202020204" pitchFamily="34" charset="0"/>
              </a:rPr>
              <a:t>The </a:t>
            </a:r>
            <a:r>
              <a:rPr lang="en-IN" b="1" dirty="0" err="1">
                <a:highlight>
                  <a:srgbClr val="FFFFFF"/>
                </a:highlight>
                <a:latin typeface="Arial" panose="020B0604020202020204" pitchFamily="34" charset="0"/>
                <a:ea typeface="Arial" panose="020B0604020202020204" pitchFamily="34" charset="0"/>
              </a:rPr>
              <a:t>cleanbuildVocabulary</a:t>
            </a:r>
            <a:r>
              <a:rPr lang="en-IN" b="1" dirty="0">
                <a:highlight>
                  <a:srgbClr val="FFFFFF"/>
                </a:highlight>
                <a:latin typeface="Arial" panose="020B0604020202020204" pitchFamily="34" charset="0"/>
                <a:ea typeface="Arial" panose="020B0604020202020204" pitchFamily="34" charset="0"/>
              </a:rPr>
              <a:t> </a:t>
            </a:r>
            <a:r>
              <a:rPr lang="en-IN" dirty="0">
                <a:highlight>
                  <a:srgbClr val="FFFFFF"/>
                </a:highlight>
                <a:latin typeface="Arial" panose="020B0604020202020204" pitchFamily="34" charset="0"/>
                <a:ea typeface="Arial" panose="020B0604020202020204" pitchFamily="34" charset="0"/>
              </a:rPr>
              <a:t>function</a:t>
            </a:r>
            <a:r>
              <a:rPr lang="en-IN" b="1" dirty="0">
                <a:highlight>
                  <a:srgbClr val="FFFFFF"/>
                </a:highlight>
                <a:latin typeface="Arial" panose="020B0604020202020204" pitchFamily="34" charset="0"/>
                <a:ea typeface="Arial" panose="020B0604020202020204" pitchFamily="34" charset="0"/>
              </a:rPr>
              <a:t> </a:t>
            </a:r>
            <a:r>
              <a:rPr lang="en-IN" dirty="0">
                <a:highlight>
                  <a:srgbClr val="FFFFFF"/>
                </a:highlight>
                <a:latin typeface="Arial" panose="020B0604020202020204" pitchFamily="34" charset="0"/>
                <a:ea typeface="Arial" panose="020B0604020202020204" pitchFamily="34" charset="0"/>
              </a:rPr>
              <a:t>of the </a:t>
            </a:r>
            <a:r>
              <a:rPr lang="en-IN" b="1" dirty="0">
                <a:highlight>
                  <a:srgbClr val="FFFFFF"/>
                </a:highlight>
                <a:latin typeface="Arial" panose="020B0604020202020204" pitchFamily="34" charset="0"/>
                <a:ea typeface="Arial" panose="020B0604020202020204" pitchFamily="34" charset="0"/>
              </a:rPr>
              <a:t>Features </a:t>
            </a:r>
            <a:r>
              <a:rPr lang="en-IN" dirty="0">
                <a:highlight>
                  <a:srgbClr val="FFFFFF"/>
                </a:highlight>
                <a:latin typeface="Arial" panose="020B0604020202020204" pitchFamily="34" charset="0"/>
                <a:ea typeface="Arial" panose="020B0604020202020204" pitchFamily="34" charset="0"/>
              </a:rPr>
              <a:t> class performs cleaning and building the vocabulary</a:t>
            </a:r>
            <a:endParaRPr lang="en-IN" sz="1400" dirty="0">
              <a:effectLst/>
              <a:latin typeface="Arial" panose="020B0604020202020204" pitchFamily="34" charset="0"/>
              <a:ea typeface="Arial" panose="020B0604020202020204" pitchFamily="34" charset="0"/>
            </a:endParaRPr>
          </a:p>
          <a:p>
            <a:pPr marL="457200">
              <a:lnSpc>
                <a:spcPct val="115000"/>
              </a:lnSpc>
              <a:spcAft>
                <a:spcPts val="0"/>
              </a:spcAft>
            </a:pPr>
            <a:r>
              <a:rPr lang="en-IN" dirty="0">
                <a:highlight>
                  <a:srgbClr val="FFFFFF"/>
                </a:highlight>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lvl="0">
              <a:lnSpc>
                <a:spcPct val="115000"/>
              </a:lnSpc>
              <a:spcAft>
                <a:spcPts val="0"/>
              </a:spcAft>
            </a:pPr>
            <a:r>
              <a:rPr lang="en-IN" b="1" dirty="0">
                <a:highlight>
                  <a:srgbClr val="FFFFFF"/>
                </a:highlight>
                <a:latin typeface="Arial" panose="020B0604020202020204" pitchFamily="34" charset="0"/>
                <a:ea typeface="Arial" panose="020B0604020202020204" pitchFamily="34" charset="0"/>
              </a:rPr>
              <a:t>3.   Build Features</a:t>
            </a:r>
            <a:endParaRPr lang="en-IN" sz="1400" u="none" strike="noStrike" dirty="0">
              <a:effectLst/>
              <a:latin typeface="Arial" panose="020B0604020202020204" pitchFamily="34" charset="0"/>
              <a:ea typeface="Arial" panose="020B0604020202020204" pitchFamily="34" charset="0"/>
            </a:endParaRPr>
          </a:p>
          <a:p>
            <a:pPr marL="457200">
              <a:lnSpc>
                <a:spcPct val="115000"/>
              </a:lnSpc>
              <a:spcAft>
                <a:spcPts val="0"/>
              </a:spcAft>
            </a:pPr>
            <a:r>
              <a:rPr lang="en-IN" dirty="0">
                <a:latin typeface="Arial" panose="020B0604020202020204" pitchFamily="34" charset="0"/>
                <a:ea typeface="Arial" panose="020B0604020202020204" pitchFamily="34" charset="0"/>
              </a:rPr>
              <a:t>From the vocabulary created above features are created. And on the basis</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dirty="0">
                <a:latin typeface="Arial" panose="020B0604020202020204" pitchFamily="34" charset="0"/>
                <a:ea typeface="Arial" panose="020B0604020202020204" pitchFamily="34" charset="0"/>
              </a:rPr>
              <a:t>         of  these features our reviews are classified as Positive or Negative.</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dirty="0">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dirty="0">
                <a:latin typeface="Arial" panose="020B0604020202020204" pitchFamily="34" charset="0"/>
                <a:ea typeface="Arial" panose="020B0604020202020204" pitchFamily="34" charset="0"/>
              </a:rPr>
              <a:t>      The </a:t>
            </a:r>
            <a:r>
              <a:rPr lang="en-IN" b="1" dirty="0" err="1">
                <a:latin typeface="Arial" panose="020B0604020202020204" pitchFamily="34" charset="0"/>
                <a:ea typeface="Arial" panose="020B0604020202020204" pitchFamily="34" charset="0"/>
              </a:rPr>
              <a:t>buildFeatures</a:t>
            </a:r>
            <a:r>
              <a:rPr lang="en-IN" dirty="0">
                <a:latin typeface="Arial" panose="020B0604020202020204" pitchFamily="34" charset="0"/>
                <a:ea typeface="Arial" panose="020B0604020202020204" pitchFamily="34" charset="0"/>
              </a:rPr>
              <a:t> function of the </a:t>
            </a:r>
            <a:r>
              <a:rPr lang="en-IN" b="1" dirty="0">
                <a:latin typeface="Arial" panose="020B0604020202020204" pitchFamily="34" charset="0"/>
                <a:ea typeface="Arial" panose="020B0604020202020204" pitchFamily="34" charset="0"/>
              </a:rPr>
              <a:t>Features</a:t>
            </a:r>
            <a:r>
              <a:rPr lang="en-IN" dirty="0">
                <a:latin typeface="Arial" panose="020B0604020202020204" pitchFamily="34" charset="0"/>
                <a:ea typeface="Arial" panose="020B0604020202020204" pitchFamily="34" charset="0"/>
              </a:rPr>
              <a:t> class performs this task.</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027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FAD805-6BC4-4532-BF93-C016F2DA3570}"/>
              </a:ext>
            </a:extLst>
          </p:cNvPr>
          <p:cNvSpPr/>
          <p:nvPr/>
        </p:nvSpPr>
        <p:spPr>
          <a:xfrm>
            <a:off x="285750" y="245244"/>
            <a:ext cx="11287125" cy="6367512"/>
          </a:xfrm>
          <a:prstGeom prst="rect">
            <a:avLst/>
          </a:prstGeom>
        </p:spPr>
        <p:txBody>
          <a:bodyPr wrap="square">
            <a:spAutoFit/>
          </a:bodyPr>
          <a:lstStyle/>
          <a:p>
            <a:pPr>
              <a:lnSpc>
                <a:spcPct val="115000"/>
              </a:lnSpc>
              <a:spcBef>
                <a:spcPts val="1800"/>
              </a:spcBef>
              <a:spcAft>
                <a:spcPts val="600"/>
              </a:spcAft>
            </a:pPr>
            <a:r>
              <a:rPr lang="en-IN" b="1" dirty="0">
                <a:latin typeface="Arial" panose="020B0604020202020204" pitchFamily="34" charset="0"/>
              </a:rPr>
              <a:t>B.2. Reviews to lines of tokens (Reviews -&gt; Tokens)</a:t>
            </a:r>
            <a:endParaRPr lang="en-IN" sz="2000" b="1" dirty="0">
              <a:effectLst/>
              <a:latin typeface="Arial" panose="020B0604020202020204" pitchFamily="34" charset="0"/>
            </a:endParaRPr>
          </a:p>
          <a:p>
            <a:pPr>
              <a:lnSpc>
                <a:spcPct val="115000"/>
              </a:lnSpc>
              <a:spcAft>
                <a:spcPts val="0"/>
              </a:spcAft>
            </a:pPr>
            <a:r>
              <a:rPr lang="en-IN" dirty="0">
                <a:latin typeface="Arial" panose="020B0604020202020204" pitchFamily="34" charset="0"/>
                <a:ea typeface="Arial" panose="020B0604020202020204" pitchFamily="34" charset="0"/>
              </a:rPr>
              <a:t>Here, each review  is loaded to memory and cleaned for tokens. The obtained tokens are further cleaned by retaining only those tokens that are also in features we defined previously.</a:t>
            </a:r>
            <a:r>
              <a:rPr lang="en-IN" sz="1400" dirty="0">
                <a:effectLst/>
                <a:latin typeface="Arial" panose="020B0604020202020204" pitchFamily="34" charset="0"/>
                <a:ea typeface="Arial" panose="020B0604020202020204" pitchFamily="34" charset="0"/>
              </a:rPr>
              <a:t> </a:t>
            </a:r>
          </a:p>
          <a:p>
            <a:pPr>
              <a:lnSpc>
                <a:spcPct val="115000"/>
              </a:lnSpc>
              <a:spcBef>
                <a:spcPts val="1100"/>
              </a:spcBef>
              <a:spcAft>
                <a:spcPts val="0"/>
              </a:spcAft>
            </a:pPr>
            <a:r>
              <a:rPr lang="en-IN" b="1" dirty="0">
                <a:latin typeface="Arial" panose="020B0604020202020204" pitchFamily="34" charset="0"/>
              </a:rPr>
              <a:t> </a:t>
            </a:r>
            <a:r>
              <a:rPr lang="en-IN" b="1" dirty="0">
                <a:solidFill>
                  <a:srgbClr val="000000"/>
                </a:solidFill>
                <a:latin typeface="Arial" panose="020B0604020202020204" pitchFamily="34" charset="0"/>
              </a:rPr>
              <a:t>B.3. Reviews to Bag-Of-Words Vectors (Reviews -&gt; Tokens -&gt; Vectors)</a:t>
            </a:r>
            <a:endParaRPr lang="en-IN" sz="2000" b="1" dirty="0">
              <a:effectLst/>
              <a:latin typeface="Arial" panose="020B0604020202020204" pitchFamily="34" charset="0"/>
            </a:endParaRPr>
          </a:p>
          <a:p>
            <a:pPr>
              <a:lnSpc>
                <a:spcPct val="115000"/>
              </a:lnSpc>
              <a:spcBef>
                <a:spcPts val="1100"/>
              </a:spcBef>
              <a:spcAft>
                <a:spcPts val="0"/>
              </a:spcAft>
            </a:pPr>
            <a:r>
              <a:rPr lang="en-IN" dirty="0">
                <a:solidFill>
                  <a:srgbClr val="000000"/>
                </a:solidFill>
                <a:latin typeface="Arial" panose="020B0604020202020204" pitchFamily="34" charset="0"/>
              </a:rPr>
              <a:t>The data that is fed to the training model should be encoded into numerical values and all the training examples should be of uniform length. So far what we have is the training and test data in the textual form and of non-uniform length. We use the Bag-Of-Words model to encode the data in order to make it suitable for training/learning.</a:t>
            </a:r>
            <a:endParaRPr lang="en-IN" sz="2000" dirty="0">
              <a:effectLst/>
              <a:latin typeface="Arial" panose="020B0604020202020204" pitchFamily="34" charset="0"/>
            </a:endParaRPr>
          </a:p>
          <a:p>
            <a:pPr algn="just">
              <a:lnSpc>
                <a:spcPct val="115000"/>
              </a:lnSpc>
              <a:spcBef>
                <a:spcPts val="1100"/>
              </a:spcBef>
              <a:spcAft>
                <a:spcPts val="0"/>
              </a:spcAft>
            </a:pPr>
            <a:r>
              <a:rPr lang="en-IN" dirty="0">
                <a:solidFill>
                  <a:srgbClr val="000000"/>
                </a:solidFill>
                <a:latin typeface="Arial" panose="020B0604020202020204" pitchFamily="34" charset="0"/>
                <a:ea typeface="Arial" panose="020B0604020202020204" pitchFamily="34" charset="0"/>
              </a:rPr>
              <a:t> In this model each review is transformed to an encoded vector where each word is assigned a score. The length of the vector corresponds to the length of the vocabulary. There are different methods for scoring the words. In this project we use '</a:t>
            </a:r>
            <a:r>
              <a:rPr lang="en-IN" b="1" dirty="0">
                <a:solidFill>
                  <a:srgbClr val="000000"/>
                </a:solidFill>
                <a:latin typeface="Arial" panose="020B0604020202020204" pitchFamily="34" charset="0"/>
                <a:ea typeface="Arial" panose="020B0604020202020204" pitchFamily="34" charset="0"/>
              </a:rPr>
              <a:t>count</a:t>
            </a:r>
            <a:r>
              <a:rPr lang="en-IN" dirty="0">
                <a:solidFill>
                  <a:srgbClr val="000000"/>
                </a:solidFill>
                <a:latin typeface="Arial" panose="020B0604020202020204" pitchFamily="34" charset="0"/>
                <a:ea typeface="Arial" panose="020B0604020202020204" pitchFamily="34" charset="0"/>
              </a:rPr>
              <a:t>' for scoring the words. Let's understand how it works.</a:t>
            </a:r>
            <a:endParaRPr lang="en-IN" sz="1400" dirty="0">
              <a:effectLst/>
              <a:latin typeface="Arial" panose="020B0604020202020204" pitchFamily="34" charset="0"/>
              <a:ea typeface="Arial" panose="020B0604020202020204" pitchFamily="34" charset="0"/>
            </a:endParaRPr>
          </a:p>
          <a:p>
            <a:pPr algn="just">
              <a:lnSpc>
                <a:spcPct val="115000"/>
              </a:lnSpc>
              <a:spcBef>
                <a:spcPts val="1100"/>
              </a:spcBef>
              <a:spcAft>
                <a:spcPts val="0"/>
              </a:spcAft>
            </a:pPr>
            <a:r>
              <a:rPr lang="en-IN" b="1" dirty="0">
                <a:solidFill>
                  <a:srgbClr val="000000"/>
                </a:solidFill>
                <a:latin typeface="Arial" panose="020B0604020202020204" pitchFamily="34" charset="0"/>
                <a:ea typeface="Arial" panose="020B0604020202020204" pitchFamily="34" charset="0"/>
              </a:rPr>
              <a:t>Example:</a:t>
            </a:r>
            <a:endParaRPr lang="en-IN" sz="1400" dirty="0">
              <a:effectLst/>
              <a:latin typeface="Arial" panose="020B0604020202020204" pitchFamily="34" charset="0"/>
              <a:ea typeface="Arial" panose="020B0604020202020204" pitchFamily="34" charset="0"/>
            </a:endParaRPr>
          </a:p>
          <a:p>
            <a:pPr algn="just">
              <a:lnSpc>
                <a:spcPct val="115000"/>
              </a:lnSpc>
              <a:spcBef>
                <a:spcPts val="1100"/>
              </a:spcBef>
              <a:spcAft>
                <a:spcPts val="0"/>
              </a:spcAft>
            </a:pPr>
            <a:r>
              <a:rPr lang="en-IN" dirty="0">
                <a:solidFill>
                  <a:srgbClr val="000000"/>
                </a:solidFill>
                <a:latin typeface="Arial" panose="020B0604020202020204" pitchFamily="34" charset="0"/>
                <a:ea typeface="Arial" panose="020B0604020202020204" pitchFamily="34" charset="0"/>
              </a:rPr>
              <a:t>Let’s assume that</a:t>
            </a:r>
            <a:endParaRPr lang="en-IN" sz="1400" dirty="0">
              <a:effectLst/>
              <a:latin typeface="Arial" panose="020B0604020202020204" pitchFamily="34" charset="0"/>
              <a:ea typeface="Arial" panose="020B0604020202020204" pitchFamily="34" charset="0"/>
            </a:endParaRPr>
          </a:p>
          <a:p>
            <a:pPr algn="just">
              <a:lnSpc>
                <a:spcPct val="115000"/>
              </a:lnSpc>
              <a:spcBef>
                <a:spcPts val="1100"/>
              </a:spcBef>
              <a:spcAft>
                <a:spcPts val="0"/>
              </a:spcAft>
            </a:pPr>
            <a:r>
              <a:rPr lang="en-IN" dirty="0">
                <a:solidFill>
                  <a:srgbClr val="000000"/>
                </a:solidFill>
                <a:latin typeface="Arial" panose="020B0604020202020204" pitchFamily="34" charset="0"/>
                <a:ea typeface="Arial" panose="020B0604020202020204" pitchFamily="34" charset="0"/>
              </a:rPr>
              <a:t>Features  = {this, that, is, mine, not, cat, dog}</a:t>
            </a:r>
            <a:endParaRPr lang="en-IN" sz="1400" dirty="0">
              <a:effectLst/>
              <a:latin typeface="Arial" panose="020B0604020202020204" pitchFamily="34" charset="0"/>
              <a:ea typeface="Arial" panose="020B0604020202020204" pitchFamily="34" charset="0"/>
            </a:endParaRPr>
          </a:p>
          <a:p>
            <a:pPr algn="just">
              <a:lnSpc>
                <a:spcPct val="115000"/>
              </a:lnSpc>
              <a:spcBef>
                <a:spcPts val="1100"/>
              </a:spcBef>
              <a:spcAft>
                <a:spcPts val="0"/>
              </a:spcAft>
            </a:pPr>
            <a:r>
              <a:rPr lang="en-IN" dirty="0">
                <a:solidFill>
                  <a:srgbClr val="000000"/>
                </a:solidFill>
                <a:latin typeface="Arial" panose="020B0604020202020204" pitchFamily="34" charset="0"/>
                <a:ea typeface="Arial" panose="020B0604020202020204" pitchFamily="34" charset="0"/>
              </a:rPr>
              <a:t>text          =  "This this is mine".</a:t>
            </a:r>
            <a:endParaRPr lang="en-IN" sz="1400" dirty="0">
              <a:effectLst/>
              <a:latin typeface="Arial" panose="020B0604020202020204" pitchFamily="34" charset="0"/>
              <a:ea typeface="Arial" panose="020B0604020202020204" pitchFamily="34" charset="0"/>
            </a:endParaRPr>
          </a:p>
          <a:p>
            <a:pPr algn="just">
              <a:lnSpc>
                <a:spcPct val="115000"/>
              </a:lnSpc>
              <a:spcBef>
                <a:spcPts val="1100"/>
              </a:spcBef>
              <a:spcAft>
                <a:spcPts val="0"/>
              </a:spcAft>
            </a:pPr>
            <a:r>
              <a:rPr lang="en-IN" dirty="0">
                <a:latin typeface="Arial" panose="020B0604020202020204" pitchFamily="34" charset="0"/>
                <a:ea typeface="Arial" panose="020B0604020202020204" pitchFamily="34" charset="0"/>
              </a:rPr>
              <a:t> </a:t>
            </a:r>
            <a:r>
              <a:rPr lang="en-IN" dirty="0">
                <a:solidFill>
                  <a:srgbClr val="000000"/>
                </a:solidFill>
                <a:latin typeface="Arial" panose="020B0604020202020204" pitchFamily="34" charset="0"/>
                <a:ea typeface="Arial" panose="020B0604020202020204" pitchFamily="34" charset="0"/>
              </a:rPr>
              <a:t>Then encoded text using the 'count' scoring method is</a:t>
            </a:r>
            <a:r>
              <a:rPr lang="en-IN" sz="1400" dirty="0">
                <a:latin typeface="Arial" panose="020B0604020202020204" pitchFamily="34" charset="0"/>
                <a:ea typeface="Arial" panose="020B0604020202020204" pitchFamily="34" charset="0"/>
              </a:rPr>
              <a:t>   </a:t>
            </a:r>
            <a:r>
              <a:rPr lang="en-IN" b="1" dirty="0">
                <a:solidFill>
                  <a:srgbClr val="000000"/>
                </a:solidFill>
                <a:latin typeface="Arial" panose="020B0604020202020204" pitchFamily="34" charset="0"/>
                <a:ea typeface="Arial" panose="020B0604020202020204" pitchFamily="34" charset="0"/>
              </a:rPr>
              <a:t>[2, 0, 1, 1, 0, 0, 0]</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7032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2412BD-0A14-4F04-8BAB-2AA32BED1BFE}"/>
              </a:ext>
            </a:extLst>
          </p:cNvPr>
          <p:cNvSpPr/>
          <p:nvPr/>
        </p:nvSpPr>
        <p:spPr>
          <a:xfrm>
            <a:off x="557212" y="763926"/>
            <a:ext cx="11077575" cy="5180072"/>
          </a:xfrm>
          <a:prstGeom prst="rect">
            <a:avLst/>
          </a:prstGeom>
        </p:spPr>
        <p:txBody>
          <a:bodyPr wrap="square">
            <a:spAutoFit/>
          </a:bodyPr>
          <a:lstStyle/>
          <a:p>
            <a:pPr algn="just">
              <a:lnSpc>
                <a:spcPct val="115000"/>
              </a:lnSpc>
              <a:spcBef>
                <a:spcPts val="1100"/>
              </a:spcBef>
              <a:spcAft>
                <a:spcPts val="0"/>
              </a:spcAft>
            </a:pPr>
            <a:r>
              <a:rPr lang="en-IN" sz="2000" b="1" dirty="0">
                <a:solidFill>
                  <a:srgbClr val="000000"/>
                </a:solidFill>
                <a:effectLst/>
                <a:latin typeface="Arial" panose="020B0604020202020204" pitchFamily="34" charset="0"/>
                <a:ea typeface="Arial" panose="020B0604020202020204" pitchFamily="34" charset="0"/>
              </a:rPr>
              <a:t>Explanation:</a:t>
            </a:r>
            <a:endParaRPr lang="en-IN" sz="1400" dirty="0">
              <a:effectLst/>
              <a:latin typeface="Arial" panose="020B0604020202020204" pitchFamily="34" charset="0"/>
              <a:ea typeface="Arial" panose="020B0604020202020204" pitchFamily="34" charset="0"/>
            </a:endParaRPr>
          </a:p>
          <a:p>
            <a:pPr marL="342900" marR="279400" lvl="0" indent="-342900">
              <a:lnSpc>
                <a:spcPct val="142000"/>
              </a:lnSpc>
              <a:spcBef>
                <a:spcPts val="2200"/>
              </a:spcBef>
              <a:spcAft>
                <a:spcPts val="0"/>
              </a:spcAft>
              <a:buSzPts val="1050"/>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The number of words in the text is 4.</a:t>
            </a:r>
            <a:endParaRPr lang="en-IN"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79400" lvl="0" indent="-342900">
              <a:lnSpc>
                <a:spcPct val="142000"/>
              </a:lnSpc>
              <a:spcAft>
                <a:spcPts val="0"/>
              </a:spcAft>
              <a:buSzPts val="1050"/>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The length of the vector = length of the features  =  7</a:t>
            </a:r>
            <a:endParaRPr lang="en-IN"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79400" lvl="0" indent="-342900">
              <a:lnSpc>
                <a:spcPct val="142000"/>
              </a:lnSpc>
              <a:spcAft>
                <a:spcPts val="0"/>
              </a:spcAft>
              <a:buSzPts val="1050"/>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score of 'this' = (total occurrence of 'this' in the text) = 2</a:t>
            </a:r>
            <a:endParaRPr lang="en-IN"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79400" lvl="0" indent="-342900">
              <a:lnSpc>
                <a:spcPct val="142000"/>
              </a:lnSpc>
              <a:spcAft>
                <a:spcPts val="0"/>
              </a:spcAft>
              <a:buSzPts val="1050"/>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the score of 'this' is stored in the index corresponding to 'this' in the vector( for now, we can assume it to be in the same index as in vocabulary).</a:t>
            </a:r>
            <a:endParaRPr lang="en-IN"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79400" lvl="0" indent="-342900">
              <a:lnSpc>
                <a:spcPct val="142000"/>
              </a:lnSpc>
              <a:spcAft>
                <a:spcPts val="0"/>
              </a:spcAft>
              <a:buSzPts val="1050"/>
              <a:buFont typeface="Arial" panose="020B0604020202020204" pitchFamily="34" charset="0"/>
              <a:buChar char="●"/>
            </a:pP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the words 'that', 'not', 'cat', 'dog' do not occur in the text so their corresponding indexes in the vector are assigned a score of zero</a:t>
            </a:r>
            <a:endParaRPr lang="en-IN"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R="279400">
              <a:lnSpc>
                <a:spcPct val="142000"/>
              </a:lnSpc>
              <a:spcBef>
                <a:spcPts val="2200"/>
              </a:spcBef>
              <a:spcAft>
                <a:spcPts val="0"/>
              </a:spcAft>
            </a:pPr>
            <a:r>
              <a:rPr lang="en-IN" dirty="0">
                <a:solidFill>
                  <a:srgbClr val="000000"/>
                </a:solidFill>
                <a:latin typeface="Arial" panose="020B0604020202020204" pitchFamily="34" charset="0"/>
                <a:ea typeface="Arial" panose="020B0604020202020204" pitchFamily="34" charset="0"/>
              </a:rPr>
              <a:t>The process of</a:t>
            </a:r>
            <a:r>
              <a:rPr lang="en-IN" b="1" dirty="0">
                <a:solidFill>
                  <a:srgbClr val="000000"/>
                </a:solidFill>
                <a:latin typeface="Arial" panose="020B0604020202020204" pitchFamily="34" charset="0"/>
                <a:ea typeface="Arial" panose="020B0604020202020204" pitchFamily="34" charset="0"/>
              </a:rPr>
              <a:t> </a:t>
            </a:r>
            <a:r>
              <a:rPr lang="en-IN" b="1" dirty="0" err="1">
                <a:solidFill>
                  <a:srgbClr val="000000"/>
                </a:solidFill>
                <a:latin typeface="Arial" panose="020B0604020202020204" pitchFamily="34" charset="0"/>
                <a:ea typeface="Arial" panose="020B0604020202020204" pitchFamily="34" charset="0"/>
              </a:rPr>
              <a:t>getWordVectorCount</a:t>
            </a:r>
            <a:r>
              <a:rPr lang="en-IN" b="1" dirty="0">
                <a:solidFill>
                  <a:srgbClr val="000000"/>
                </a:solidFill>
                <a:latin typeface="Arial" panose="020B0604020202020204" pitchFamily="34" charset="0"/>
                <a:ea typeface="Arial" panose="020B0604020202020204" pitchFamily="34" charset="0"/>
              </a:rPr>
              <a:t> </a:t>
            </a:r>
            <a:r>
              <a:rPr lang="en-IN" dirty="0">
                <a:solidFill>
                  <a:srgbClr val="000000"/>
                </a:solidFill>
                <a:latin typeface="Arial" panose="020B0604020202020204" pitchFamily="34" charset="0"/>
                <a:ea typeface="Arial" panose="020B0604020202020204" pitchFamily="34" charset="0"/>
              </a:rPr>
              <a:t>of the  </a:t>
            </a:r>
            <a:r>
              <a:rPr lang="en-IN" b="1" dirty="0" err="1">
                <a:solidFill>
                  <a:srgbClr val="000000"/>
                </a:solidFill>
                <a:latin typeface="Arial" panose="020B0604020202020204" pitchFamily="34" charset="0"/>
                <a:ea typeface="Arial" panose="020B0604020202020204" pitchFamily="34" charset="0"/>
              </a:rPr>
              <a:t>NaiveBayes</a:t>
            </a:r>
            <a:r>
              <a:rPr lang="en-IN" b="1" dirty="0">
                <a:solidFill>
                  <a:srgbClr val="000000"/>
                </a:solidFill>
                <a:latin typeface="Arial" panose="020B0604020202020204" pitchFamily="34" charset="0"/>
                <a:ea typeface="Arial" panose="020B0604020202020204" pitchFamily="34" charset="0"/>
              </a:rPr>
              <a:t> class </a:t>
            </a:r>
            <a:r>
              <a:rPr lang="en-IN" dirty="0">
                <a:solidFill>
                  <a:srgbClr val="000000"/>
                </a:solidFill>
                <a:latin typeface="Arial" panose="020B0604020202020204" pitchFamily="34" charset="0"/>
                <a:ea typeface="Arial" panose="020B0604020202020204" pitchFamily="34" charset="0"/>
              </a:rPr>
              <a:t>performs the complete task of review -&gt; token -&gt; count vector. </a:t>
            </a:r>
            <a:endParaRPr lang="en-IN" sz="1400" dirty="0">
              <a:effectLst/>
              <a:latin typeface="Arial" panose="020B0604020202020204" pitchFamily="34" charset="0"/>
              <a:ea typeface="Arial" panose="020B0604020202020204" pitchFamily="34" charset="0"/>
            </a:endParaRPr>
          </a:p>
          <a:p>
            <a:pPr marR="279400">
              <a:lnSpc>
                <a:spcPct val="142000"/>
              </a:lnSpc>
              <a:spcBef>
                <a:spcPts val="2200"/>
              </a:spcBef>
              <a:spcAft>
                <a:spcPts val="0"/>
              </a:spcAft>
            </a:pPr>
            <a:r>
              <a:rPr lang="en-IN" dirty="0">
                <a:solidFill>
                  <a:srgbClr val="000000"/>
                </a:solidFill>
                <a:latin typeface="Arial" panose="020B0604020202020204" pitchFamily="34" charset="0"/>
                <a:ea typeface="Arial" panose="020B0604020202020204" pitchFamily="34" charset="0"/>
              </a:rPr>
              <a:t>This count vector is fed into the model to train/predict the class to which the review belongs.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919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A99FFE-36F1-4544-A50F-05D47EB69819}"/>
              </a:ext>
            </a:extLst>
          </p:cNvPr>
          <p:cNvSpPr>
            <a:spLocks noChangeArrowheads="1"/>
          </p:cNvSpPr>
          <p:nvPr/>
        </p:nvSpPr>
        <p:spPr bwMode="auto">
          <a:xfrm>
            <a:off x="552450" y="417537"/>
            <a:ext cx="10696575" cy="6232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27931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 SENTIMENT ANALYSIS MODEL</a:t>
            </a: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C.1. Building a Classifier Model</a:t>
            </a:r>
            <a:endParaRPr kumimoji="0" lang="en-US" altLang="en-US"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There are different types of models that we can use. Here we have used </a:t>
            </a: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Naive Bayes Classifier.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 is a classification technique based on </a:t>
            </a:r>
            <a:r>
              <a:rPr kumimoji="0" lang="en-US" altLang="en-US" sz="13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Bayes’ Theorem</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with an assumption of independence among predictors. In simple terms, a Naive Bayes classifier assumes that the presence of a particular feature in a class is unrelated to the presence of any other features.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Bayes theorem provides a way of calculating posterior probability P(</a:t>
            </a:r>
            <a:r>
              <a:rPr kumimoji="0" lang="en-US" altLang="en-US" sz="1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c|x</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from P(c), P(x) and P(</a:t>
            </a:r>
            <a:r>
              <a:rPr kumimoji="0" lang="en-US" altLang="en-US" sz="13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x|c</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Look at the equation below:</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595858"/>
                </a:solidFill>
                <a:effectLst/>
                <a:latin typeface="Arial" panose="020B0604020202020204" pitchFamily="34" charset="0"/>
                <a:cs typeface="Arial" panose="020B0604020202020204" pitchFamily="34" charset="0"/>
              </a:rPr>
              <a:t>  </a:t>
            </a:r>
            <a:r>
              <a:rPr kumimoji="0" lang="en-US" altLang="en-US" sz="10300" b="0" i="0" u="none" strike="noStrike" cap="none" normalizeH="0" baseline="0" dirty="0">
                <a:ln>
                  <a:noFill/>
                </a:ln>
                <a:solidFill>
                  <a:srgbClr val="595858"/>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Above,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3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c|x</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the posterior probability of </a:t>
            </a: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class</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 </a:t>
            </a: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target</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given </a:t>
            </a: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predictor</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(x, </a:t>
            </a: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attributes</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c</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the prior probability of </a:t>
            </a: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class</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3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x|c</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the likelihood which is the probability of a predictor given </a:t>
            </a: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class</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P</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en-US" altLang="en-US" sz="13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the prior probability of the predictor.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How does Naive Bayes algorithm work?</a:t>
            </a:r>
            <a:endParaRPr kumimoji="0" lang="en-US" altLang="en-US" sz="800" b="0" i="0" u="none" strike="noStrike" cap="none" normalizeH="0" baseline="0" dirty="0">
              <a:ln>
                <a:noFill/>
              </a:ln>
              <a:solidFill>
                <a:schemeClr val="tx1"/>
              </a:solidFill>
              <a:effectLst/>
            </a:endParaRPr>
          </a:p>
          <a:p>
            <a:r>
              <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Let’s understand it using an example. Below we have a training data set of weather and corresponding target variable ‘Play’ (suggesting possibilities of </a:t>
            </a:r>
            <a:r>
              <a:rPr lang="en-US" sz="1300" dirty="0">
                <a:latin typeface="Arial" panose="020B0604020202020204" pitchFamily="34" charset="0"/>
                <a:cs typeface="Arial" panose="020B0604020202020204" pitchFamily="34" charset="0"/>
              </a:rPr>
              <a:t>playing).</a:t>
            </a:r>
            <a:r>
              <a:rPr lang="en-US" dirty="0"/>
              <a:t> </a:t>
            </a:r>
            <a:r>
              <a:rPr lang="en-US" sz="1300" dirty="0">
                <a:latin typeface="Arial" panose="020B0604020202020204" pitchFamily="34" charset="0"/>
                <a:cs typeface="Arial" panose="020B0604020202020204" pitchFamily="34" charset="0"/>
              </a:rPr>
              <a:t>Now, we need to classify whether players will play or not based on weather conditions. Let’s follow the below steps to perform it.</a:t>
            </a:r>
            <a:endParaRPr lang="en-US" sz="1300" b="0" dirty="0">
              <a:effectLst/>
              <a:latin typeface="Arial" panose="020B0604020202020204" pitchFamily="34" charset="0"/>
              <a:cs typeface="Arial" panose="020B0604020202020204" pitchFamily="34" charset="0"/>
            </a:endParaRPr>
          </a:p>
          <a:p>
            <a:br>
              <a:rPr lang="en-US" sz="800" dirty="0"/>
            </a:br>
            <a:endParaRPr kumimoji="0" lang="en-US" altLang="en-US" sz="800" b="0" i="0" u="none" strike="noStrike" cap="none" normalizeH="0" baseline="0" dirty="0">
              <a:ln>
                <a:noFill/>
              </a:ln>
              <a:solidFill>
                <a:schemeClr val="tx1"/>
              </a:solidFill>
              <a:effectLst/>
            </a:endParaRPr>
          </a:p>
        </p:txBody>
      </p:sp>
      <p:pic>
        <p:nvPicPr>
          <p:cNvPr id="4" name="Picture 2" descr="naive bayes, bayes theorem">
            <a:extLst>
              <a:ext uri="{FF2B5EF4-FFF2-40B4-BE49-F238E27FC236}">
                <a16:creationId xmlns:a16="http://schemas.microsoft.com/office/drawing/2014/main" id="{8AA0676F-378D-4F4F-80EB-EED34925D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7116" y="2066925"/>
            <a:ext cx="4053661"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34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5B22F6-D3BA-49F7-87AE-CE841A2CF7E2}"/>
              </a:ext>
            </a:extLst>
          </p:cNvPr>
          <p:cNvSpPr>
            <a:spLocks noChangeArrowheads="1"/>
          </p:cNvSpPr>
          <p:nvPr/>
        </p:nvSpPr>
        <p:spPr bwMode="auto">
          <a:xfrm>
            <a:off x="352425" y="463710"/>
            <a:ext cx="11296650" cy="614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Step 1: Convert the data set into a frequency table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Step 2: Create a Likelihood table by finding the probabilities like Overcast probability = 0.29 and probability of playing is 0.64.</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Step 3: Now, use the Naive Bayesian equation to calculate the posterior probability for each class. The class with the highest posterior probability is the outcome of prediction.</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Problem: </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Players will play if the weather is sunny. Is this statement correct?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can solve it using the above discussed method of posterior probability.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P(Yes | Sunny) = P( Sunny | Yes) * P(Yes) / P (Sunny)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Here we have P (Sunny |Yes) = 3/9 = 0.33, P(Sunny) = 5/14 = 0.36, P( Yes)= 9/14 = 0.64</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Now, P (Yes | Sunny) = 0.33 * 0.64 / 0.36 = 0.60, which has higher probability.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lvl="0" eaLnBrk="0" fontAlgn="base" hangingPunct="0">
              <a:spcBef>
                <a:spcPct val="0"/>
              </a:spcBef>
              <a:spcAft>
                <a:spcPct val="0"/>
              </a:spcAft>
            </a:pPr>
            <a:r>
              <a:rPr lang="en-US" sz="1400" dirty="0">
                <a:latin typeface="Arial" panose="020B0604020202020204" pitchFamily="34" charset="0"/>
                <a:cs typeface="Arial" panose="020B0604020202020204" pitchFamily="34" charset="0"/>
              </a:rPr>
              <a:t>Naive Bayes uses a similar method to predict the probability of different classes based on various attributes. This algorithm is mostly used in </a:t>
            </a:r>
            <a:r>
              <a:rPr lang="en-US" sz="1400" b="1" dirty="0">
                <a:latin typeface="Arial" panose="020B0604020202020204" pitchFamily="34" charset="0"/>
                <a:cs typeface="Arial" panose="020B0604020202020204" pitchFamily="34" charset="0"/>
              </a:rPr>
              <a:t>text classification</a:t>
            </a:r>
            <a:r>
              <a:rPr lang="en-US" sz="1400" dirty="0">
                <a:latin typeface="Arial" panose="020B0604020202020204" pitchFamily="34" charset="0"/>
                <a:cs typeface="Arial" panose="020B0604020202020204" pitchFamily="34" charset="0"/>
              </a:rPr>
              <a:t> and with problems having </a:t>
            </a:r>
            <a:r>
              <a:rPr lang="en-US" sz="1400" b="1" dirty="0">
                <a:latin typeface="Arial" panose="020B0604020202020204" pitchFamily="34" charset="0"/>
                <a:cs typeface="Arial" panose="020B0604020202020204" pitchFamily="34" charset="0"/>
              </a:rPr>
              <a:t>multiple classes</a:t>
            </a:r>
            <a:r>
              <a:rPr lang="en-US" sz="1400" dirty="0">
                <a:latin typeface="Arial" panose="020B0604020202020204" pitchFamily="34" charset="0"/>
                <a:cs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2" descr="naive bayes, probability, example">
            <a:extLst>
              <a:ext uri="{FF2B5EF4-FFF2-40B4-BE49-F238E27FC236}">
                <a16:creationId xmlns:a16="http://schemas.microsoft.com/office/drawing/2014/main" id="{92441B8C-E5CA-491F-A3DE-4E146BB03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614" y="1238250"/>
            <a:ext cx="7222771" cy="262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40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AutoShape 3" descr="(p_1, \dots, p_n)">
            <a:extLst>
              <a:ext uri="{FF2B5EF4-FFF2-40B4-BE49-F238E27FC236}">
                <a16:creationId xmlns:a16="http://schemas.microsoft.com/office/drawing/2014/main" id="{0B03B79D-AC07-4335-8D36-EE69732F1BD3}"/>
              </a:ext>
            </a:extLst>
          </p:cNvPr>
          <p:cNvSpPr>
            <a:spLocks noChangeAspect="1" noChangeArrowheads="1"/>
          </p:cNvSpPr>
          <p:nvPr/>
        </p:nvSpPr>
        <p:spPr bwMode="auto">
          <a:xfrm>
            <a:off x="8564563" y="176213"/>
            <a:ext cx="23530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p_{i}">
            <a:extLst>
              <a:ext uri="{FF2B5EF4-FFF2-40B4-BE49-F238E27FC236}">
                <a16:creationId xmlns:a16="http://schemas.microsoft.com/office/drawing/2014/main" id="{5D55C391-4ECB-4628-BA20-8D8FDEFE77D9}"/>
              </a:ext>
            </a:extLst>
          </p:cNvPr>
          <p:cNvSpPr>
            <a:spLocks noChangeAspect="1" noChangeArrowheads="1"/>
          </p:cNvSpPr>
          <p:nvPr/>
        </p:nvSpPr>
        <p:spPr bwMode="auto">
          <a:xfrm>
            <a:off x="9382125" y="176213"/>
            <a:ext cx="23530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5" descr="{\mathbf  {x}}=(x_{1},\dots ,x_{n})">
            <a:extLst>
              <a:ext uri="{FF2B5EF4-FFF2-40B4-BE49-F238E27FC236}">
                <a16:creationId xmlns:a16="http://schemas.microsoft.com/office/drawing/2014/main" id="{DC0EF565-6081-4565-8EDA-3424B092B6CD}"/>
              </a:ext>
            </a:extLst>
          </p:cNvPr>
          <p:cNvSpPr>
            <a:spLocks noChangeAspect="1" noChangeArrowheads="1"/>
          </p:cNvSpPr>
          <p:nvPr/>
        </p:nvSpPr>
        <p:spPr bwMode="auto">
          <a:xfrm>
            <a:off x="15419388" y="176213"/>
            <a:ext cx="23530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x_{i}">
            <a:extLst>
              <a:ext uri="{FF2B5EF4-FFF2-40B4-BE49-F238E27FC236}">
                <a16:creationId xmlns:a16="http://schemas.microsoft.com/office/drawing/2014/main" id="{07F41E32-3935-407E-8A2E-898DDB36DAC0}"/>
              </a:ext>
            </a:extLst>
          </p:cNvPr>
          <p:cNvSpPr>
            <a:spLocks noChangeAspect="1" noChangeArrowheads="1"/>
          </p:cNvSpPr>
          <p:nvPr/>
        </p:nvSpPr>
        <p:spPr bwMode="auto">
          <a:xfrm>
            <a:off x="17254538" y="176213"/>
            <a:ext cx="23530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7" descr="{\displaystyle p(\mathbf {x} \mid C_{k})={\frac {(\sum _{i}x_{i})!}{\prod _{i}x_{i}!}}\prod _{i}{p_{ki}}^{x_{i}}}">
            <a:extLst>
              <a:ext uri="{FF2B5EF4-FFF2-40B4-BE49-F238E27FC236}">
                <a16:creationId xmlns:a16="http://schemas.microsoft.com/office/drawing/2014/main" id="{61DE4D58-1C31-485C-BAF6-653E2110EB47}"/>
              </a:ext>
            </a:extLst>
          </p:cNvPr>
          <p:cNvSpPr>
            <a:spLocks noChangeAspect="1" noChangeArrowheads="1"/>
          </p:cNvSpPr>
          <p:nvPr/>
        </p:nvSpPr>
        <p:spPr bwMode="auto">
          <a:xfrm>
            <a:off x="196850" y="465138"/>
            <a:ext cx="23530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descr="{\displaystyle {\begin{aligned}\log p(C_{k}\mid \mathbf {x} )&amp;\varpropto \log \left(p(C_{k})\prod _{i=1}^{n}{p_{ki}}^{x_{i}}\right)\\&amp;=\log p(C_{k})+\sum _{i=1}^{n}x_{i}\cdot \log p_{ki}\\&amp;=b+\mathbf {w} _{k}^{\top }\mathbf {x} \end{aligned}}}">
            <a:extLst>
              <a:ext uri="{FF2B5EF4-FFF2-40B4-BE49-F238E27FC236}">
                <a16:creationId xmlns:a16="http://schemas.microsoft.com/office/drawing/2014/main" id="{4D3AC42A-B53D-4245-BF94-088C58FBD6D8}"/>
              </a:ext>
            </a:extLst>
          </p:cNvPr>
          <p:cNvSpPr>
            <a:spLocks noChangeAspect="1" noChangeArrowheads="1"/>
          </p:cNvSpPr>
          <p:nvPr/>
        </p:nvSpPr>
        <p:spPr bwMode="auto">
          <a:xfrm>
            <a:off x="196850" y="906463"/>
            <a:ext cx="23530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9" descr="b=\log p(C_{k})">
            <a:extLst>
              <a:ext uri="{FF2B5EF4-FFF2-40B4-BE49-F238E27FC236}">
                <a16:creationId xmlns:a16="http://schemas.microsoft.com/office/drawing/2014/main" id="{E9A3D26C-A828-484C-BC6B-34F440AF1B29}"/>
              </a:ext>
            </a:extLst>
          </p:cNvPr>
          <p:cNvSpPr>
            <a:spLocks noChangeAspect="1" noChangeArrowheads="1"/>
          </p:cNvSpPr>
          <p:nvPr/>
        </p:nvSpPr>
        <p:spPr bwMode="auto">
          <a:xfrm>
            <a:off x="576263" y="1196975"/>
            <a:ext cx="23530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descr="w_{{ki}}=\log p_{{ki}}">
            <a:extLst>
              <a:ext uri="{FF2B5EF4-FFF2-40B4-BE49-F238E27FC236}">
                <a16:creationId xmlns:a16="http://schemas.microsoft.com/office/drawing/2014/main" id="{62794DB3-E453-4C6E-90BE-00C72F3F96E7}"/>
              </a:ext>
            </a:extLst>
          </p:cNvPr>
          <p:cNvSpPr>
            <a:spLocks noChangeAspect="1" noChangeArrowheads="1"/>
          </p:cNvSpPr>
          <p:nvPr/>
        </p:nvSpPr>
        <p:spPr bwMode="auto">
          <a:xfrm>
            <a:off x="1258888" y="1196975"/>
            <a:ext cx="23530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8" name="Picture 17">
            <a:extLst>
              <a:ext uri="{FF2B5EF4-FFF2-40B4-BE49-F238E27FC236}">
                <a16:creationId xmlns:a16="http://schemas.microsoft.com/office/drawing/2014/main" id="{6A527F29-C774-4DDB-B9DB-ACA36D199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894" y="2757265"/>
            <a:ext cx="9465349" cy="1343469"/>
          </a:xfrm>
          <a:prstGeom prst="rect">
            <a:avLst/>
          </a:prstGeom>
        </p:spPr>
      </p:pic>
    </p:spTree>
    <p:extLst>
      <p:ext uri="{BB962C8B-B14F-4D97-AF65-F5344CB8AC3E}">
        <p14:creationId xmlns:p14="http://schemas.microsoft.com/office/powerpoint/2010/main" val="344679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21736" y="3051810"/>
            <a:ext cx="2150004" cy="382648"/>
          </a:xfrm>
          <a:prstGeom prst="rect">
            <a:avLst/>
          </a:prstGeom>
        </p:spPr>
        <p:txBody>
          <a:bodyPr vert="horz" wrap="square" lIns="0" tIns="10583" rIns="0" bIns="0" rtlCol="0">
            <a:spAutoFit/>
          </a:bodyPr>
          <a:lstStyle/>
          <a:p>
            <a:pPr marL="10583">
              <a:spcBef>
                <a:spcPts val="83"/>
              </a:spcBef>
            </a:pPr>
            <a:r>
              <a:rPr sz="2417" b="1" spc="12" dirty="0">
                <a:latin typeface="Carlito"/>
                <a:cs typeface="Carlito"/>
              </a:rPr>
              <a:t>Choosing </a:t>
            </a:r>
            <a:r>
              <a:rPr sz="2417" b="1" dirty="0">
                <a:latin typeface="Carlito"/>
                <a:cs typeface="Carlito"/>
              </a:rPr>
              <a:t>a</a:t>
            </a:r>
            <a:r>
              <a:rPr sz="2417" b="1" spc="-317" dirty="0">
                <a:latin typeface="Carlito"/>
                <a:cs typeface="Carlito"/>
              </a:rPr>
              <a:t> </a:t>
            </a:r>
            <a:r>
              <a:rPr sz="2417" b="1" dirty="0">
                <a:latin typeface="Carlito"/>
                <a:cs typeface="Carlito"/>
              </a:rPr>
              <a:t>class:</a:t>
            </a:r>
            <a:endParaRPr sz="2417">
              <a:latin typeface="Carlito"/>
              <a:cs typeface="Carlito"/>
            </a:endParaRPr>
          </a:p>
        </p:txBody>
      </p:sp>
      <p:sp>
        <p:nvSpPr>
          <p:cNvPr id="3" name="object 3"/>
          <p:cNvSpPr txBox="1"/>
          <p:nvPr/>
        </p:nvSpPr>
        <p:spPr>
          <a:xfrm>
            <a:off x="7121736" y="3411643"/>
            <a:ext cx="950913" cy="382648"/>
          </a:xfrm>
          <a:prstGeom prst="rect">
            <a:avLst/>
          </a:prstGeom>
        </p:spPr>
        <p:txBody>
          <a:bodyPr vert="horz" wrap="square" lIns="0" tIns="10583" rIns="0" bIns="0" rtlCol="0">
            <a:spAutoFit/>
          </a:bodyPr>
          <a:lstStyle/>
          <a:p>
            <a:pPr marL="10583">
              <a:spcBef>
                <a:spcPts val="83"/>
              </a:spcBef>
            </a:pPr>
            <a:r>
              <a:rPr sz="2417" spc="-8" dirty="0">
                <a:latin typeface="Carlito"/>
                <a:cs typeface="Carlito"/>
              </a:rPr>
              <a:t>P(c|d5)</a:t>
            </a:r>
            <a:endParaRPr sz="2417">
              <a:latin typeface="Carlito"/>
              <a:cs typeface="Carlito"/>
            </a:endParaRPr>
          </a:p>
        </p:txBody>
      </p:sp>
      <p:graphicFrame>
        <p:nvGraphicFramePr>
          <p:cNvPr id="4" name="object 4"/>
          <p:cNvGraphicFramePr>
            <a:graphicFrameLocks noGrp="1"/>
          </p:cNvGraphicFramePr>
          <p:nvPr/>
        </p:nvGraphicFramePr>
        <p:xfrm>
          <a:off x="3852333" y="169333"/>
          <a:ext cx="7823200" cy="2235198"/>
        </p:xfrm>
        <a:graphic>
          <a:graphicData uri="http://schemas.openxmlformats.org/drawingml/2006/table">
            <a:tbl>
              <a:tblPr firstRow="1" bandRow="1">
                <a:tableStyleId>{2D5ABB26-0587-4C30-8999-92F81FD0307C}</a:tableStyleId>
              </a:tblPr>
              <a:tblGrid>
                <a:gridCol w="1327150">
                  <a:extLst>
                    <a:ext uri="{9D8B030D-6E8A-4147-A177-3AD203B41FA5}">
                      <a16:colId xmlns:a16="http://schemas.microsoft.com/office/drawing/2014/main" val="20000"/>
                    </a:ext>
                  </a:extLst>
                </a:gridCol>
                <a:gridCol w="698500">
                  <a:extLst>
                    <a:ext uri="{9D8B030D-6E8A-4147-A177-3AD203B41FA5}">
                      <a16:colId xmlns:a16="http://schemas.microsoft.com/office/drawing/2014/main" val="20001"/>
                    </a:ext>
                  </a:extLst>
                </a:gridCol>
                <a:gridCol w="478155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372533">
                <a:tc>
                  <a:txBody>
                    <a:bodyPr/>
                    <a:lstStyle/>
                    <a:p>
                      <a:pPr>
                        <a:lnSpc>
                          <a:spcPct val="100000"/>
                        </a:lnSpc>
                      </a:pPr>
                      <a:endParaRPr sz="2300">
                        <a:latin typeface="Times New Roman"/>
                        <a:cs typeface="Times New Roman"/>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76200">
                      <a:solidFill>
                        <a:srgbClr val="FFFFFF"/>
                      </a:solidFill>
                      <a:prstDash val="solid"/>
                    </a:lnB>
                    <a:solidFill>
                      <a:srgbClr val="A4001D"/>
                    </a:solidFill>
                  </a:tcPr>
                </a:tc>
                <a:tc>
                  <a:txBody>
                    <a:bodyPr/>
                    <a:lstStyle/>
                    <a:p>
                      <a:pPr marL="146050">
                        <a:lnSpc>
                          <a:spcPts val="2695"/>
                        </a:lnSpc>
                      </a:pPr>
                      <a:r>
                        <a:rPr sz="2200" b="1" spc="-15" dirty="0">
                          <a:solidFill>
                            <a:srgbClr val="FFFFFF"/>
                          </a:solidFill>
                          <a:latin typeface="Carlito"/>
                          <a:cs typeface="Carlito"/>
                        </a:rPr>
                        <a:t>Doc</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76200">
                      <a:solidFill>
                        <a:srgbClr val="FFFFFF"/>
                      </a:solidFill>
                      <a:prstDash val="solid"/>
                    </a:lnB>
                    <a:solidFill>
                      <a:srgbClr val="A4001D"/>
                    </a:solidFill>
                  </a:tcPr>
                </a:tc>
                <a:tc>
                  <a:txBody>
                    <a:bodyPr/>
                    <a:lstStyle/>
                    <a:p>
                      <a:pPr marL="146050">
                        <a:lnSpc>
                          <a:spcPts val="2695"/>
                        </a:lnSpc>
                      </a:pPr>
                      <a:r>
                        <a:rPr sz="2200" b="1" spc="-20" dirty="0">
                          <a:solidFill>
                            <a:srgbClr val="FFFFFF"/>
                          </a:solidFill>
                          <a:latin typeface="Carlito"/>
                          <a:cs typeface="Carlito"/>
                        </a:rPr>
                        <a:t>Words</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76200">
                      <a:solidFill>
                        <a:srgbClr val="FFFFFF"/>
                      </a:solidFill>
                      <a:prstDash val="solid"/>
                    </a:lnB>
                    <a:solidFill>
                      <a:srgbClr val="A4001D"/>
                    </a:solidFill>
                  </a:tcPr>
                </a:tc>
                <a:tc>
                  <a:txBody>
                    <a:bodyPr/>
                    <a:lstStyle/>
                    <a:p>
                      <a:pPr marL="146050">
                        <a:lnSpc>
                          <a:spcPts val="2695"/>
                        </a:lnSpc>
                      </a:pPr>
                      <a:r>
                        <a:rPr sz="2200" b="1" spc="-10" dirty="0">
                          <a:solidFill>
                            <a:srgbClr val="FFFFFF"/>
                          </a:solidFill>
                          <a:latin typeface="Carlito"/>
                          <a:cs typeface="Carlito"/>
                        </a:rPr>
                        <a:t>Class</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76200">
                      <a:solidFill>
                        <a:srgbClr val="FFFFFF"/>
                      </a:solidFill>
                      <a:prstDash val="solid"/>
                    </a:lnB>
                    <a:solidFill>
                      <a:srgbClr val="A4001D"/>
                    </a:solidFill>
                  </a:tcPr>
                </a:tc>
                <a:extLst>
                  <a:ext uri="{0D108BD9-81ED-4DB2-BD59-A6C34878D82A}">
                    <a16:rowId xmlns:a16="http://schemas.microsoft.com/office/drawing/2014/main" val="10000"/>
                  </a:ext>
                </a:extLst>
              </a:tr>
              <a:tr h="372533">
                <a:tc>
                  <a:txBody>
                    <a:bodyPr/>
                    <a:lstStyle/>
                    <a:p>
                      <a:pPr marL="146050">
                        <a:lnSpc>
                          <a:spcPts val="2695"/>
                        </a:lnSpc>
                      </a:pPr>
                      <a:r>
                        <a:rPr sz="2200" spc="-35" dirty="0">
                          <a:latin typeface="Carlito"/>
                          <a:cs typeface="Carlito"/>
                        </a:rPr>
                        <a:t>Training</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76200">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dirty="0">
                          <a:latin typeface="Carlito"/>
                          <a:cs typeface="Carlito"/>
                        </a:rPr>
                        <a:t>1</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76200">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spc="5" dirty="0">
                          <a:latin typeface="Carlito"/>
                          <a:cs typeface="Carlito"/>
                        </a:rPr>
                        <a:t>Chinese </a:t>
                      </a:r>
                      <a:r>
                        <a:rPr sz="2200" spc="-5" dirty="0">
                          <a:latin typeface="Carlito"/>
                          <a:cs typeface="Carlito"/>
                        </a:rPr>
                        <a:t>Beijing</a:t>
                      </a:r>
                      <a:r>
                        <a:rPr sz="2200" spc="-405" dirty="0">
                          <a:latin typeface="Carlito"/>
                          <a:cs typeface="Carlito"/>
                        </a:rPr>
                        <a:t> </a:t>
                      </a:r>
                      <a:r>
                        <a:rPr sz="2200" spc="5" dirty="0">
                          <a:latin typeface="Carlito"/>
                          <a:cs typeface="Carlito"/>
                        </a:rPr>
                        <a:t>Chinese</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76200">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dirty="0">
                          <a:latin typeface="Carlito"/>
                          <a:cs typeface="Carlito"/>
                        </a:rPr>
                        <a:t>c</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76200">
                      <a:solidFill>
                        <a:srgbClr val="FFFFFF"/>
                      </a:solidFill>
                      <a:prstDash val="solid"/>
                    </a:lnT>
                    <a:lnB w="28575">
                      <a:solidFill>
                        <a:srgbClr val="FFFFFF"/>
                      </a:solidFill>
                      <a:prstDash val="solid"/>
                    </a:lnB>
                    <a:solidFill>
                      <a:srgbClr val="FFE7CC"/>
                    </a:solidFill>
                  </a:tcPr>
                </a:tc>
                <a:extLst>
                  <a:ext uri="{0D108BD9-81ED-4DB2-BD59-A6C34878D82A}">
                    <a16:rowId xmlns:a16="http://schemas.microsoft.com/office/drawing/2014/main" val="10001"/>
                  </a:ext>
                </a:extLst>
              </a:tr>
              <a:tr h="372533">
                <a:tc>
                  <a:txBody>
                    <a:bodyPr/>
                    <a:lstStyle/>
                    <a:p>
                      <a:pPr>
                        <a:lnSpc>
                          <a:spcPct val="100000"/>
                        </a:lnSpc>
                      </a:pPr>
                      <a:endParaRPr sz="2300">
                        <a:latin typeface="Times New Roman"/>
                        <a:cs typeface="Times New Roman"/>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dirty="0">
                          <a:latin typeface="Carlito"/>
                          <a:cs typeface="Carlito"/>
                        </a:rPr>
                        <a:t>2</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spc="5" dirty="0">
                          <a:latin typeface="Carlito"/>
                          <a:cs typeface="Carlito"/>
                        </a:rPr>
                        <a:t>Chinese Chinese</a:t>
                      </a:r>
                      <a:r>
                        <a:rPr sz="2200" spc="-380" dirty="0">
                          <a:latin typeface="Carlito"/>
                          <a:cs typeface="Carlito"/>
                        </a:rPr>
                        <a:t> </a:t>
                      </a:r>
                      <a:r>
                        <a:rPr sz="2200" spc="-5" dirty="0">
                          <a:latin typeface="Carlito"/>
                          <a:cs typeface="Carlito"/>
                        </a:rPr>
                        <a:t>Shanghai</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dirty="0">
                          <a:latin typeface="Carlito"/>
                          <a:cs typeface="Carlito"/>
                        </a:rPr>
                        <a:t>c</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extLst>
                  <a:ext uri="{0D108BD9-81ED-4DB2-BD59-A6C34878D82A}">
                    <a16:rowId xmlns:a16="http://schemas.microsoft.com/office/drawing/2014/main" val="10002"/>
                  </a:ext>
                </a:extLst>
              </a:tr>
              <a:tr h="372533">
                <a:tc>
                  <a:txBody>
                    <a:bodyPr/>
                    <a:lstStyle/>
                    <a:p>
                      <a:pPr>
                        <a:lnSpc>
                          <a:spcPct val="100000"/>
                        </a:lnSpc>
                      </a:pPr>
                      <a:endParaRPr sz="2300">
                        <a:latin typeface="Times New Roman"/>
                        <a:cs typeface="Times New Roman"/>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dirty="0">
                          <a:latin typeface="Carlito"/>
                          <a:cs typeface="Carlito"/>
                        </a:rPr>
                        <a:t>3</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spc="5" dirty="0">
                          <a:latin typeface="Carlito"/>
                          <a:cs typeface="Carlito"/>
                        </a:rPr>
                        <a:t>Chinese</a:t>
                      </a:r>
                      <a:r>
                        <a:rPr sz="2200" spc="-190" dirty="0">
                          <a:latin typeface="Carlito"/>
                          <a:cs typeface="Carlito"/>
                        </a:rPr>
                        <a:t> </a:t>
                      </a:r>
                      <a:r>
                        <a:rPr sz="2200" spc="-25" dirty="0">
                          <a:latin typeface="Carlito"/>
                          <a:cs typeface="Carlito"/>
                        </a:rPr>
                        <a:t>Macao</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dirty="0">
                          <a:latin typeface="Carlito"/>
                          <a:cs typeface="Carlito"/>
                        </a:rPr>
                        <a:t>c</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extLst>
                  <a:ext uri="{0D108BD9-81ED-4DB2-BD59-A6C34878D82A}">
                    <a16:rowId xmlns:a16="http://schemas.microsoft.com/office/drawing/2014/main" val="10003"/>
                  </a:ext>
                </a:extLst>
              </a:tr>
              <a:tr h="372533">
                <a:tc>
                  <a:txBody>
                    <a:bodyPr/>
                    <a:lstStyle/>
                    <a:p>
                      <a:pPr>
                        <a:lnSpc>
                          <a:spcPct val="100000"/>
                        </a:lnSpc>
                      </a:pPr>
                      <a:endParaRPr sz="2300">
                        <a:latin typeface="Times New Roman"/>
                        <a:cs typeface="Times New Roman"/>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dirty="0">
                          <a:latin typeface="Carlito"/>
                          <a:cs typeface="Carlito"/>
                        </a:rPr>
                        <a:t>4</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spc="-25" dirty="0">
                          <a:latin typeface="Carlito"/>
                          <a:cs typeface="Carlito"/>
                        </a:rPr>
                        <a:t>Tokyo </a:t>
                      </a:r>
                      <a:r>
                        <a:rPr sz="2200" spc="-20" dirty="0">
                          <a:latin typeface="Carlito"/>
                          <a:cs typeface="Carlito"/>
                        </a:rPr>
                        <a:t>Japan</a:t>
                      </a:r>
                      <a:r>
                        <a:rPr sz="2200" spc="-295" dirty="0">
                          <a:latin typeface="Carlito"/>
                          <a:cs typeface="Carlito"/>
                        </a:rPr>
                        <a:t> </a:t>
                      </a:r>
                      <a:r>
                        <a:rPr sz="2200" spc="5" dirty="0">
                          <a:latin typeface="Carlito"/>
                          <a:cs typeface="Carlito"/>
                        </a:rPr>
                        <a:t>Chinese</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tc>
                  <a:txBody>
                    <a:bodyPr/>
                    <a:lstStyle/>
                    <a:p>
                      <a:pPr marL="146050">
                        <a:lnSpc>
                          <a:spcPts val="2695"/>
                        </a:lnSpc>
                      </a:pPr>
                      <a:r>
                        <a:rPr sz="2200" dirty="0">
                          <a:latin typeface="Carlito"/>
                          <a:cs typeface="Carlito"/>
                        </a:rPr>
                        <a:t>j</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FFE7CC"/>
                    </a:solidFill>
                  </a:tcPr>
                </a:tc>
                <a:extLst>
                  <a:ext uri="{0D108BD9-81ED-4DB2-BD59-A6C34878D82A}">
                    <a16:rowId xmlns:a16="http://schemas.microsoft.com/office/drawing/2014/main" val="10004"/>
                  </a:ext>
                </a:extLst>
              </a:tr>
              <a:tr h="372533">
                <a:tc>
                  <a:txBody>
                    <a:bodyPr/>
                    <a:lstStyle/>
                    <a:p>
                      <a:pPr marL="146050">
                        <a:lnSpc>
                          <a:spcPts val="2695"/>
                        </a:lnSpc>
                      </a:pPr>
                      <a:r>
                        <a:rPr sz="2200" spc="-50" dirty="0">
                          <a:latin typeface="Carlito"/>
                          <a:cs typeface="Carlito"/>
                        </a:rPr>
                        <a:t>Test</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E0CBCC"/>
                    </a:solidFill>
                  </a:tcPr>
                </a:tc>
                <a:tc>
                  <a:txBody>
                    <a:bodyPr/>
                    <a:lstStyle/>
                    <a:p>
                      <a:pPr marL="146050">
                        <a:lnSpc>
                          <a:spcPts val="2695"/>
                        </a:lnSpc>
                      </a:pPr>
                      <a:r>
                        <a:rPr sz="2200" dirty="0">
                          <a:latin typeface="Carlito"/>
                          <a:cs typeface="Carlito"/>
                        </a:rPr>
                        <a:t>5</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E0CBCC"/>
                    </a:solidFill>
                  </a:tcPr>
                </a:tc>
                <a:tc>
                  <a:txBody>
                    <a:bodyPr/>
                    <a:lstStyle/>
                    <a:p>
                      <a:pPr marL="146050">
                        <a:lnSpc>
                          <a:spcPts val="2695"/>
                        </a:lnSpc>
                      </a:pPr>
                      <a:r>
                        <a:rPr sz="2200" spc="5" dirty="0">
                          <a:latin typeface="Carlito"/>
                          <a:cs typeface="Carlito"/>
                        </a:rPr>
                        <a:t>Chinese</a:t>
                      </a:r>
                      <a:r>
                        <a:rPr sz="2200" spc="-190" dirty="0">
                          <a:latin typeface="Carlito"/>
                          <a:cs typeface="Carlito"/>
                        </a:rPr>
                        <a:t> </a:t>
                      </a:r>
                      <a:r>
                        <a:rPr sz="2200" spc="5" dirty="0">
                          <a:latin typeface="Carlito"/>
                          <a:cs typeface="Carlito"/>
                        </a:rPr>
                        <a:t>Chinese</a:t>
                      </a:r>
                      <a:r>
                        <a:rPr sz="2200" spc="-185" dirty="0">
                          <a:latin typeface="Carlito"/>
                          <a:cs typeface="Carlito"/>
                        </a:rPr>
                        <a:t> </a:t>
                      </a:r>
                      <a:r>
                        <a:rPr sz="2200" spc="5" dirty="0">
                          <a:latin typeface="Carlito"/>
                          <a:cs typeface="Carlito"/>
                        </a:rPr>
                        <a:t>Chinese</a:t>
                      </a:r>
                      <a:r>
                        <a:rPr sz="2200" spc="-185" dirty="0">
                          <a:latin typeface="Carlito"/>
                          <a:cs typeface="Carlito"/>
                        </a:rPr>
                        <a:t> </a:t>
                      </a:r>
                      <a:r>
                        <a:rPr sz="2200" spc="-45" dirty="0">
                          <a:latin typeface="Carlito"/>
                          <a:cs typeface="Carlito"/>
                        </a:rPr>
                        <a:t>Tokyo</a:t>
                      </a:r>
                      <a:r>
                        <a:rPr sz="2200" spc="-150" dirty="0">
                          <a:latin typeface="Carlito"/>
                          <a:cs typeface="Carlito"/>
                        </a:rPr>
                        <a:t> </a:t>
                      </a:r>
                      <a:r>
                        <a:rPr sz="2200" spc="-20" dirty="0">
                          <a:latin typeface="Carlito"/>
                          <a:cs typeface="Carlito"/>
                        </a:rPr>
                        <a:t>Japan</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E0CBCC"/>
                    </a:solidFill>
                  </a:tcPr>
                </a:tc>
                <a:tc>
                  <a:txBody>
                    <a:bodyPr/>
                    <a:lstStyle/>
                    <a:p>
                      <a:pPr marL="146050">
                        <a:lnSpc>
                          <a:spcPts val="2695"/>
                        </a:lnSpc>
                      </a:pPr>
                      <a:r>
                        <a:rPr sz="2200" dirty="0">
                          <a:latin typeface="Carlito"/>
                          <a:cs typeface="Carlito"/>
                        </a:rPr>
                        <a:t>?</a:t>
                      </a:r>
                      <a:endParaRPr sz="2200">
                        <a:latin typeface="Carlito"/>
                        <a:cs typeface="Carlito"/>
                      </a:endParaRPr>
                    </a:p>
                  </a:txBody>
                  <a:tcPr marL="0" marR="0" marT="0" marB="0">
                    <a:lnL w="28575">
                      <a:solidFill>
                        <a:srgbClr val="FFFFFF"/>
                      </a:solidFill>
                      <a:prstDash val="solid"/>
                    </a:lnL>
                    <a:lnR w="28575">
                      <a:solidFill>
                        <a:srgbClr val="FFFFFF"/>
                      </a:solidFill>
                      <a:prstDash val="solid"/>
                    </a:lnR>
                    <a:lnT w="28575">
                      <a:solidFill>
                        <a:srgbClr val="FFFFFF"/>
                      </a:solidFill>
                      <a:prstDash val="solid"/>
                    </a:lnT>
                    <a:lnB w="28575">
                      <a:solidFill>
                        <a:srgbClr val="FFFFFF"/>
                      </a:solidFill>
                      <a:prstDash val="solid"/>
                    </a:lnB>
                    <a:solidFill>
                      <a:srgbClr val="E0CBCC"/>
                    </a:solidFill>
                  </a:tcPr>
                </a:tc>
                <a:extLst>
                  <a:ext uri="{0D108BD9-81ED-4DB2-BD59-A6C34878D82A}">
                    <a16:rowId xmlns:a16="http://schemas.microsoft.com/office/drawing/2014/main" val="10005"/>
                  </a:ext>
                </a:extLst>
              </a:tr>
            </a:tbl>
          </a:graphicData>
        </a:graphic>
      </p:graphicFrame>
      <p:sp>
        <p:nvSpPr>
          <p:cNvPr id="5" name="object 5"/>
          <p:cNvSpPr txBox="1"/>
          <p:nvPr/>
        </p:nvSpPr>
        <p:spPr>
          <a:xfrm>
            <a:off x="1228937" y="4067810"/>
            <a:ext cx="3240087" cy="382648"/>
          </a:xfrm>
          <a:prstGeom prst="rect">
            <a:avLst/>
          </a:prstGeom>
        </p:spPr>
        <p:txBody>
          <a:bodyPr vert="horz" wrap="square" lIns="0" tIns="10583" rIns="0" bIns="0" rtlCol="0">
            <a:spAutoFit/>
          </a:bodyPr>
          <a:lstStyle/>
          <a:p>
            <a:pPr marL="10583">
              <a:spcBef>
                <a:spcPts val="83"/>
              </a:spcBef>
            </a:pPr>
            <a:r>
              <a:rPr sz="2417" b="1" spc="4" dirty="0">
                <a:latin typeface="Carlito"/>
                <a:cs typeface="Carlito"/>
              </a:rPr>
              <a:t>Conditional</a:t>
            </a:r>
            <a:r>
              <a:rPr sz="2417" b="1" spc="-237" dirty="0">
                <a:latin typeface="Carlito"/>
                <a:cs typeface="Carlito"/>
              </a:rPr>
              <a:t> </a:t>
            </a:r>
            <a:r>
              <a:rPr sz="2417" b="1" dirty="0">
                <a:latin typeface="Carlito"/>
                <a:cs typeface="Carlito"/>
              </a:rPr>
              <a:t>Probabilities:</a:t>
            </a:r>
            <a:endParaRPr sz="2417">
              <a:latin typeface="Carlito"/>
              <a:cs typeface="Carlito"/>
            </a:endParaRPr>
          </a:p>
        </p:txBody>
      </p:sp>
      <p:sp>
        <p:nvSpPr>
          <p:cNvPr id="6" name="object 6"/>
          <p:cNvSpPr txBox="1"/>
          <p:nvPr/>
        </p:nvSpPr>
        <p:spPr>
          <a:xfrm>
            <a:off x="720937" y="2790698"/>
            <a:ext cx="652463" cy="850788"/>
          </a:xfrm>
          <a:prstGeom prst="rect">
            <a:avLst/>
          </a:prstGeom>
        </p:spPr>
        <p:txBody>
          <a:bodyPr vert="horz" wrap="square" lIns="0" tIns="55033" rIns="0" bIns="0" rtlCol="0">
            <a:spAutoFit/>
          </a:bodyPr>
          <a:lstStyle/>
          <a:p>
            <a:pPr marL="10583">
              <a:spcBef>
                <a:spcPts val="433"/>
              </a:spcBef>
            </a:pPr>
            <a:r>
              <a:rPr sz="2417" i="1" dirty="0">
                <a:latin typeface="Carlito"/>
                <a:cs typeface="Carlito"/>
              </a:rPr>
              <a:t>P</a:t>
            </a:r>
            <a:r>
              <a:rPr sz="2417" spc="17" dirty="0">
                <a:latin typeface="Carlito"/>
                <a:cs typeface="Carlito"/>
              </a:rPr>
              <a:t>(</a:t>
            </a:r>
            <a:r>
              <a:rPr sz="2417" i="1" spc="-8" dirty="0">
                <a:latin typeface="Carlito"/>
                <a:cs typeface="Carlito"/>
              </a:rPr>
              <a:t>c</a:t>
            </a:r>
            <a:r>
              <a:rPr sz="2417" spc="17" dirty="0">
                <a:latin typeface="Carlito"/>
                <a:cs typeface="Carlito"/>
              </a:rPr>
              <a:t>)=</a:t>
            </a:r>
            <a:endParaRPr sz="2417">
              <a:latin typeface="Carlito"/>
              <a:cs typeface="Carlito"/>
            </a:endParaRPr>
          </a:p>
          <a:p>
            <a:pPr marL="10583">
              <a:spcBef>
                <a:spcPts val="350"/>
              </a:spcBef>
            </a:pPr>
            <a:r>
              <a:rPr sz="2417" i="1" spc="8" dirty="0">
                <a:latin typeface="Carlito"/>
                <a:cs typeface="Carlito"/>
              </a:rPr>
              <a:t>P</a:t>
            </a:r>
            <a:r>
              <a:rPr sz="2417" spc="8" dirty="0">
                <a:latin typeface="Carlito"/>
                <a:cs typeface="Carlito"/>
              </a:rPr>
              <a:t>(</a:t>
            </a:r>
            <a:r>
              <a:rPr sz="2417" i="1" spc="8" dirty="0">
                <a:latin typeface="Carlito"/>
                <a:cs typeface="Carlito"/>
              </a:rPr>
              <a:t>j</a:t>
            </a:r>
            <a:r>
              <a:rPr sz="2417" spc="8" dirty="0">
                <a:latin typeface="Carlito"/>
                <a:cs typeface="Carlito"/>
              </a:rPr>
              <a:t>)=</a:t>
            </a:r>
            <a:endParaRPr sz="2417">
              <a:latin typeface="Carlito"/>
              <a:cs typeface="Carlito"/>
            </a:endParaRPr>
          </a:p>
        </p:txBody>
      </p:sp>
      <p:sp>
        <p:nvSpPr>
          <p:cNvPr id="7" name="object 7"/>
          <p:cNvSpPr txBox="1"/>
          <p:nvPr/>
        </p:nvSpPr>
        <p:spPr>
          <a:xfrm>
            <a:off x="1592792" y="2813209"/>
            <a:ext cx="508000" cy="626239"/>
          </a:xfrm>
          <a:prstGeom prst="rect">
            <a:avLst/>
          </a:prstGeom>
        </p:spPr>
        <p:txBody>
          <a:bodyPr vert="horz" wrap="square" lIns="0" tIns="10583" rIns="0" bIns="0" rtlCol="0">
            <a:spAutoFit/>
          </a:bodyPr>
          <a:lstStyle/>
          <a:p>
            <a:pPr marL="10583">
              <a:lnSpc>
                <a:spcPts val="2371"/>
              </a:lnSpc>
              <a:spcBef>
                <a:spcPts val="83"/>
              </a:spcBef>
            </a:pPr>
            <a:r>
              <a:rPr sz="2167" u="heavy" spc="-208" dirty="0">
                <a:uFill>
                  <a:solidFill>
                    <a:srgbClr val="000000"/>
                  </a:solidFill>
                </a:uFill>
                <a:latin typeface="Times New Roman"/>
                <a:cs typeface="Times New Roman"/>
              </a:rPr>
              <a:t> </a:t>
            </a:r>
            <a:r>
              <a:rPr sz="2167" u="heavy" dirty="0">
                <a:uFill>
                  <a:solidFill>
                    <a:srgbClr val="000000"/>
                  </a:solidFill>
                </a:uFill>
                <a:latin typeface="Carlito"/>
                <a:cs typeface="Carlito"/>
              </a:rPr>
              <a:t>3</a:t>
            </a:r>
            <a:endParaRPr sz="2167">
              <a:latin typeface="Carlito"/>
              <a:cs typeface="Carlito"/>
            </a:endParaRPr>
          </a:p>
          <a:p>
            <a:pPr marL="316958">
              <a:lnSpc>
                <a:spcPts val="2371"/>
              </a:lnSpc>
            </a:pPr>
            <a:r>
              <a:rPr sz="2167" u="heavy" spc="-225" dirty="0">
                <a:uFill>
                  <a:solidFill>
                    <a:srgbClr val="000000"/>
                  </a:solidFill>
                </a:uFill>
                <a:latin typeface="Times New Roman"/>
                <a:cs typeface="Times New Roman"/>
              </a:rPr>
              <a:t> </a:t>
            </a:r>
            <a:r>
              <a:rPr sz="2167" u="heavy" dirty="0">
                <a:uFill>
                  <a:solidFill>
                    <a:srgbClr val="000000"/>
                  </a:solidFill>
                </a:uFill>
                <a:latin typeface="Carlito"/>
                <a:cs typeface="Carlito"/>
              </a:rPr>
              <a:t>1</a:t>
            </a:r>
            <a:endParaRPr sz="2167">
              <a:latin typeface="Carlito"/>
              <a:cs typeface="Carlito"/>
            </a:endParaRPr>
          </a:p>
        </p:txBody>
      </p:sp>
      <p:sp>
        <p:nvSpPr>
          <p:cNvPr id="8" name="object 8"/>
          <p:cNvSpPr txBox="1"/>
          <p:nvPr/>
        </p:nvSpPr>
        <p:spPr>
          <a:xfrm>
            <a:off x="1635337" y="3112664"/>
            <a:ext cx="465667" cy="626239"/>
          </a:xfrm>
          <a:prstGeom prst="rect">
            <a:avLst/>
          </a:prstGeom>
        </p:spPr>
        <p:txBody>
          <a:bodyPr vert="horz" wrap="square" lIns="0" tIns="10583" rIns="0" bIns="0" rtlCol="0">
            <a:spAutoFit/>
          </a:bodyPr>
          <a:lstStyle/>
          <a:p>
            <a:pPr marL="10583">
              <a:lnSpc>
                <a:spcPts val="2371"/>
              </a:lnSpc>
              <a:spcBef>
                <a:spcPts val="83"/>
              </a:spcBef>
            </a:pPr>
            <a:r>
              <a:rPr sz="2167" dirty="0">
                <a:latin typeface="Carlito"/>
                <a:cs typeface="Carlito"/>
              </a:rPr>
              <a:t>4</a:t>
            </a:r>
            <a:endParaRPr sz="2167">
              <a:latin typeface="Carlito"/>
              <a:cs typeface="Carlito"/>
            </a:endParaRPr>
          </a:p>
          <a:p>
            <a:pPr marL="314842">
              <a:lnSpc>
                <a:spcPts val="2371"/>
              </a:lnSpc>
            </a:pPr>
            <a:r>
              <a:rPr sz="2167" dirty="0">
                <a:latin typeface="Carlito"/>
                <a:cs typeface="Carlito"/>
              </a:rPr>
              <a:t>4</a:t>
            </a:r>
            <a:endParaRPr sz="2167">
              <a:latin typeface="Carlito"/>
              <a:cs typeface="Carlito"/>
            </a:endParaRPr>
          </a:p>
        </p:txBody>
      </p:sp>
      <p:sp>
        <p:nvSpPr>
          <p:cNvPr id="9" name="object 9"/>
          <p:cNvSpPr txBox="1"/>
          <p:nvPr/>
        </p:nvSpPr>
        <p:spPr>
          <a:xfrm>
            <a:off x="330554" y="1420543"/>
            <a:ext cx="3272896" cy="1438962"/>
          </a:xfrm>
          <a:prstGeom prst="rect">
            <a:avLst/>
          </a:prstGeom>
        </p:spPr>
        <p:txBody>
          <a:bodyPr vert="horz" wrap="square" lIns="0" tIns="78846" rIns="0" bIns="0" rtlCol="0">
            <a:spAutoFit/>
          </a:bodyPr>
          <a:lstStyle/>
          <a:p>
            <a:pPr marL="31749">
              <a:spcBef>
                <a:spcPts val="621"/>
              </a:spcBef>
            </a:pPr>
            <a:r>
              <a:rPr sz="3875" i="1" spc="-256" baseline="-34050" dirty="0">
                <a:latin typeface="Times New Roman"/>
                <a:cs typeface="Times New Roman"/>
              </a:rPr>
              <a:t>P</a:t>
            </a:r>
            <a:r>
              <a:rPr sz="3875" spc="-256" baseline="-18817" dirty="0">
                <a:latin typeface="Times New Roman"/>
                <a:cs typeface="Times New Roman"/>
              </a:rPr>
              <a:t>ˆ</a:t>
            </a:r>
            <a:r>
              <a:rPr sz="3875" spc="-256" baseline="-34050" dirty="0">
                <a:latin typeface="Times New Roman"/>
                <a:cs typeface="Times New Roman"/>
              </a:rPr>
              <a:t>(</a:t>
            </a:r>
            <a:r>
              <a:rPr sz="3875" i="1" spc="-256" baseline="-34050" dirty="0">
                <a:latin typeface="Times New Roman"/>
                <a:cs typeface="Times New Roman"/>
              </a:rPr>
              <a:t>w</a:t>
            </a:r>
            <a:r>
              <a:rPr sz="3875" i="1" spc="-262" baseline="-34050" dirty="0">
                <a:latin typeface="Times New Roman"/>
                <a:cs typeface="Times New Roman"/>
              </a:rPr>
              <a:t> </a:t>
            </a:r>
            <a:r>
              <a:rPr sz="3875" spc="6" baseline="-34050" dirty="0">
                <a:latin typeface="Times New Roman"/>
                <a:cs typeface="Times New Roman"/>
              </a:rPr>
              <a:t>|</a:t>
            </a:r>
            <a:r>
              <a:rPr sz="3875" spc="-356" baseline="-34050" dirty="0">
                <a:latin typeface="Times New Roman"/>
                <a:cs typeface="Times New Roman"/>
              </a:rPr>
              <a:t> </a:t>
            </a:r>
            <a:r>
              <a:rPr sz="3875" i="1" spc="74" baseline="-34050" dirty="0">
                <a:latin typeface="Times New Roman"/>
                <a:cs typeface="Times New Roman"/>
              </a:rPr>
              <a:t>c</a:t>
            </a:r>
            <a:r>
              <a:rPr sz="3875" spc="74" baseline="-34050" dirty="0">
                <a:latin typeface="Times New Roman"/>
                <a:cs typeface="Times New Roman"/>
              </a:rPr>
              <a:t>)</a:t>
            </a:r>
            <a:r>
              <a:rPr sz="3875" spc="-312" baseline="-34050" dirty="0">
                <a:latin typeface="Times New Roman"/>
                <a:cs typeface="Times New Roman"/>
              </a:rPr>
              <a:t> </a:t>
            </a:r>
            <a:r>
              <a:rPr sz="3875" spc="25" baseline="-34050" dirty="0">
                <a:latin typeface="Symbol"/>
                <a:cs typeface="Symbol"/>
              </a:rPr>
              <a:t></a:t>
            </a:r>
            <a:r>
              <a:rPr sz="3875" spc="93" baseline="-34050" dirty="0">
                <a:latin typeface="Times New Roman"/>
                <a:cs typeface="Times New Roman"/>
              </a:rPr>
              <a:t> </a:t>
            </a:r>
            <a:r>
              <a:rPr sz="2583" i="1" u="heavy" spc="17" dirty="0">
                <a:uFill>
                  <a:solidFill>
                    <a:srgbClr val="000000"/>
                  </a:solidFill>
                </a:uFill>
                <a:latin typeface="Times New Roman"/>
                <a:cs typeface="Times New Roman"/>
              </a:rPr>
              <a:t>count</a:t>
            </a:r>
            <a:r>
              <a:rPr sz="2583" u="heavy" spc="17" dirty="0">
                <a:uFill>
                  <a:solidFill>
                    <a:srgbClr val="000000"/>
                  </a:solidFill>
                </a:uFill>
                <a:latin typeface="Times New Roman"/>
                <a:cs typeface="Times New Roman"/>
              </a:rPr>
              <a:t>(</a:t>
            </a:r>
            <a:r>
              <a:rPr sz="2583" i="1" u="heavy" spc="17" dirty="0">
                <a:uFill>
                  <a:solidFill>
                    <a:srgbClr val="000000"/>
                  </a:solidFill>
                </a:uFill>
                <a:latin typeface="Times New Roman"/>
                <a:cs typeface="Times New Roman"/>
              </a:rPr>
              <a:t>w</a:t>
            </a:r>
            <a:r>
              <a:rPr sz="2583" u="heavy" spc="17" dirty="0">
                <a:uFill>
                  <a:solidFill>
                    <a:srgbClr val="000000"/>
                  </a:solidFill>
                </a:uFill>
                <a:latin typeface="Times New Roman"/>
                <a:cs typeface="Times New Roman"/>
              </a:rPr>
              <a:t>,</a:t>
            </a:r>
            <a:r>
              <a:rPr sz="2583" u="heavy" spc="-325" dirty="0">
                <a:uFill>
                  <a:solidFill>
                    <a:srgbClr val="000000"/>
                  </a:solidFill>
                </a:uFill>
                <a:latin typeface="Times New Roman"/>
                <a:cs typeface="Times New Roman"/>
              </a:rPr>
              <a:t> </a:t>
            </a:r>
            <a:r>
              <a:rPr sz="2583" i="1" u="heavy" spc="50" dirty="0">
                <a:uFill>
                  <a:solidFill>
                    <a:srgbClr val="000000"/>
                  </a:solidFill>
                </a:uFill>
                <a:latin typeface="Times New Roman"/>
                <a:cs typeface="Times New Roman"/>
              </a:rPr>
              <a:t>c</a:t>
            </a:r>
            <a:r>
              <a:rPr sz="2583" u="heavy" spc="50" dirty="0">
                <a:uFill>
                  <a:solidFill>
                    <a:srgbClr val="000000"/>
                  </a:solidFill>
                </a:uFill>
                <a:latin typeface="Times New Roman"/>
                <a:cs typeface="Times New Roman"/>
              </a:rPr>
              <a:t>)</a:t>
            </a:r>
            <a:r>
              <a:rPr sz="2583" u="heavy" spc="-346" dirty="0">
                <a:uFill>
                  <a:solidFill>
                    <a:srgbClr val="000000"/>
                  </a:solidFill>
                </a:uFill>
                <a:latin typeface="Times New Roman"/>
                <a:cs typeface="Times New Roman"/>
              </a:rPr>
              <a:t> </a:t>
            </a:r>
            <a:r>
              <a:rPr sz="2583" u="heavy" spc="92" dirty="0">
                <a:uFill>
                  <a:solidFill>
                    <a:srgbClr val="000000"/>
                  </a:solidFill>
                </a:uFill>
                <a:latin typeface="Symbol"/>
                <a:cs typeface="Symbol"/>
              </a:rPr>
              <a:t></a:t>
            </a:r>
            <a:r>
              <a:rPr sz="2583" u="heavy" spc="92" dirty="0">
                <a:uFill>
                  <a:solidFill>
                    <a:srgbClr val="000000"/>
                  </a:solidFill>
                </a:uFill>
                <a:latin typeface="Times New Roman"/>
                <a:cs typeface="Times New Roman"/>
              </a:rPr>
              <a:t>1</a:t>
            </a:r>
            <a:endParaRPr sz="2583">
              <a:latin typeface="Times New Roman"/>
              <a:cs typeface="Times New Roman"/>
            </a:endParaRPr>
          </a:p>
          <a:p>
            <a:pPr marL="1384245">
              <a:spcBef>
                <a:spcPts val="546"/>
              </a:spcBef>
            </a:pPr>
            <a:r>
              <a:rPr sz="2583" i="1" spc="29" dirty="0">
                <a:latin typeface="Times New Roman"/>
                <a:cs typeface="Times New Roman"/>
              </a:rPr>
              <a:t>count</a:t>
            </a:r>
            <a:r>
              <a:rPr sz="2583" spc="29" dirty="0">
                <a:latin typeface="Times New Roman"/>
                <a:cs typeface="Times New Roman"/>
              </a:rPr>
              <a:t>(</a:t>
            </a:r>
            <a:r>
              <a:rPr sz="2583" i="1" spc="29" dirty="0">
                <a:latin typeface="Times New Roman"/>
                <a:cs typeface="Times New Roman"/>
              </a:rPr>
              <a:t>c</a:t>
            </a:r>
            <a:r>
              <a:rPr sz="2583" spc="29" dirty="0">
                <a:latin typeface="Times New Roman"/>
                <a:cs typeface="Times New Roman"/>
              </a:rPr>
              <a:t>)</a:t>
            </a:r>
            <a:r>
              <a:rPr sz="2583" spc="29" dirty="0">
                <a:latin typeface="Symbol"/>
                <a:cs typeface="Symbol"/>
              </a:rPr>
              <a:t></a:t>
            </a:r>
            <a:r>
              <a:rPr sz="2583" spc="-242" dirty="0">
                <a:latin typeface="Times New Roman"/>
                <a:cs typeface="Times New Roman"/>
              </a:rPr>
              <a:t> </a:t>
            </a:r>
            <a:r>
              <a:rPr sz="2583" spc="4" dirty="0">
                <a:latin typeface="Times New Roman"/>
                <a:cs typeface="Times New Roman"/>
              </a:rPr>
              <a:t>|</a:t>
            </a:r>
            <a:r>
              <a:rPr sz="2583" spc="-371" dirty="0">
                <a:latin typeface="Times New Roman"/>
                <a:cs typeface="Times New Roman"/>
              </a:rPr>
              <a:t> </a:t>
            </a:r>
            <a:r>
              <a:rPr sz="2583" i="1" spc="17" dirty="0">
                <a:latin typeface="Times New Roman"/>
                <a:cs typeface="Times New Roman"/>
              </a:rPr>
              <a:t>V</a:t>
            </a:r>
            <a:r>
              <a:rPr sz="2583" i="1" spc="67" dirty="0">
                <a:latin typeface="Times New Roman"/>
                <a:cs typeface="Times New Roman"/>
              </a:rPr>
              <a:t> </a:t>
            </a:r>
            <a:r>
              <a:rPr sz="2583" spc="4" dirty="0">
                <a:latin typeface="Times New Roman"/>
                <a:cs typeface="Times New Roman"/>
              </a:rPr>
              <a:t>|</a:t>
            </a:r>
            <a:endParaRPr sz="2583">
              <a:latin typeface="Times New Roman"/>
              <a:cs typeface="Times New Roman"/>
            </a:endParaRPr>
          </a:p>
          <a:p>
            <a:pPr marL="400563">
              <a:spcBef>
                <a:spcPts val="1021"/>
              </a:spcBef>
            </a:pPr>
            <a:r>
              <a:rPr sz="2417" b="1" spc="-8" dirty="0">
                <a:latin typeface="Carlito"/>
                <a:cs typeface="Carlito"/>
              </a:rPr>
              <a:t>Priors:</a:t>
            </a:r>
            <a:endParaRPr sz="2417">
              <a:latin typeface="Carlito"/>
              <a:cs typeface="Carlito"/>
            </a:endParaRPr>
          </a:p>
        </p:txBody>
      </p:sp>
      <p:sp>
        <p:nvSpPr>
          <p:cNvPr id="10" name="object 10"/>
          <p:cNvSpPr txBox="1">
            <a:spLocks noGrp="1"/>
          </p:cNvSpPr>
          <p:nvPr>
            <p:ph type="title"/>
          </p:nvPr>
        </p:nvSpPr>
        <p:spPr>
          <a:xfrm>
            <a:off x="698500" y="510821"/>
            <a:ext cx="2904950" cy="691536"/>
          </a:xfrm>
          <a:prstGeom prst="rect">
            <a:avLst/>
          </a:prstGeom>
        </p:spPr>
        <p:txBody>
          <a:bodyPr vert="horz" wrap="square" lIns="0" tIns="14288" rIns="0" bIns="0" rtlCol="0" anchor="ctr">
            <a:spAutoFit/>
          </a:bodyPr>
          <a:lstStyle/>
          <a:p>
            <a:pPr marL="31749">
              <a:lnSpc>
                <a:spcPct val="100000"/>
              </a:lnSpc>
              <a:spcBef>
                <a:spcPts val="112"/>
              </a:spcBef>
            </a:pPr>
            <a:r>
              <a:rPr i="1" spc="-129" dirty="0">
                <a:latin typeface="Times New Roman"/>
                <a:cs typeface="Times New Roman"/>
              </a:rPr>
              <a:t>P</a:t>
            </a:r>
            <a:r>
              <a:rPr sz="3875" spc="-193" baseline="15232" dirty="0"/>
              <a:t>ˆ</a:t>
            </a:r>
            <a:r>
              <a:rPr sz="2583" spc="-129" dirty="0"/>
              <a:t>(</a:t>
            </a:r>
            <a:r>
              <a:rPr sz="2583" i="1" spc="-129" dirty="0">
                <a:latin typeface="Times New Roman"/>
                <a:cs typeface="Times New Roman"/>
              </a:rPr>
              <a:t>c</a:t>
            </a:r>
            <a:r>
              <a:rPr sz="2583" spc="-129" dirty="0"/>
              <a:t>) </a:t>
            </a:r>
            <a:r>
              <a:rPr sz="2583" spc="17" dirty="0">
                <a:latin typeface="Symbol"/>
                <a:cs typeface="Symbol"/>
              </a:rPr>
              <a:t></a:t>
            </a:r>
            <a:r>
              <a:rPr lang="en-IN" sz="2583" spc="17" dirty="0">
                <a:latin typeface="Symbol"/>
                <a:cs typeface="Symbol"/>
              </a:rPr>
              <a:t>              </a:t>
            </a:r>
            <a:r>
              <a:rPr sz="2583" spc="83" dirty="0"/>
              <a:t> </a:t>
            </a:r>
            <a:r>
              <a:rPr lang="en-IN" sz="2583" spc="83" dirty="0"/>
              <a:t> </a:t>
            </a:r>
            <a:r>
              <a:rPr sz="3875" i="1" spc="112" baseline="34050" dirty="0">
                <a:latin typeface="Times New Roman"/>
                <a:cs typeface="Times New Roman"/>
              </a:rPr>
              <a:t>N</a:t>
            </a:r>
            <a:r>
              <a:rPr sz="2250" i="1" spc="112" baseline="33950" dirty="0">
                <a:latin typeface="Times New Roman"/>
                <a:cs typeface="Times New Roman"/>
              </a:rPr>
              <a:t>c</a:t>
            </a:r>
            <a:endParaRPr sz="2250" baseline="33950" dirty="0">
              <a:latin typeface="Times New Roman"/>
              <a:cs typeface="Times New Roman"/>
            </a:endParaRPr>
          </a:p>
        </p:txBody>
      </p:sp>
      <p:sp>
        <p:nvSpPr>
          <p:cNvPr id="11" name="object 11"/>
          <p:cNvSpPr txBox="1"/>
          <p:nvPr/>
        </p:nvSpPr>
        <p:spPr>
          <a:xfrm>
            <a:off x="3070644" y="860172"/>
            <a:ext cx="242888" cy="411909"/>
          </a:xfrm>
          <a:prstGeom prst="rect">
            <a:avLst/>
          </a:prstGeom>
        </p:spPr>
        <p:txBody>
          <a:bodyPr vert="horz" wrap="square" lIns="0" tIns="14288" rIns="0" bIns="0" rtlCol="0">
            <a:spAutoFit/>
          </a:bodyPr>
          <a:lstStyle/>
          <a:p>
            <a:pPr marL="10583">
              <a:spcBef>
                <a:spcPts val="112"/>
              </a:spcBef>
            </a:pPr>
            <a:r>
              <a:rPr sz="2583" i="1" spc="21" dirty="0">
                <a:latin typeface="Times New Roman"/>
                <a:cs typeface="Times New Roman"/>
              </a:rPr>
              <a:t>N</a:t>
            </a:r>
            <a:endParaRPr sz="2583">
              <a:latin typeface="Times New Roman"/>
              <a:cs typeface="Times New Roman"/>
            </a:endParaRPr>
          </a:p>
        </p:txBody>
      </p:sp>
      <p:sp>
        <p:nvSpPr>
          <p:cNvPr id="12" name="object 12"/>
          <p:cNvSpPr/>
          <p:nvPr/>
        </p:nvSpPr>
        <p:spPr>
          <a:xfrm>
            <a:off x="2995595" y="866866"/>
            <a:ext cx="405871" cy="0"/>
          </a:xfrm>
          <a:custGeom>
            <a:avLst/>
            <a:gdLst/>
            <a:ahLst/>
            <a:cxnLst/>
            <a:rect l="l" t="t" r="r" b="b"/>
            <a:pathLst>
              <a:path w="487045">
                <a:moveTo>
                  <a:pt x="0" y="0"/>
                </a:moveTo>
                <a:lnTo>
                  <a:pt x="486813" y="0"/>
                </a:lnTo>
              </a:path>
            </a:pathLst>
          </a:custGeom>
          <a:ln w="19702">
            <a:solidFill>
              <a:srgbClr val="000000"/>
            </a:solidFill>
          </a:ln>
        </p:spPr>
        <p:txBody>
          <a:bodyPr wrap="square" lIns="0" tIns="0" rIns="0" bIns="0" rtlCol="0"/>
          <a:lstStyle/>
          <a:p>
            <a:endParaRPr sz="1500"/>
          </a:p>
        </p:txBody>
      </p:sp>
      <p:sp>
        <p:nvSpPr>
          <p:cNvPr id="13" name="object 13"/>
          <p:cNvSpPr txBox="1"/>
          <p:nvPr/>
        </p:nvSpPr>
        <p:spPr>
          <a:xfrm>
            <a:off x="3362537" y="5912168"/>
            <a:ext cx="2293938" cy="382648"/>
          </a:xfrm>
          <a:prstGeom prst="rect">
            <a:avLst/>
          </a:prstGeom>
        </p:spPr>
        <p:txBody>
          <a:bodyPr vert="horz" wrap="square" lIns="0" tIns="10583" rIns="0" bIns="0" rtlCol="0">
            <a:spAutoFit/>
          </a:bodyPr>
          <a:lstStyle/>
          <a:p>
            <a:pPr marL="10583">
              <a:spcBef>
                <a:spcPts val="83"/>
              </a:spcBef>
            </a:pPr>
            <a:r>
              <a:rPr sz="2417" spc="4" dirty="0">
                <a:latin typeface="Carlito"/>
                <a:cs typeface="Carlito"/>
              </a:rPr>
              <a:t>(1+1) </a:t>
            </a:r>
            <a:r>
              <a:rPr sz="2417" dirty="0">
                <a:latin typeface="Carlito"/>
                <a:cs typeface="Carlito"/>
              </a:rPr>
              <a:t>/ </a:t>
            </a:r>
            <a:r>
              <a:rPr sz="2417" spc="4" dirty="0">
                <a:latin typeface="Carlito"/>
                <a:cs typeface="Carlito"/>
              </a:rPr>
              <a:t>(3+6) </a:t>
            </a:r>
            <a:r>
              <a:rPr sz="2417" dirty="0">
                <a:latin typeface="Carlito"/>
                <a:cs typeface="Carlito"/>
              </a:rPr>
              <a:t>=</a:t>
            </a:r>
            <a:r>
              <a:rPr sz="2417" spc="-204" dirty="0">
                <a:latin typeface="Carlito"/>
                <a:cs typeface="Carlito"/>
              </a:rPr>
              <a:t> </a:t>
            </a:r>
            <a:r>
              <a:rPr sz="2417" dirty="0">
                <a:latin typeface="Carlito"/>
                <a:cs typeface="Carlito"/>
              </a:rPr>
              <a:t>2/9</a:t>
            </a:r>
            <a:endParaRPr sz="2417">
              <a:latin typeface="Carlito"/>
              <a:cs typeface="Carlito"/>
            </a:endParaRPr>
          </a:p>
        </p:txBody>
      </p:sp>
      <p:graphicFrame>
        <p:nvGraphicFramePr>
          <p:cNvPr id="14" name="object 14"/>
          <p:cNvGraphicFramePr>
            <a:graphicFrameLocks noGrp="1"/>
          </p:cNvGraphicFramePr>
          <p:nvPr>
            <p:extLst>
              <p:ext uri="{D42A27DB-BD31-4B8C-83A1-F6EECF244321}">
                <p14:modId xmlns:p14="http://schemas.microsoft.com/office/powerpoint/2010/main" val="3029727264"/>
              </p:ext>
            </p:extLst>
          </p:nvPr>
        </p:nvGraphicFramePr>
        <p:xfrm>
          <a:off x="501861" y="4446013"/>
          <a:ext cx="10689166" cy="2932707"/>
        </p:xfrm>
        <a:graphic>
          <a:graphicData uri="http://schemas.openxmlformats.org/drawingml/2006/table">
            <a:tbl>
              <a:tblPr firstRow="1" bandRow="1">
                <a:tableStyleId>{2D5ABB26-0587-4C30-8999-92F81FD0307C}</a:tableStyleId>
              </a:tblPr>
              <a:tblGrid>
                <a:gridCol w="498475">
                  <a:extLst>
                    <a:ext uri="{9D8B030D-6E8A-4147-A177-3AD203B41FA5}">
                      <a16:colId xmlns:a16="http://schemas.microsoft.com/office/drawing/2014/main" val="20000"/>
                    </a:ext>
                  </a:extLst>
                </a:gridCol>
                <a:gridCol w="2228639">
                  <a:extLst>
                    <a:ext uri="{9D8B030D-6E8A-4147-A177-3AD203B41FA5}">
                      <a16:colId xmlns:a16="http://schemas.microsoft.com/office/drawing/2014/main" val="20001"/>
                    </a:ext>
                  </a:extLst>
                </a:gridCol>
                <a:gridCol w="3599074">
                  <a:extLst>
                    <a:ext uri="{9D8B030D-6E8A-4147-A177-3AD203B41FA5}">
                      <a16:colId xmlns:a16="http://schemas.microsoft.com/office/drawing/2014/main" val="20002"/>
                    </a:ext>
                  </a:extLst>
                </a:gridCol>
                <a:gridCol w="1263649">
                  <a:extLst>
                    <a:ext uri="{9D8B030D-6E8A-4147-A177-3AD203B41FA5}">
                      <a16:colId xmlns:a16="http://schemas.microsoft.com/office/drawing/2014/main" val="20003"/>
                    </a:ext>
                  </a:extLst>
                </a:gridCol>
                <a:gridCol w="407458">
                  <a:extLst>
                    <a:ext uri="{9D8B030D-6E8A-4147-A177-3AD203B41FA5}">
                      <a16:colId xmlns:a16="http://schemas.microsoft.com/office/drawing/2014/main" val="20004"/>
                    </a:ext>
                  </a:extLst>
                </a:gridCol>
                <a:gridCol w="2691871">
                  <a:extLst>
                    <a:ext uri="{9D8B030D-6E8A-4147-A177-3AD203B41FA5}">
                      <a16:colId xmlns:a16="http://schemas.microsoft.com/office/drawing/2014/main" val="20005"/>
                    </a:ext>
                  </a:extLst>
                </a:gridCol>
              </a:tblGrid>
              <a:tr h="338453">
                <a:tc rowSpan="2">
                  <a:txBody>
                    <a:bodyPr/>
                    <a:lstStyle/>
                    <a:p>
                      <a:pPr>
                        <a:lnSpc>
                          <a:spcPct val="100000"/>
                        </a:lnSpc>
                      </a:pPr>
                      <a:endParaRPr sz="2300">
                        <a:latin typeface="Times New Roman"/>
                        <a:cs typeface="Times New Roman"/>
                      </a:endParaRPr>
                    </a:p>
                  </a:txBody>
                  <a:tcPr marL="0" marR="0" marT="0" marB="0"/>
                </a:tc>
                <a:tc>
                  <a:txBody>
                    <a:bodyPr/>
                    <a:lstStyle/>
                    <a:p>
                      <a:pPr marL="286385">
                        <a:lnSpc>
                          <a:spcPts val="3395"/>
                        </a:lnSpc>
                      </a:pPr>
                      <a:r>
                        <a:rPr sz="2400" spc="-20" dirty="0">
                          <a:latin typeface="Carlito"/>
                          <a:cs typeface="Carlito"/>
                        </a:rPr>
                        <a:t>P(Chinese|</a:t>
                      </a:r>
                      <a:r>
                        <a:rPr sz="2400" i="1" spc="-20" dirty="0">
                          <a:latin typeface="Carlito"/>
                          <a:cs typeface="Carlito"/>
                        </a:rPr>
                        <a:t>c</a:t>
                      </a:r>
                      <a:r>
                        <a:rPr sz="2400" spc="-20" dirty="0">
                          <a:latin typeface="Carlito"/>
                          <a:cs typeface="Carlito"/>
                        </a:rPr>
                        <a:t>)</a:t>
                      </a:r>
                      <a:r>
                        <a:rPr sz="2400" spc="35" dirty="0">
                          <a:latin typeface="Carlito"/>
                          <a:cs typeface="Carlito"/>
                        </a:rPr>
                        <a:t> </a:t>
                      </a:r>
                      <a:r>
                        <a:rPr sz="2400" dirty="0">
                          <a:latin typeface="Carlito"/>
                          <a:cs typeface="Carlito"/>
                        </a:rPr>
                        <a:t>=</a:t>
                      </a:r>
                      <a:endParaRPr sz="2400">
                        <a:latin typeface="Carlito"/>
                        <a:cs typeface="Carlito"/>
                      </a:endParaRPr>
                    </a:p>
                  </a:txBody>
                  <a:tcPr marL="0" marR="0" marT="0" marB="0"/>
                </a:tc>
                <a:tc>
                  <a:txBody>
                    <a:bodyPr/>
                    <a:lstStyle/>
                    <a:p>
                      <a:pPr marL="178435">
                        <a:lnSpc>
                          <a:spcPts val="3340"/>
                        </a:lnSpc>
                      </a:pPr>
                      <a:r>
                        <a:rPr sz="2400" spc="5" dirty="0">
                          <a:latin typeface="Carlito"/>
                          <a:cs typeface="Carlito"/>
                        </a:rPr>
                        <a:t>(5+1) </a:t>
                      </a:r>
                      <a:r>
                        <a:rPr sz="2400" dirty="0">
                          <a:latin typeface="Carlito"/>
                          <a:cs typeface="Carlito"/>
                        </a:rPr>
                        <a:t>/ </a:t>
                      </a:r>
                      <a:r>
                        <a:rPr sz="2400" spc="5" dirty="0">
                          <a:latin typeface="Carlito"/>
                          <a:cs typeface="Carlito"/>
                        </a:rPr>
                        <a:t>(8+6) </a:t>
                      </a:r>
                      <a:r>
                        <a:rPr sz="2400" dirty="0">
                          <a:latin typeface="Carlito"/>
                          <a:cs typeface="Carlito"/>
                        </a:rPr>
                        <a:t>= </a:t>
                      </a:r>
                      <a:r>
                        <a:rPr sz="2400" spc="5" dirty="0">
                          <a:latin typeface="Carlito"/>
                          <a:cs typeface="Carlito"/>
                        </a:rPr>
                        <a:t>6/14 </a:t>
                      </a:r>
                      <a:r>
                        <a:rPr sz="2400" dirty="0">
                          <a:latin typeface="Carlito"/>
                          <a:cs typeface="Carlito"/>
                        </a:rPr>
                        <a:t>=</a:t>
                      </a:r>
                      <a:r>
                        <a:rPr sz="2400" spc="-240" dirty="0">
                          <a:latin typeface="Carlito"/>
                          <a:cs typeface="Carlito"/>
                        </a:rPr>
                        <a:t> </a:t>
                      </a:r>
                      <a:r>
                        <a:rPr sz="2400" dirty="0">
                          <a:latin typeface="Carlito"/>
                          <a:cs typeface="Carlito"/>
                        </a:rPr>
                        <a:t>3/7</a:t>
                      </a:r>
                      <a:endParaRPr sz="2400">
                        <a:latin typeface="Carlito"/>
                        <a:cs typeface="Carlito"/>
                      </a:endParaRPr>
                    </a:p>
                  </a:txBody>
                  <a:tcPr marL="0" marR="0" marT="0" marB="0"/>
                </a:tc>
                <a:tc gridSpan="3">
                  <a:txBody>
                    <a:bodyPr/>
                    <a:lstStyle/>
                    <a:p>
                      <a:pPr>
                        <a:lnSpc>
                          <a:spcPct val="100000"/>
                        </a:lnSpc>
                      </a:pPr>
                      <a:endParaRPr sz="23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344290">
                <a:tc vMerge="1">
                  <a:txBody>
                    <a:bodyPr/>
                    <a:lstStyle/>
                    <a:p>
                      <a:endParaRPr/>
                    </a:p>
                  </a:txBody>
                  <a:tcPr marL="0" marR="0" marT="0" marB="0"/>
                </a:tc>
                <a:tc>
                  <a:txBody>
                    <a:bodyPr/>
                    <a:lstStyle/>
                    <a:p>
                      <a:pPr marL="286385" marR="183515">
                        <a:lnSpc>
                          <a:spcPts val="3400"/>
                        </a:lnSpc>
                        <a:spcBef>
                          <a:spcPts val="110"/>
                        </a:spcBef>
                        <a:tabLst>
                          <a:tab pos="2204720" algn="l"/>
                          <a:tab pos="2293620" algn="l"/>
                        </a:tabLst>
                      </a:pPr>
                      <a:r>
                        <a:rPr sz="2400" spc="-45" dirty="0">
                          <a:latin typeface="Carlito"/>
                          <a:cs typeface="Carlito"/>
                        </a:rPr>
                        <a:t>P(</a:t>
                      </a:r>
                      <a:r>
                        <a:rPr sz="2400" spc="-45" dirty="0" err="1">
                          <a:latin typeface="Carlito"/>
                          <a:cs typeface="Carlito"/>
                        </a:rPr>
                        <a:t>Tokyo|</a:t>
                      </a:r>
                      <a:r>
                        <a:rPr sz="2400" i="1" spc="-45" dirty="0" err="1">
                          <a:latin typeface="Carlito"/>
                          <a:cs typeface="Carlito"/>
                        </a:rPr>
                        <a:t>c</a:t>
                      </a:r>
                      <a:r>
                        <a:rPr sz="2400" spc="-45" dirty="0">
                          <a:latin typeface="Carlito"/>
                          <a:cs typeface="Carlito"/>
                        </a:rPr>
                        <a:t>)</a:t>
                      </a:r>
                      <a:r>
                        <a:rPr lang="en-IN" sz="2400" dirty="0">
                          <a:latin typeface="Carlito"/>
                          <a:cs typeface="Carlito"/>
                        </a:rPr>
                        <a:t> P</a:t>
                      </a:r>
                      <a:r>
                        <a:rPr lang="en-IN" sz="2400" spc="20" dirty="0">
                          <a:latin typeface="Carlito"/>
                          <a:cs typeface="Carlito"/>
                        </a:rPr>
                        <a:t>(</a:t>
                      </a:r>
                      <a:r>
                        <a:rPr lang="en-IN" sz="2400" spc="-25" dirty="0" err="1">
                          <a:latin typeface="Carlito"/>
                          <a:cs typeface="Carlito"/>
                        </a:rPr>
                        <a:t>J</a:t>
                      </a:r>
                      <a:r>
                        <a:rPr lang="en-IN" sz="2400" spc="10" dirty="0" err="1">
                          <a:latin typeface="Carlito"/>
                          <a:cs typeface="Carlito"/>
                        </a:rPr>
                        <a:t>a</a:t>
                      </a:r>
                      <a:r>
                        <a:rPr lang="en-IN" sz="2400" spc="-25" dirty="0" err="1">
                          <a:latin typeface="Carlito"/>
                          <a:cs typeface="Carlito"/>
                        </a:rPr>
                        <a:t>p</a:t>
                      </a:r>
                      <a:r>
                        <a:rPr lang="en-IN" sz="2400" spc="10" dirty="0" err="1">
                          <a:latin typeface="Carlito"/>
                          <a:cs typeface="Carlito"/>
                        </a:rPr>
                        <a:t>a</a:t>
                      </a:r>
                      <a:r>
                        <a:rPr lang="en-IN" sz="2400" spc="-25" dirty="0" err="1">
                          <a:latin typeface="Carlito"/>
                          <a:cs typeface="Carlito"/>
                        </a:rPr>
                        <a:t>n</a:t>
                      </a:r>
                      <a:r>
                        <a:rPr lang="en-IN" sz="2400" spc="-40" dirty="0" err="1">
                          <a:latin typeface="Carlito"/>
                          <a:cs typeface="Carlito"/>
                        </a:rPr>
                        <a:t>|</a:t>
                      </a:r>
                      <a:r>
                        <a:rPr lang="en-IN" sz="2400" i="1" spc="-10" dirty="0" err="1">
                          <a:latin typeface="Carlito"/>
                          <a:cs typeface="Carlito"/>
                        </a:rPr>
                        <a:t>c</a:t>
                      </a:r>
                      <a:r>
                        <a:rPr lang="en-IN" sz="2400" dirty="0">
                          <a:latin typeface="Carlito"/>
                          <a:cs typeface="Carlito"/>
                        </a:rPr>
                        <a:t>)</a:t>
                      </a:r>
                      <a:r>
                        <a:rPr lang="en-IN" sz="2400" spc="-20" dirty="0">
                          <a:latin typeface="Carlito"/>
                          <a:cs typeface="Carlito"/>
                        </a:rPr>
                        <a:t> P(</a:t>
                      </a:r>
                      <a:r>
                        <a:rPr lang="en-IN" sz="2400" spc="-20" dirty="0" err="1">
                          <a:latin typeface="Carlito"/>
                          <a:cs typeface="Carlito"/>
                        </a:rPr>
                        <a:t>Chinese|</a:t>
                      </a:r>
                      <a:r>
                        <a:rPr lang="en-IN" sz="2400" i="1" spc="-20" dirty="0" err="1">
                          <a:latin typeface="Carlito"/>
                          <a:cs typeface="Carlito"/>
                        </a:rPr>
                        <a:t>j</a:t>
                      </a:r>
                      <a:r>
                        <a:rPr lang="en-IN" sz="2400" spc="-20" dirty="0">
                          <a:latin typeface="Carlito"/>
                          <a:cs typeface="Carlito"/>
                        </a:rPr>
                        <a:t>) </a:t>
                      </a:r>
                      <a:r>
                        <a:rPr lang="en-IN" sz="2400" dirty="0">
                          <a:latin typeface="Carlito"/>
                          <a:cs typeface="Carlito"/>
                        </a:rPr>
                        <a:t>P</a:t>
                      </a:r>
                      <a:r>
                        <a:rPr lang="en-IN" sz="2400" spc="20" dirty="0">
                          <a:latin typeface="Carlito"/>
                          <a:cs typeface="Carlito"/>
                        </a:rPr>
                        <a:t>(</a:t>
                      </a:r>
                      <a:r>
                        <a:rPr lang="en-IN" sz="2400" spc="-315" dirty="0" err="1">
                          <a:latin typeface="Carlito"/>
                          <a:cs typeface="Carlito"/>
                        </a:rPr>
                        <a:t>T</a:t>
                      </a:r>
                      <a:r>
                        <a:rPr lang="en-IN" sz="2400" spc="-30" dirty="0" err="1">
                          <a:latin typeface="Carlito"/>
                          <a:cs typeface="Carlito"/>
                        </a:rPr>
                        <a:t>o</a:t>
                      </a:r>
                      <a:r>
                        <a:rPr lang="en-IN" sz="2400" spc="-20" dirty="0" err="1">
                          <a:latin typeface="Carlito"/>
                          <a:cs typeface="Carlito"/>
                        </a:rPr>
                        <a:t>k</a:t>
                      </a:r>
                      <a:r>
                        <a:rPr lang="en-IN" sz="2400" spc="-15" dirty="0" err="1">
                          <a:latin typeface="Carlito"/>
                          <a:cs typeface="Carlito"/>
                        </a:rPr>
                        <a:t>y</a:t>
                      </a:r>
                      <a:r>
                        <a:rPr lang="en-IN" sz="2400" spc="-30" dirty="0" err="1">
                          <a:latin typeface="Carlito"/>
                          <a:cs typeface="Carlito"/>
                        </a:rPr>
                        <a:t>o</a:t>
                      </a:r>
                      <a:r>
                        <a:rPr lang="en-IN" sz="2400" spc="-40" dirty="0" err="1">
                          <a:latin typeface="Carlito"/>
                          <a:cs typeface="Carlito"/>
                        </a:rPr>
                        <a:t>|</a:t>
                      </a:r>
                      <a:r>
                        <a:rPr lang="en-IN" sz="2400" i="1" spc="5" dirty="0" err="1">
                          <a:latin typeface="Carlito"/>
                          <a:cs typeface="Carlito"/>
                        </a:rPr>
                        <a:t>j</a:t>
                      </a:r>
                      <a:r>
                        <a:rPr lang="en-IN" sz="2400" dirty="0">
                          <a:latin typeface="Carlito"/>
                          <a:cs typeface="Carlito"/>
                        </a:rPr>
                        <a:t>)</a:t>
                      </a:r>
                      <a:r>
                        <a:rPr sz="2400" spc="-45" dirty="0">
                          <a:latin typeface="Carlito"/>
                          <a:cs typeface="Carlito"/>
                        </a:rPr>
                        <a:t>	</a:t>
                      </a:r>
                      <a:endParaRPr sz="2400" dirty="0">
                        <a:latin typeface="Carlito"/>
                        <a:cs typeface="Carlito"/>
                      </a:endParaRPr>
                    </a:p>
                  </a:txBody>
                  <a:tcPr marL="0" marR="0" marT="11642" marB="0"/>
                </a:tc>
                <a:tc>
                  <a:txBody>
                    <a:bodyPr/>
                    <a:lstStyle/>
                    <a:p>
                      <a:pPr marL="178435">
                        <a:lnSpc>
                          <a:spcPts val="3229"/>
                        </a:lnSpc>
                      </a:pPr>
                      <a:r>
                        <a:rPr sz="2400" spc="5" dirty="0">
                          <a:latin typeface="Carlito"/>
                          <a:cs typeface="Carlito"/>
                        </a:rPr>
                        <a:t>(0+1) </a:t>
                      </a:r>
                      <a:r>
                        <a:rPr sz="2400" dirty="0">
                          <a:latin typeface="Carlito"/>
                          <a:cs typeface="Carlito"/>
                        </a:rPr>
                        <a:t>/ </a:t>
                      </a:r>
                      <a:r>
                        <a:rPr sz="2400" spc="5" dirty="0">
                          <a:latin typeface="Carlito"/>
                          <a:cs typeface="Carlito"/>
                        </a:rPr>
                        <a:t>(8+6) </a:t>
                      </a:r>
                      <a:r>
                        <a:rPr sz="2400" dirty="0">
                          <a:latin typeface="Carlito"/>
                          <a:cs typeface="Carlito"/>
                        </a:rPr>
                        <a:t>=</a:t>
                      </a:r>
                      <a:r>
                        <a:rPr sz="2400" spc="-245" dirty="0">
                          <a:latin typeface="Carlito"/>
                          <a:cs typeface="Carlito"/>
                        </a:rPr>
                        <a:t> </a:t>
                      </a:r>
                      <a:r>
                        <a:rPr sz="2400" spc="5" dirty="0">
                          <a:latin typeface="Carlito"/>
                          <a:cs typeface="Carlito"/>
                        </a:rPr>
                        <a:t>1/14</a:t>
                      </a:r>
                      <a:endParaRPr sz="2400" dirty="0">
                        <a:latin typeface="Carlito"/>
                        <a:cs typeface="Carlito"/>
                      </a:endParaRPr>
                    </a:p>
                    <a:p>
                      <a:pPr marL="178435">
                        <a:lnSpc>
                          <a:spcPct val="100000"/>
                        </a:lnSpc>
                        <a:spcBef>
                          <a:spcPts val="170"/>
                        </a:spcBef>
                      </a:pPr>
                      <a:r>
                        <a:rPr sz="2400" spc="5" dirty="0">
                          <a:latin typeface="Carlito"/>
                          <a:cs typeface="Carlito"/>
                        </a:rPr>
                        <a:t>(0+1) </a:t>
                      </a:r>
                      <a:r>
                        <a:rPr sz="2400" dirty="0">
                          <a:latin typeface="Carlito"/>
                          <a:cs typeface="Carlito"/>
                        </a:rPr>
                        <a:t>/ </a:t>
                      </a:r>
                      <a:r>
                        <a:rPr sz="2400" spc="5" dirty="0">
                          <a:latin typeface="Carlito"/>
                          <a:cs typeface="Carlito"/>
                        </a:rPr>
                        <a:t>(8+6) </a:t>
                      </a:r>
                      <a:r>
                        <a:rPr sz="2400" dirty="0">
                          <a:latin typeface="Carlito"/>
                          <a:cs typeface="Carlito"/>
                        </a:rPr>
                        <a:t>=</a:t>
                      </a:r>
                      <a:r>
                        <a:rPr sz="2400" spc="-245" dirty="0">
                          <a:latin typeface="Carlito"/>
                          <a:cs typeface="Carlito"/>
                        </a:rPr>
                        <a:t> </a:t>
                      </a:r>
                      <a:r>
                        <a:rPr sz="2400" spc="5" dirty="0">
                          <a:latin typeface="Carlito"/>
                          <a:cs typeface="Carlito"/>
                        </a:rPr>
                        <a:t>1/14</a:t>
                      </a:r>
                      <a:endParaRPr sz="2400" dirty="0">
                        <a:latin typeface="Carlito"/>
                        <a:cs typeface="Carlito"/>
                      </a:endParaRPr>
                    </a:p>
                    <a:p>
                      <a:pPr marL="178435">
                        <a:lnSpc>
                          <a:spcPct val="100000"/>
                        </a:lnSpc>
                        <a:spcBef>
                          <a:spcPts val="210"/>
                        </a:spcBef>
                      </a:pPr>
                      <a:r>
                        <a:rPr sz="2400" spc="5" dirty="0">
                          <a:latin typeface="Carlito"/>
                          <a:cs typeface="Carlito"/>
                        </a:rPr>
                        <a:t>(1+1) </a:t>
                      </a:r>
                      <a:r>
                        <a:rPr sz="2400" dirty="0">
                          <a:latin typeface="Carlito"/>
                          <a:cs typeface="Carlito"/>
                        </a:rPr>
                        <a:t>/ </a:t>
                      </a:r>
                      <a:r>
                        <a:rPr sz="2400" spc="5" dirty="0">
                          <a:latin typeface="Carlito"/>
                          <a:cs typeface="Carlito"/>
                        </a:rPr>
                        <a:t>(3+6) </a:t>
                      </a:r>
                      <a:r>
                        <a:rPr sz="2400" dirty="0">
                          <a:latin typeface="Carlito"/>
                          <a:cs typeface="Carlito"/>
                        </a:rPr>
                        <a:t>=</a:t>
                      </a:r>
                      <a:r>
                        <a:rPr sz="2400" spc="-175" dirty="0">
                          <a:latin typeface="Carlito"/>
                          <a:cs typeface="Carlito"/>
                        </a:rPr>
                        <a:t> </a:t>
                      </a:r>
                      <a:r>
                        <a:rPr sz="2400" dirty="0">
                          <a:latin typeface="Carlito"/>
                          <a:cs typeface="Carlito"/>
                        </a:rPr>
                        <a:t>2/9</a:t>
                      </a:r>
                    </a:p>
                  </a:txBody>
                  <a:tcPr marL="0" marR="0" marT="0" marB="0"/>
                </a:tc>
                <a:tc>
                  <a:txBody>
                    <a:bodyPr/>
                    <a:lstStyle/>
                    <a:p>
                      <a:pPr marL="365125">
                        <a:lnSpc>
                          <a:spcPct val="100000"/>
                        </a:lnSpc>
                        <a:spcBef>
                          <a:spcPts val="630"/>
                        </a:spcBef>
                      </a:pPr>
                      <a:r>
                        <a:rPr sz="2400" spc="10" dirty="0">
                          <a:latin typeface="Carlito"/>
                          <a:cs typeface="Carlito"/>
                        </a:rPr>
                        <a:t>P(j|d5)</a:t>
                      </a:r>
                      <a:endParaRPr sz="2400" dirty="0">
                        <a:latin typeface="Carlito"/>
                        <a:cs typeface="Carlito"/>
                      </a:endParaRPr>
                    </a:p>
                  </a:txBody>
                  <a:tcPr marL="0" marR="0" marT="66675" marB="0"/>
                </a:tc>
                <a:tc>
                  <a:txBody>
                    <a:bodyPr/>
                    <a:lstStyle/>
                    <a:p>
                      <a:pPr marL="86360">
                        <a:lnSpc>
                          <a:spcPct val="100000"/>
                        </a:lnSpc>
                        <a:spcBef>
                          <a:spcPts val="1310"/>
                        </a:spcBef>
                      </a:pPr>
                      <a:r>
                        <a:rPr sz="1700" dirty="0">
                          <a:latin typeface="Symbol"/>
                          <a:cs typeface="Symbol"/>
                        </a:rPr>
                        <a:t></a:t>
                      </a:r>
                      <a:endParaRPr sz="1700">
                        <a:latin typeface="Symbol"/>
                        <a:cs typeface="Symbol"/>
                      </a:endParaRPr>
                    </a:p>
                  </a:txBody>
                  <a:tcPr marL="0" marR="0" marT="138642" marB="0"/>
                </a:tc>
                <a:tc>
                  <a:txBody>
                    <a:bodyPr/>
                    <a:lstStyle/>
                    <a:p>
                      <a:pPr marL="147955">
                        <a:lnSpc>
                          <a:spcPts val="3110"/>
                        </a:lnSpc>
                        <a:spcBef>
                          <a:spcPts val="1025"/>
                        </a:spcBef>
                      </a:pPr>
                      <a:r>
                        <a:rPr sz="2200" spc="-10" dirty="0">
                          <a:latin typeface="Carlito"/>
                          <a:cs typeface="Carlito"/>
                        </a:rPr>
                        <a:t>1/4 </a:t>
                      </a:r>
                      <a:r>
                        <a:rPr sz="2200" dirty="0">
                          <a:latin typeface="Carlito"/>
                          <a:cs typeface="Carlito"/>
                        </a:rPr>
                        <a:t>* </a:t>
                      </a:r>
                      <a:r>
                        <a:rPr sz="2200" spc="-5" dirty="0">
                          <a:latin typeface="Carlito"/>
                          <a:cs typeface="Carlito"/>
                        </a:rPr>
                        <a:t>(2/9)</a:t>
                      </a:r>
                      <a:r>
                        <a:rPr sz="2100" spc="-7" baseline="26143" dirty="0">
                          <a:latin typeface="Carlito"/>
                          <a:cs typeface="Carlito"/>
                        </a:rPr>
                        <a:t>3 </a:t>
                      </a:r>
                      <a:r>
                        <a:rPr sz="2200" dirty="0">
                          <a:latin typeface="Carlito"/>
                          <a:cs typeface="Carlito"/>
                        </a:rPr>
                        <a:t>* </a:t>
                      </a:r>
                      <a:r>
                        <a:rPr sz="2200" spc="-10" dirty="0">
                          <a:latin typeface="Carlito"/>
                          <a:cs typeface="Carlito"/>
                        </a:rPr>
                        <a:t>2/9 </a:t>
                      </a:r>
                      <a:r>
                        <a:rPr sz="2200" dirty="0">
                          <a:latin typeface="Carlito"/>
                          <a:cs typeface="Carlito"/>
                        </a:rPr>
                        <a:t>*</a:t>
                      </a:r>
                      <a:r>
                        <a:rPr sz="2200" spc="-175" dirty="0">
                          <a:latin typeface="Carlito"/>
                          <a:cs typeface="Carlito"/>
                        </a:rPr>
                        <a:t> </a:t>
                      </a:r>
                      <a:r>
                        <a:rPr sz="2200" spc="-10" dirty="0">
                          <a:latin typeface="Carlito"/>
                          <a:cs typeface="Carlito"/>
                        </a:rPr>
                        <a:t>2/9</a:t>
                      </a:r>
                      <a:endParaRPr sz="2200">
                        <a:latin typeface="Carlito"/>
                        <a:cs typeface="Carlito"/>
                      </a:endParaRPr>
                    </a:p>
                    <a:p>
                      <a:pPr marL="795655">
                        <a:lnSpc>
                          <a:spcPts val="3110"/>
                        </a:lnSpc>
                      </a:pPr>
                      <a:r>
                        <a:rPr sz="2200" dirty="0">
                          <a:latin typeface="Carlito"/>
                          <a:cs typeface="Carlito"/>
                        </a:rPr>
                        <a:t>≈</a:t>
                      </a:r>
                      <a:r>
                        <a:rPr sz="2200" spc="10" dirty="0">
                          <a:latin typeface="Carlito"/>
                          <a:cs typeface="Carlito"/>
                        </a:rPr>
                        <a:t> </a:t>
                      </a:r>
                      <a:r>
                        <a:rPr sz="2200" spc="-10" dirty="0">
                          <a:latin typeface="Carlito"/>
                          <a:cs typeface="Carlito"/>
                        </a:rPr>
                        <a:t>0.0001</a:t>
                      </a:r>
                      <a:endParaRPr sz="2200">
                        <a:latin typeface="Carlito"/>
                        <a:cs typeface="Carlito"/>
                      </a:endParaRPr>
                    </a:p>
                  </a:txBody>
                  <a:tcPr marL="0" marR="0" marT="108479" marB="0"/>
                </a:tc>
                <a:extLst>
                  <a:ext uri="{0D108BD9-81ED-4DB2-BD59-A6C34878D82A}">
                    <a16:rowId xmlns:a16="http://schemas.microsoft.com/office/drawing/2014/main" val="10001"/>
                  </a:ext>
                </a:extLst>
              </a:tr>
              <a:tr h="322506">
                <a:tc>
                  <a:txBody>
                    <a:bodyPr/>
                    <a:lstStyle/>
                    <a:p>
                      <a:pPr marL="31750">
                        <a:lnSpc>
                          <a:spcPct val="100000"/>
                        </a:lnSpc>
                        <a:spcBef>
                          <a:spcPts val="265"/>
                        </a:spcBef>
                      </a:pPr>
                      <a:endParaRPr sz="1800" dirty="0">
                        <a:latin typeface="Carlito"/>
                        <a:cs typeface="Carlito"/>
                      </a:endParaRPr>
                    </a:p>
                  </a:txBody>
                  <a:tcPr marL="0" marR="0" marT="28046" marB="0"/>
                </a:tc>
                <a:tc>
                  <a:txBody>
                    <a:bodyPr/>
                    <a:lstStyle/>
                    <a:p>
                      <a:pPr marL="286385">
                        <a:lnSpc>
                          <a:spcPts val="3225"/>
                        </a:lnSpc>
                        <a:tabLst>
                          <a:tab pos="2306320" algn="l"/>
                        </a:tabLst>
                      </a:pPr>
                      <a:r>
                        <a:rPr sz="2400" spc="-10" dirty="0">
                          <a:latin typeface="Carlito"/>
                          <a:cs typeface="Carlito"/>
                        </a:rPr>
                        <a:t>P(</a:t>
                      </a:r>
                      <a:r>
                        <a:rPr sz="2400" spc="-10" dirty="0" err="1">
                          <a:latin typeface="Carlito"/>
                          <a:cs typeface="Carlito"/>
                        </a:rPr>
                        <a:t>Japan|</a:t>
                      </a:r>
                      <a:r>
                        <a:rPr sz="2400" i="1" spc="-10" dirty="0" err="1">
                          <a:latin typeface="Carlito"/>
                          <a:cs typeface="Carlito"/>
                        </a:rPr>
                        <a:t>j</a:t>
                      </a:r>
                      <a:r>
                        <a:rPr lang="en-IN" sz="2400" i="1" spc="-10" dirty="0">
                          <a:latin typeface="Carlito"/>
                          <a:cs typeface="Carlito"/>
                        </a:rPr>
                        <a:t>)</a:t>
                      </a:r>
                      <a:endParaRPr sz="2400" dirty="0">
                        <a:latin typeface="Carlito"/>
                        <a:cs typeface="Carlito"/>
                      </a:endParaRPr>
                    </a:p>
                  </a:txBody>
                  <a:tcPr marL="0" marR="0" marT="0" marB="0"/>
                </a:tc>
                <a:tc>
                  <a:txBody>
                    <a:bodyPr/>
                    <a:lstStyle/>
                    <a:p>
                      <a:pPr marL="188595">
                        <a:lnSpc>
                          <a:spcPts val="3190"/>
                        </a:lnSpc>
                      </a:pPr>
                      <a:r>
                        <a:rPr sz="2400" spc="5" dirty="0">
                          <a:latin typeface="Carlito"/>
                          <a:cs typeface="Carlito"/>
                        </a:rPr>
                        <a:t>(1+1) </a:t>
                      </a:r>
                      <a:r>
                        <a:rPr sz="2400" dirty="0">
                          <a:latin typeface="Carlito"/>
                          <a:cs typeface="Carlito"/>
                        </a:rPr>
                        <a:t>/ </a:t>
                      </a:r>
                      <a:r>
                        <a:rPr sz="2400" spc="5" dirty="0">
                          <a:latin typeface="Carlito"/>
                          <a:cs typeface="Carlito"/>
                        </a:rPr>
                        <a:t>(3+6) </a:t>
                      </a:r>
                      <a:r>
                        <a:rPr sz="2400" dirty="0">
                          <a:latin typeface="Carlito"/>
                          <a:cs typeface="Carlito"/>
                        </a:rPr>
                        <a:t>=</a:t>
                      </a:r>
                      <a:r>
                        <a:rPr sz="2400" spc="-175" dirty="0">
                          <a:latin typeface="Carlito"/>
                          <a:cs typeface="Carlito"/>
                        </a:rPr>
                        <a:t> </a:t>
                      </a:r>
                      <a:r>
                        <a:rPr sz="2400" dirty="0">
                          <a:latin typeface="Carlito"/>
                          <a:cs typeface="Carlito"/>
                        </a:rPr>
                        <a:t>2/9</a:t>
                      </a: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dirty="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15" name="object 15"/>
          <p:cNvSpPr txBox="1"/>
          <p:nvPr/>
        </p:nvSpPr>
        <p:spPr>
          <a:xfrm>
            <a:off x="9791266" y="3486616"/>
            <a:ext cx="112713" cy="228759"/>
          </a:xfrm>
          <a:prstGeom prst="rect">
            <a:avLst/>
          </a:prstGeom>
        </p:spPr>
        <p:txBody>
          <a:bodyPr vert="horz" wrap="square" lIns="0" tIns="10583" rIns="0" bIns="0" rtlCol="0">
            <a:spAutoFit/>
          </a:bodyPr>
          <a:lstStyle/>
          <a:p>
            <a:pPr marL="10583">
              <a:spcBef>
                <a:spcPts val="83"/>
              </a:spcBef>
            </a:pPr>
            <a:r>
              <a:rPr sz="1417" dirty="0">
                <a:latin typeface="Carlito"/>
                <a:cs typeface="Carlito"/>
              </a:rPr>
              <a:t>3</a:t>
            </a:r>
            <a:endParaRPr sz="1417">
              <a:latin typeface="Carlito"/>
              <a:cs typeface="Carlito"/>
            </a:endParaRPr>
          </a:p>
        </p:txBody>
      </p:sp>
      <p:sp>
        <p:nvSpPr>
          <p:cNvPr id="16" name="object 16"/>
          <p:cNvSpPr txBox="1"/>
          <p:nvPr/>
        </p:nvSpPr>
        <p:spPr>
          <a:xfrm>
            <a:off x="8605933" y="3476032"/>
            <a:ext cx="2838450" cy="677536"/>
          </a:xfrm>
          <a:prstGeom prst="rect">
            <a:avLst/>
          </a:prstGeom>
        </p:spPr>
        <p:txBody>
          <a:bodyPr vert="horz" wrap="square" lIns="0" tIns="10583" rIns="0" bIns="0" rtlCol="0">
            <a:spAutoFit/>
          </a:bodyPr>
          <a:lstStyle/>
          <a:p>
            <a:pPr marL="10583">
              <a:lnSpc>
                <a:spcPts val="2592"/>
              </a:lnSpc>
              <a:spcBef>
                <a:spcPts val="83"/>
              </a:spcBef>
              <a:tabLst>
                <a:tab pos="1343500" algn="l"/>
              </a:tabLst>
            </a:pPr>
            <a:r>
              <a:rPr sz="2167" spc="-8" dirty="0">
                <a:latin typeface="Carlito"/>
                <a:cs typeface="Carlito"/>
              </a:rPr>
              <a:t>3/4</a:t>
            </a:r>
            <a:r>
              <a:rPr sz="2167" spc="-92" dirty="0">
                <a:latin typeface="Carlito"/>
                <a:cs typeface="Carlito"/>
              </a:rPr>
              <a:t> </a:t>
            </a:r>
            <a:r>
              <a:rPr sz="2167" dirty="0">
                <a:latin typeface="Carlito"/>
                <a:cs typeface="Carlito"/>
              </a:rPr>
              <a:t>*</a:t>
            </a:r>
            <a:r>
              <a:rPr sz="2167" spc="17" dirty="0">
                <a:latin typeface="Carlito"/>
                <a:cs typeface="Carlito"/>
              </a:rPr>
              <a:t> </a:t>
            </a:r>
            <a:r>
              <a:rPr sz="2167" spc="-8" dirty="0">
                <a:latin typeface="Carlito"/>
                <a:cs typeface="Carlito"/>
              </a:rPr>
              <a:t>(3/7)	</a:t>
            </a:r>
            <a:r>
              <a:rPr sz="2167" dirty="0">
                <a:latin typeface="Carlito"/>
                <a:cs typeface="Carlito"/>
              </a:rPr>
              <a:t>* </a:t>
            </a:r>
            <a:r>
              <a:rPr sz="2167" spc="-12" dirty="0">
                <a:latin typeface="Carlito"/>
                <a:cs typeface="Carlito"/>
              </a:rPr>
              <a:t>1/14 </a:t>
            </a:r>
            <a:r>
              <a:rPr sz="2167" dirty="0">
                <a:latin typeface="Carlito"/>
                <a:cs typeface="Carlito"/>
              </a:rPr>
              <a:t>*</a:t>
            </a:r>
            <a:r>
              <a:rPr sz="2167" spc="-187" dirty="0">
                <a:latin typeface="Carlito"/>
                <a:cs typeface="Carlito"/>
              </a:rPr>
              <a:t> </a:t>
            </a:r>
            <a:r>
              <a:rPr sz="2167" spc="-12" dirty="0">
                <a:latin typeface="Carlito"/>
                <a:cs typeface="Carlito"/>
              </a:rPr>
              <a:t>1/14</a:t>
            </a:r>
            <a:endParaRPr sz="2167">
              <a:latin typeface="Carlito"/>
              <a:cs typeface="Carlito"/>
            </a:endParaRPr>
          </a:p>
          <a:p>
            <a:pPr marL="550311">
              <a:lnSpc>
                <a:spcPts val="2592"/>
              </a:lnSpc>
            </a:pPr>
            <a:r>
              <a:rPr sz="2167" dirty="0">
                <a:latin typeface="Carlito"/>
                <a:cs typeface="Carlito"/>
              </a:rPr>
              <a:t>≈</a:t>
            </a:r>
            <a:r>
              <a:rPr sz="2167" spc="8" dirty="0">
                <a:latin typeface="Carlito"/>
                <a:cs typeface="Carlito"/>
              </a:rPr>
              <a:t> </a:t>
            </a:r>
            <a:r>
              <a:rPr sz="2167" spc="-8" dirty="0">
                <a:latin typeface="Carlito"/>
                <a:cs typeface="Carlito"/>
              </a:rPr>
              <a:t>0.0003</a:t>
            </a:r>
            <a:endParaRPr sz="2167">
              <a:latin typeface="Carlito"/>
              <a:cs typeface="Carlito"/>
            </a:endParaRPr>
          </a:p>
        </p:txBody>
      </p:sp>
      <p:sp>
        <p:nvSpPr>
          <p:cNvPr id="17" name="object 17"/>
          <p:cNvSpPr txBox="1"/>
          <p:nvPr/>
        </p:nvSpPr>
        <p:spPr>
          <a:xfrm>
            <a:off x="8237660" y="3511322"/>
            <a:ext cx="233363" cy="288070"/>
          </a:xfrm>
          <a:prstGeom prst="rect">
            <a:avLst/>
          </a:prstGeom>
        </p:spPr>
        <p:txBody>
          <a:bodyPr vert="horz" wrap="square" lIns="0" tIns="12170" rIns="0" bIns="0" rtlCol="0">
            <a:spAutoFit/>
          </a:bodyPr>
          <a:lstStyle/>
          <a:p>
            <a:pPr marL="10583">
              <a:spcBef>
                <a:spcPts val="95"/>
              </a:spcBef>
            </a:pPr>
            <a:r>
              <a:rPr sz="1792" spc="387" dirty="0">
                <a:latin typeface="Symbol"/>
                <a:cs typeface="Symbol"/>
              </a:rPr>
              <a:t></a:t>
            </a:r>
            <a:endParaRPr sz="1792">
              <a:latin typeface="Symbol"/>
              <a:cs typeface="Symbo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E72EE9-51C2-4307-8E4E-34DEA32FD34B}"/>
              </a:ext>
            </a:extLst>
          </p:cNvPr>
          <p:cNvSpPr/>
          <p:nvPr/>
        </p:nvSpPr>
        <p:spPr>
          <a:xfrm>
            <a:off x="638175" y="609600"/>
            <a:ext cx="10620375" cy="5375831"/>
          </a:xfrm>
          <a:prstGeom prst="rect">
            <a:avLst/>
          </a:prstGeom>
        </p:spPr>
        <p:txBody>
          <a:bodyPr wrap="square">
            <a:spAutoFit/>
          </a:bodyPr>
          <a:lstStyle/>
          <a:p>
            <a:pPr>
              <a:spcBef>
                <a:spcPts val="1500"/>
              </a:spcBef>
            </a:pPr>
            <a:r>
              <a:rPr lang="en-US" sz="2000" b="1" i="0" u="none" strike="noStrike" dirty="0">
                <a:solidFill>
                  <a:srgbClr val="000000"/>
                </a:solidFill>
                <a:effectLst/>
                <a:latin typeface="Arial" panose="020B0604020202020204" pitchFamily="34" charset="0"/>
              </a:rPr>
              <a:t>What are the Pros and Cons of Naive Bayes?</a:t>
            </a:r>
            <a:endParaRPr lang="en-US" b="0" dirty="0">
              <a:effectLst/>
            </a:endParaRPr>
          </a:p>
          <a:p>
            <a:pPr>
              <a:spcAft>
                <a:spcPts val="1600"/>
              </a:spcAft>
            </a:pPr>
            <a:endParaRPr lang="en-US" b="1" i="1" dirty="0">
              <a:solidFill>
                <a:srgbClr val="000000"/>
              </a:solidFill>
              <a:latin typeface="Arial" panose="020B0604020202020204" pitchFamily="34" charset="0"/>
            </a:endParaRPr>
          </a:p>
          <a:p>
            <a:pPr>
              <a:spcAft>
                <a:spcPts val="1600"/>
              </a:spcAft>
            </a:pPr>
            <a:r>
              <a:rPr lang="en-US" b="1" i="1" dirty="0">
                <a:solidFill>
                  <a:srgbClr val="000000"/>
                </a:solidFill>
                <a:latin typeface="Arial" panose="020B0604020202020204" pitchFamily="34" charset="0"/>
              </a:rPr>
              <a:t>Pros:</a:t>
            </a:r>
            <a:endParaRPr lang="en-US" b="0" dirty="0">
              <a:effectLst/>
            </a:endParaRPr>
          </a:p>
          <a:p>
            <a:pPr algn="just" fontAlgn="base">
              <a:buFont typeface="Arial" panose="020B0604020202020204" pitchFamily="34" charset="0"/>
              <a:buChar char="•"/>
            </a:pPr>
            <a:r>
              <a:rPr lang="en-US" dirty="0">
                <a:solidFill>
                  <a:srgbClr val="000000"/>
                </a:solidFill>
                <a:latin typeface="Arial" panose="020B0604020202020204" pitchFamily="34" charset="0"/>
              </a:rPr>
              <a:t> It is easy and fast to predict the class of test data sets. It also perform well in multi class prediction</a:t>
            </a:r>
          </a:p>
          <a:p>
            <a:pPr algn="just" fontAlgn="base">
              <a:buFont typeface="Arial" panose="020B0604020202020204" pitchFamily="34" charset="0"/>
              <a:buChar char="•"/>
            </a:pPr>
            <a:r>
              <a:rPr lang="en-US" dirty="0">
                <a:solidFill>
                  <a:srgbClr val="000000"/>
                </a:solidFill>
                <a:latin typeface="Arial" panose="020B0604020202020204" pitchFamily="34" charset="0"/>
              </a:rPr>
              <a:t> When assumption of independence holds, a Naive Bayes classifier performs better compared to other models like logistic regression and you need less training data.</a:t>
            </a:r>
          </a:p>
          <a:p>
            <a:pPr algn="just" fontAlgn="base">
              <a:spcAft>
                <a:spcPts val="1600"/>
              </a:spcAft>
              <a:buFont typeface="Arial" panose="020B0604020202020204" pitchFamily="34" charset="0"/>
              <a:buChar char="•"/>
            </a:pPr>
            <a:r>
              <a:rPr lang="en-US" dirty="0">
                <a:solidFill>
                  <a:srgbClr val="000000"/>
                </a:solidFill>
                <a:latin typeface="Arial" panose="020B0604020202020204" pitchFamily="34" charset="0"/>
              </a:rPr>
              <a:t> It performs well in case of categorical input variables compared to numerical variable(s). For numerical variables, normal distribution is assumed (bell curve, which is a strong assumption).</a:t>
            </a:r>
          </a:p>
          <a:p>
            <a:pPr>
              <a:spcAft>
                <a:spcPts val="1600"/>
              </a:spcAft>
            </a:pPr>
            <a:r>
              <a:rPr lang="en-US" b="1" i="1" dirty="0">
                <a:solidFill>
                  <a:srgbClr val="000000"/>
                </a:solidFill>
                <a:latin typeface="Arial" panose="020B0604020202020204" pitchFamily="34" charset="0"/>
              </a:rPr>
              <a:t>Cons:</a:t>
            </a:r>
            <a:endParaRPr lang="en-US" b="0" dirty="0">
              <a:effectLst/>
            </a:endParaRPr>
          </a:p>
          <a:p>
            <a:pPr algn="just" fontAlgn="base">
              <a:buFont typeface="Arial" panose="020B0604020202020204" pitchFamily="34" charset="0"/>
              <a:buChar char="•"/>
            </a:pPr>
            <a:r>
              <a:rPr lang="en-US" dirty="0">
                <a:solidFill>
                  <a:srgbClr val="000000"/>
                </a:solidFill>
                <a:latin typeface="Arial" panose="020B0604020202020204" pitchFamily="34" charset="0"/>
              </a:rPr>
              <a:t> If a categorical variable has a category (in test data set), which was not observed in training data set, then the model will assign a 0 (zero) probability and will be unable to make a prediction. This is often known as “Zero Frequency”. </a:t>
            </a:r>
          </a:p>
          <a:p>
            <a:pPr algn="just" fontAlgn="base">
              <a:buFont typeface="Arial" panose="020B0604020202020204" pitchFamily="34" charset="0"/>
              <a:buChar char="•"/>
            </a:pPr>
            <a:r>
              <a:rPr lang="en-US" dirty="0">
                <a:solidFill>
                  <a:srgbClr val="000000"/>
                </a:solidFill>
                <a:latin typeface="Arial" panose="020B0604020202020204" pitchFamily="34" charset="0"/>
              </a:rPr>
              <a:t> On the other side naive Bayes is also known as a bad estimator, so the probability outputs from __probability are not to be taken too seriously.</a:t>
            </a:r>
          </a:p>
          <a:p>
            <a:pPr algn="just" fontAlgn="base">
              <a:spcAft>
                <a:spcPts val="1600"/>
              </a:spcAft>
              <a:buFont typeface="Arial" panose="020B0604020202020204" pitchFamily="34" charset="0"/>
              <a:buChar char="•"/>
            </a:pPr>
            <a:r>
              <a:rPr lang="en-US" dirty="0">
                <a:solidFill>
                  <a:srgbClr val="000000"/>
                </a:solidFill>
                <a:latin typeface="Arial" panose="020B0604020202020204" pitchFamily="34" charset="0"/>
              </a:rPr>
              <a:t> Another limitation of Naive Bayes is the assumption of independent predictors. In real life, it is almost impossible that we get a set of predictors which are completely independent.</a:t>
            </a:r>
          </a:p>
        </p:txBody>
      </p:sp>
    </p:spTree>
    <p:extLst>
      <p:ext uri="{BB962C8B-B14F-4D97-AF65-F5344CB8AC3E}">
        <p14:creationId xmlns:p14="http://schemas.microsoft.com/office/powerpoint/2010/main" val="100260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2174D3-E6F1-4AEF-A984-8F2DF96DEE9D}"/>
              </a:ext>
            </a:extLst>
          </p:cNvPr>
          <p:cNvSpPr/>
          <p:nvPr/>
        </p:nvSpPr>
        <p:spPr>
          <a:xfrm>
            <a:off x="3161654" y="487025"/>
            <a:ext cx="7206712" cy="6370975"/>
          </a:xfrm>
          <a:prstGeom prst="rect">
            <a:avLst/>
          </a:prstGeom>
        </p:spPr>
        <p:txBody>
          <a:bodyPr wrap="square">
            <a:spAutoFit/>
          </a:bodyPr>
          <a:lstStyle/>
          <a:p>
            <a:pPr marL="1828800"/>
            <a:r>
              <a:rPr lang="en-US" sz="3600" b="1" i="0" u="none" strike="noStrike" dirty="0">
                <a:solidFill>
                  <a:srgbClr val="000000"/>
                </a:solidFill>
                <a:effectLst/>
                <a:latin typeface="Arial" panose="020B0604020202020204" pitchFamily="34" charset="0"/>
              </a:rPr>
              <a:t>INDEX</a:t>
            </a:r>
            <a:endParaRPr lang="en-US" b="0" dirty="0">
              <a:effectLst/>
            </a:endParaRPr>
          </a:p>
          <a:p>
            <a:pPr fontAlgn="base">
              <a:buFont typeface="+mj-lt"/>
              <a:buAutoNum type="arabicPeriod"/>
            </a:pPr>
            <a:r>
              <a:rPr lang="en-US" sz="2400" b="0" i="0" u="none" strike="noStrike" dirty="0">
                <a:solidFill>
                  <a:srgbClr val="434343"/>
                </a:solidFill>
                <a:effectLst/>
                <a:latin typeface="Arial" panose="020B0604020202020204" pitchFamily="34" charset="0"/>
              </a:rPr>
              <a:t>Introduction</a:t>
            </a:r>
          </a:p>
          <a:p>
            <a:pPr fontAlgn="base">
              <a:buFont typeface="+mj-lt"/>
              <a:buAutoNum type="arabicPeriod"/>
            </a:pPr>
            <a:r>
              <a:rPr lang="en-US" sz="2400" b="0" i="0" u="none" strike="noStrike" dirty="0">
                <a:solidFill>
                  <a:srgbClr val="434343"/>
                </a:solidFill>
                <a:effectLst/>
                <a:latin typeface="Arial" panose="020B0604020202020204" pitchFamily="34" charset="0"/>
              </a:rPr>
              <a:t>Where can it be used?</a:t>
            </a:r>
          </a:p>
          <a:p>
            <a:pPr fontAlgn="base">
              <a:buFont typeface="+mj-lt"/>
              <a:buAutoNum type="arabicPeriod"/>
            </a:pPr>
            <a:r>
              <a:rPr lang="en-US" sz="2400" b="0" i="0" u="none" strike="noStrike" dirty="0">
                <a:solidFill>
                  <a:srgbClr val="434343"/>
                </a:solidFill>
                <a:effectLst/>
                <a:latin typeface="Arial" panose="020B0604020202020204" pitchFamily="34" charset="0"/>
              </a:rPr>
              <a:t>How to classify Sentiment?</a:t>
            </a:r>
          </a:p>
          <a:p>
            <a:pPr marL="742950" lvl="1" indent="-285750" fontAlgn="base">
              <a:buFont typeface="+mj-lt"/>
              <a:buAutoNum type="arabicPeriod"/>
            </a:pPr>
            <a:r>
              <a:rPr lang="en-US" sz="2400" b="0" i="0" u="none" strike="noStrike" dirty="0">
                <a:solidFill>
                  <a:srgbClr val="434343"/>
                </a:solidFill>
                <a:effectLst/>
                <a:latin typeface="Arial" panose="020B0604020202020204" pitchFamily="34" charset="0"/>
              </a:rPr>
              <a:t> Machine Learning Approach</a:t>
            </a:r>
          </a:p>
          <a:p>
            <a:pPr marL="742950" lvl="1" indent="-285750" fontAlgn="base">
              <a:buFont typeface="+mj-lt"/>
              <a:buAutoNum type="arabicPeriod"/>
            </a:pPr>
            <a:r>
              <a:rPr lang="en-US" sz="2400" b="0" i="0" u="none" strike="noStrike" dirty="0">
                <a:solidFill>
                  <a:srgbClr val="434343"/>
                </a:solidFill>
                <a:effectLst/>
                <a:latin typeface="Arial" panose="020B0604020202020204" pitchFamily="34" charset="0"/>
              </a:rPr>
              <a:t>Lexicon-Based Approach</a:t>
            </a:r>
          </a:p>
          <a:p>
            <a:pPr marL="742950" lvl="1" indent="-285750" fontAlgn="base">
              <a:buFont typeface="+mj-lt"/>
              <a:buAutoNum type="arabicPeriod"/>
            </a:pPr>
            <a:r>
              <a:rPr lang="en-US" sz="2400" b="0" i="0" u="none" strike="noStrike" dirty="0">
                <a:solidFill>
                  <a:srgbClr val="434343"/>
                </a:solidFill>
                <a:effectLst/>
                <a:latin typeface="Arial" panose="020B0604020202020204" pitchFamily="34" charset="0"/>
              </a:rPr>
              <a:t>Hybrid Approach</a:t>
            </a:r>
          </a:p>
          <a:p>
            <a:pPr fontAlgn="base">
              <a:buFont typeface="+mj-lt"/>
              <a:buAutoNum type="arabicPeriod"/>
            </a:pPr>
            <a:r>
              <a:rPr lang="en-US" sz="2400" b="0" i="0" u="none" strike="noStrike" dirty="0">
                <a:solidFill>
                  <a:srgbClr val="434343"/>
                </a:solidFill>
                <a:effectLst/>
                <a:latin typeface="Arial" panose="020B0604020202020204" pitchFamily="34" charset="0"/>
              </a:rPr>
              <a:t>Problem Scenario</a:t>
            </a:r>
          </a:p>
          <a:p>
            <a:pPr fontAlgn="base">
              <a:buFont typeface="+mj-lt"/>
              <a:buAutoNum type="arabicPeriod"/>
            </a:pPr>
            <a:r>
              <a:rPr lang="en-US" sz="2400" b="0" i="0" u="none" strike="noStrike" dirty="0">
                <a:solidFill>
                  <a:srgbClr val="434343"/>
                </a:solidFill>
                <a:effectLst/>
                <a:latin typeface="Arial" panose="020B0604020202020204" pitchFamily="34" charset="0"/>
              </a:rPr>
              <a:t>Road Map</a:t>
            </a:r>
          </a:p>
          <a:p>
            <a:pPr marL="742950" lvl="1" indent="-285750" fontAlgn="base">
              <a:buFont typeface="+mj-lt"/>
              <a:buAutoNum type="arabicPeriod"/>
            </a:pPr>
            <a:r>
              <a:rPr lang="en-US" sz="2400" b="0" i="0" u="none" strike="noStrike" dirty="0">
                <a:solidFill>
                  <a:srgbClr val="434343"/>
                </a:solidFill>
                <a:effectLst/>
                <a:latin typeface="Arial" panose="020B0604020202020204" pitchFamily="34" charset="0"/>
              </a:rPr>
              <a:t> Data Preprocessing</a:t>
            </a:r>
          </a:p>
          <a:p>
            <a:pPr marL="742950" lvl="1" indent="-285750" fontAlgn="base">
              <a:buFont typeface="+mj-lt"/>
              <a:buAutoNum type="arabicPeriod"/>
            </a:pPr>
            <a:r>
              <a:rPr lang="en-US" sz="2400" b="0" i="0" u="none" strike="noStrike" dirty="0">
                <a:solidFill>
                  <a:srgbClr val="434343"/>
                </a:solidFill>
                <a:effectLst/>
                <a:latin typeface="Arial" panose="020B0604020202020204" pitchFamily="34" charset="0"/>
              </a:rPr>
              <a:t> Bag of Words Representation</a:t>
            </a:r>
          </a:p>
          <a:p>
            <a:pPr marL="742950" lvl="1" indent="-285750" fontAlgn="base">
              <a:buFont typeface="+mj-lt"/>
              <a:buAutoNum type="arabicPeriod"/>
            </a:pPr>
            <a:r>
              <a:rPr lang="en-US" sz="2400" b="0" i="0" u="none" strike="noStrike" dirty="0">
                <a:solidFill>
                  <a:srgbClr val="434343"/>
                </a:solidFill>
                <a:effectLst/>
                <a:latin typeface="Arial" panose="020B0604020202020204" pitchFamily="34" charset="0"/>
              </a:rPr>
              <a:t>Sentiment Analysis Model</a:t>
            </a:r>
          </a:p>
          <a:p>
            <a:pPr fontAlgn="base">
              <a:buFont typeface="+mj-lt"/>
              <a:buAutoNum type="arabicPeriod"/>
            </a:pPr>
            <a:r>
              <a:rPr lang="en-US" sz="2400" b="0" i="0" u="none" strike="noStrike" dirty="0">
                <a:solidFill>
                  <a:srgbClr val="434343"/>
                </a:solidFill>
                <a:effectLst/>
                <a:latin typeface="Arial" panose="020B0604020202020204" pitchFamily="34" charset="0"/>
              </a:rPr>
              <a:t>Implementation and Result</a:t>
            </a:r>
          </a:p>
          <a:p>
            <a:pPr fontAlgn="base">
              <a:buFont typeface="+mj-lt"/>
              <a:buAutoNum type="arabicPeriod"/>
            </a:pPr>
            <a:r>
              <a:rPr lang="en-US" sz="2400" b="0" i="0" u="none" strike="noStrike" dirty="0">
                <a:solidFill>
                  <a:srgbClr val="434343"/>
                </a:solidFill>
                <a:effectLst/>
                <a:latin typeface="Arial" panose="020B0604020202020204" pitchFamily="34" charset="0"/>
              </a:rPr>
              <a:t>Bibliography</a:t>
            </a:r>
          </a:p>
          <a:p>
            <a:pPr marL="914400"/>
            <a:r>
              <a:rPr lang="en-US" sz="2400" b="0" i="0" u="none" strike="noStrike" dirty="0">
                <a:solidFill>
                  <a:srgbClr val="434343"/>
                </a:solidFill>
                <a:effectLst/>
                <a:latin typeface="Arial" panose="020B0604020202020204" pitchFamily="34" charset="0"/>
              </a:rPr>
              <a:t> </a:t>
            </a:r>
            <a:endParaRPr lang="en-US" b="0" dirty="0">
              <a:effectLst/>
            </a:endParaRPr>
          </a:p>
          <a:p>
            <a:br>
              <a:rPr lang="en-US" dirty="0"/>
            </a:br>
            <a:endParaRPr lang="en-IN" dirty="0"/>
          </a:p>
        </p:txBody>
      </p:sp>
    </p:spTree>
    <p:extLst>
      <p:ext uri="{BB962C8B-B14F-4D97-AF65-F5344CB8AC3E}">
        <p14:creationId xmlns:p14="http://schemas.microsoft.com/office/powerpoint/2010/main" val="2699736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CD136A-D541-4A1D-BF62-BD0D3AB25309}"/>
              </a:ext>
            </a:extLst>
          </p:cNvPr>
          <p:cNvSpPr/>
          <p:nvPr/>
        </p:nvSpPr>
        <p:spPr>
          <a:xfrm>
            <a:off x="857250" y="628702"/>
            <a:ext cx="10325100" cy="5147563"/>
          </a:xfrm>
          <a:prstGeom prst="rect">
            <a:avLst/>
          </a:prstGeom>
        </p:spPr>
        <p:txBody>
          <a:bodyPr wrap="square">
            <a:spAutoFit/>
          </a:bodyPr>
          <a:lstStyle/>
          <a:p>
            <a:pPr marR="279400"/>
            <a:r>
              <a:rPr lang="en-US" b="0" dirty="0">
                <a:effectLst/>
              </a:rPr>
              <a:t> </a:t>
            </a:r>
          </a:p>
          <a:p>
            <a:pPr marR="279400">
              <a:spcAft>
                <a:spcPts val="1500"/>
              </a:spcAft>
            </a:pPr>
            <a:r>
              <a:rPr lang="en-US" sz="2800" b="0" i="0" u="none" strike="noStrike" dirty="0">
                <a:solidFill>
                  <a:srgbClr val="000000"/>
                </a:solidFill>
                <a:effectLst/>
                <a:latin typeface="Arial" panose="020B0604020202020204" pitchFamily="34" charset="0"/>
              </a:rPr>
              <a:t>Various  Applications of Naive Bayes Algorithms</a:t>
            </a:r>
            <a:endParaRPr lang="en-US" b="1" dirty="0">
              <a:effectLst/>
            </a:endParaRPr>
          </a:p>
          <a:p>
            <a:pPr algn="just" fontAlgn="base">
              <a:buFont typeface="Arial" panose="020B0604020202020204" pitchFamily="34" charset="0"/>
              <a:buChar char="•"/>
            </a:pPr>
            <a:r>
              <a:rPr lang="en-US" b="1" dirty="0">
                <a:solidFill>
                  <a:srgbClr val="000000"/>
                </a:solidFill>
                <a:latin typeface="Arial" panose="020B0604020202020204" pitchFamily="34" charset="0"/>
              </a:rPr>
              <a:t>Real time Prediction: </a:t>
            </a:r>
            <a:r>
              <a:rPr lang="en-US" dirty="0">
                <a:solidFill>
                  <a:srgbClr val="000000"/>
                </a:solidFill>
                <a:latin typeface="Arial" panose="020B0604020202020204" pitchFamily="34" charset="0"/>
              </a:rPr>
              <a:t>Naive Bayes is an eager learning classifier and it is sure fast. Thus, it could be used for making predictions in real time.</a:t>
            </a:r>
          </a:p>
          <a:p>
            <a:pPr algn="just" fontAlgn="base">
              <a:buFont typeface="Arial" panose="020B0604020202020204" pitchFamily="34" charset="0"/>
              <a:buChar char="•"/>
            </a:pPr>
            <a:endParaRPr lang="en-US" b="1" dirty="0">
              <a:solidFill>
                <a:srgbClr val="000000"/>
              </a:solidFill>
              <a:latin typeface="Arial" panose="020B0604020202020204" pitchFamily="34" charset="0"/>
            </a:endParaRPr>
          </a:p>
          <a:p>
            <a:pPr algn="just" fontAlgn="base">
              <a:buFont typeface="Arial" panose="020B0604020202020204" pitchFamily="34" charset="0"/>
              <a:buChar char="•"/>
            </a:pPr>
            <a:r>
              <a:rPr lang="en-US" b="1" dirty="0">
                <a:solidFill>
                  <a:srgbClr val="000000"/>
                </a:solidFill>
                <a:latin typeface="Arial" panose="020B0604020202020204" pitchFamily="34" charset="0"/>
              </a:rPr>
              <a:t>Multi class Prediction: </a:t>
            </a:r>
            <a:r>
              <a:rPr lang="en-US" dirty="0">
                <a:solidFill>
                  <a:srgbClr val="000000"/>
                </a:solidFill>
                <a:latin typeface="Arial" panose="020B0604020202020204" pitchFamily="34" charset="0"/>
              </a:rPr>
              <a:t>This algorithm is also well known for multi class prediction features. Here we can predict the probability of multiple classes of target variables.</a:t>
            </a:r>
            <a:endParaRPr lang="en-US" b="1" dirty="0">
              <a:solidFill>
                <a:srgbClr val="000000"/>
              </a:solidFill>
              <a:latin typeface="Arial" panose="020B0604020202020204" pitchFamily="34" charset="0"/>
            </a:endParaRPr>
          </a:p>
          <a:p>
            <a:pPr algn="just" fontAlgn="base">
              <a:buFont typeface="Arial" panose="020B0604020202020204" pitchFamily="34" charset="0"/>
              <a:buChar char="•"/>
            </a:pPr>
            <a:endParaRPr lang="en-US" b="1" dirty="0">
              <a:solidFill>
                <a:srgbClr val="000000"/>
              </a:solidFill>
              <a:latin typeface="Arial" panose="020B0604020202020204" pitchFamily="34" charset="0"/>
            </a:endParaRPr>
          </a:p>
          <a:p>
            <a:pPr algn="just" fontAlgn="base">
              <a:buFont typeface="Arial" panose="020B0604020202020204" pitchFamily="34" charset="0"/>
              <a:buChar char="•"/>
            </a:pPr>
            <a:r>
              <a:rPr lang="en-US" b="1" dirty="0">
                <a:solidFill>
                  <a:srgbClr val="000000"/>
                </a:solidFill>
                <a:latin typeface="Arial" panose="020B0604020202020204" pitchFamily="34" charset="0"/>
              </a:rPr>
              <a:t>Text classification/ Spam Filtering/ Sentiment Analysis:</a:t>
            </a:r>
            <a:r>
              <a:rPr lang="en-US" dirty="0">
                <a:solidFill>
                  <a:srgbClr val="000000"/>
                </a:solidFill>
                <a:latin typeface="Arial" panose="020B0604020202020204" pitchFamily="34" charset="0"/>
              </a:rPr>
              <a:t> Naive Bayes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endParaRPr lang="en-US" b="1" dirty="0">
              <a:solidFill>
                <a:srgbClr val="000000"/>
              </a:solidFill>
              <a:latin typeface="Arial" panose="020B0604020202020204" pitchFamily="34" charset="0"/>
            </a:endParaRPr>
          </a:p>
          <a:p>
            <a:pPr algn="just" fontAlgn="base">
              <a:buFont typeface="Arial" panose="020B0604020202020204" pitchFamily="34" charset="0"/>
              <a:buChar char="•"/>
            </a:pPr>
            <a:endParaRPr lang="en-US" b="1" dirty="0">
              <a:solidFill>
                <a:srgbClr val="000000"/>
              </a:solidFill>
              <a:latin typeface="Arial" panose="020B0604020202020204" pitchFamily="34" charset="0"/>
            </a:endParaRPr>
          </a:p>
          <a:p>
            <a:pPr algn="just" fontAlgn="base">
              <a:buFont typeface="Arial" panose="020B0604020202020204" pitchFamily="34" charset="0"/>
              <a:buChar char="•"/>
            </a:pPr>
            <a:r>
              <a:rPr lang="en-US" b="1" dirty="0">
                <a:solidFill>
                  <a:srgbClr val="000000"/>
                </a:solidFill>
                <a:latin typeface="Arial" panose="020B0604020202020204" pitchFamily="34" charset="0"/>
              </a:rPr>
              <a:t>Recommendation System: </a:t>
            </a:r>
            <a:r>
              <a:rPr lang="en-US" dirty="0">
                <a:solidFill>
                  <a:srgbClr val="000000"/>
                </a:solidFill>
                <a:latin typeface="Arial" panose="020B0604020202020204" pitchFamily="34" charset="0"/>
              </a:rPr>
              <a:t>Naive Bayes Classifier and Collaborative Filtering together builds a Recommendation System that uses machine learning and data mining techniques to filter unseen information and predict whether a user would like a given resource or not</a:t>
            </a:r>
            <a:endParaRPr lang="en-IN" dirty="0"/>
          </a:p>
        </p:txBody>
      </p:sp>
    </p:spTree>
    <p:extLst>
      <p:ext uri="{BB962C8B-B14F-4D97-AF65-F5344CB8AC3E}">
        <p14:creationId xmlns:p14="http://schemas.microsoft.com/office/powerpoint/2010/main" val="428324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714BC6-4464-4824-A9E1-A48596908B3D}"/>
              </a:ext>
            </a:extLst>
          </p:cNvPr>
          <p:cNvSpPr>
            <a:spLocks noChangeArrowheads="1"/>
          </p:cNvSpPr>
          <p:nvPr/>
        </p:nvSpPr>
        <p:spPr bwMode="auto">
          <a:xfrm>
            <a:off x="693174" y="782121"/>
            <a:ext cx="10805652"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IMPLEMENTATION AND RESULT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solidFill>
                <a:srgbClr val="000000"/>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Graph showing no of words with frequency in dataset: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2">
            <a:extLst>
              <a:ext uri="{FF2B5EF4-FFF2-40B4-BE49-F238E27FC236}">
                <a16:creationId xmlns:a16="http://schemas.microsoft.com/office/drawing/2014/main" id="{6857F434-7F62-4797-8DD7-78EC1A216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930400"/>
            <a:ext cx="40481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42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2839E7-1DD7-493B-9239-2D1C150A1D3F}"/>
              </a:ext>
            </a:extLst>
          </p:cNvPr>
          <p:cNvSpPr>
            <a:spLocks noChangeArrowheads="1"/>
          </p:cNvSpPr>
          <p:nvPr/>
        </p:nvSpPr>
        <p:spPr bwMode="auto">
          <a:xfrm>
            <a:off x="152400" y="275232"/>
            <a:ext cx="114776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Results using different Cutoff frequencies are given below:</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7" name="Picture 3">
            <a:extLst>
              <a:ext uri="{FF2B5EF4-FFF2-40B4-BE49-F238E27FC236}">
                <a16:creationId xmlns:a16="http://schemas.microsoft.com/office/drawing/2014/main" id="{400FA2E7-F2EC-429D-89FE-6DD1510D2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90950"/>
            <a:ext cx="5268713" cy="29299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DD394E0-8FC5-4790-BCC0-76C7E8A3D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089" y="884237"/>
            <a:ext cx="4981575" cy="298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084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5294812-334A-4B54-ADB3-64597422B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213" y="2867025"/>
            <a:ext cx="5667375" cy="37719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EC00CF3-2ED5-4A11-808E-19EBD7474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95250"/>
            <a:ext cx="56578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260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60529-8304-4986-95A5-80F185E04BEF}"/>
              </a:ext>
            </a:extLst>
          </p:cNvPr>
          <p:cNvSpPr>
            <a:spLocks noChangeArrowheads="1"/>
          </p:cNvSpPr>
          <p:nvPr/>
        </p:nvSpPr>
        <p:spPr bwMode="auto">
          <a:xfrm>
            <a:off x="2371725" y="539232"/>
            <a:ext cx="68361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We can supply custom reviews to be classified by our model</a:t>
            </a:r>
            <a:endParaRPr kumimoji="0" lang="en-US" altLang="en-US" sz="800" b="0" i="0" u="none" strike="noStrike" cap="none" normalizeH="0" baseline="0" dirty="0">
              <a:ln>
                <a:noFill/>
              </a:ln>
              <a:solidFill>
                <a:schemeClr val="tx1"/>
              </a:solidFill>
              <a:effectLst/>
            </a:endParaRPr>
          </a:p>
        </p:txBody>
      </p:sp>
      <p:pic>
        <p:nvPicPr>
          <p:cNvPr id="6" name="Picture 2">
            <a:extLst>
              <a:ext uri="{FF2B5EF4-FFF2-40B4-BE49-F238E27FC236}">
                <a16:creationId xmlns:a16="http://schemas.microsoft.com/office/drawing/2014/main" id="{926EA1C0-1F34-440A-A6B1-8BB00236C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50" y="1838325"/>
            <a:ext cx="4486275"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9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DE18F3-E995-4C0B-A19F-321E3F7DB054}"/>
              </a:ext>
            </a:extLst>
          </p:cNvPr>
          <p:cNvSpPr/>
          <p:nvPr/>
        </p:nvSpPr>
        <p:spPr>
          <a:xfrm>
            <a:off x="773970" y="348734"/>
            <a:ext cx="1595309" cy="369332"/>
          </a:xfrm>
          <a:prstGeom prst="rect">
            <a:avLst/>
          </a:prstGeom>
        </p:spPr>
        <p:txBody>
          <a:bodyPr wrap="none">
            <a:spAutoFit/>
          </a:bodyPr>
          <a:lstStyle/>
          <a:p>
            <a:pPr>
              <a:spcBef>
                <a:spcPts val="600"/>
              </a:spcBef>
              <a:spcAft>
                <a:spcPts val="600"/>
              </a:spcAft>
            </a:pPr>
            <a:r>
              <a:rPr lang="en-IN" b="1" dirty="0">
                <a:solidFill>
                  <a:srgbClr val="000000"/>
                </a:solidFill>
                <a:latin typeface="Arial" panose="020B0604020202020204" pitchFamily="34" charset="0"/>
              </a:rPr>
              <a:t>Bibliography</a:t>
            </a:r>
            <a:endParaRPr lang="en-IN" b="1" dirty="0">
              <a:effectLst/>
            </a:endParaRPr>
          </a:p>
        </p:txBody>
      </p:sp>
      <p:sp>
        <p:nvSpPr>
          <p:cNvPr id="3" name="Rectangle 2">
            <a:extLst>
              <a:ext uri="{FF2B5EF4-FFF2-40B4-BE49-F238E27FC236}">
                <a16:creationId xmlns:a16="http://schemas.microsoft.com/office/drawing/2014/main" id="{325D502C-65F4-41D1-9336-41E99A370A5F}"/>
              </a:ext>
            </a:extLst>
          </p:cNvPr>
          <p:cNvSpPr/>
          <p:nvPr/>
        </p:nvSpPr>
        <p:spPr>
          <a:xfrm>
            <a:off x="773970" y="876211"/>
            <a:ext cx="10179780" cy="923330"/>
          </a:xfrm>
          <a:prstGeom prst="rect">
            <a:avLst/>
          </a:prstGeom>
        </p:spPr>
        <p:txBody>
          <a:bodyPr wrap="square">
            <a:spAutoFit/>
          </a:bodyPr>
          <a:lstStyle/>
          <a:p>
            <a:pPr fontAlgn="base">
              <a:buFont typeface="+mj-lt"/>
              <a:buAutoNum type="arabicPeriod"/>
            </a:pPr>
            <a:r>
              <a:rPr lang="en-US" dirty="0">
                <a:solidFill>
                  <a:srgbClr val="000000"/>
                </a:solidFill>
                <a:latin typeface="Arial" panose="020B0604020202020204" pitchFamily="34" charset="0"/>
              </a:rPr>
              <a:t>Dataset taken from </a:t>
            </a:r>
            <a:r>
              <a:rPr lang="en-US" u="sng" dirty="0">
                <a:solidFill>
                  <a:srgbClr val="1155CC"/>
                </a:solidFill>
                <a:latin typeface="Arial" panose="020B0604020202020204" pitchFamily="34" charset="0"/>
                <a:hlinkClick r:id="rId2"/>
              </a:rPr>
              <a:t>http://ai.stanford.edu/~amaas//data/sentiment/</a:t>
            </a:r>
            <a:endParaRPr lang="en-US" dirty="0">
              <a:solidFill>
                <a:srgbClr val="000000"/>
              </a:solidFill>
              <a:latin typeface="Arial" panose="020B0604020202020204" pitchFamily="34" charset="0"/>
            </a:endParaRPr>
          </a:p>
          <a:p>
            <a:pPr fontAlgn="base">
              <a:buFont typeface="+mj-lt"/>
              <a:buAutoNum type="arabicPeriod"/>
            </a:pPr>
            <a:r>
              <a:rPr lang="en-US" u="sng" dirty="0">
                <a:solidFill>
                  <a:srgbClr val="1155CC"/>
                </a:solidFill>
                <a:latin typeface="Arial" panose="020B0604020202020204" pitchFamily="34" charset="0"/>
                <a:hlinkClick r:id="rId3"/>
              </a:rPr>
              <a:t>https://en.wikipedia.org/wiki/Sentiment_analysis</a:t>
            </a:r>
            <a:endParaRPr lang="en-US" dirty="0">
              <a:solidFill>
                <a:srgbClr val="000000"/>
              </a:solidFill>
              <a:latin typeface="Arial" panose="020B0604020202020204" pitchFamily="34" charset="0"/>
            </a:endParaRPr>
          </a:p>
          <a:p>
            <a:pPr fontAlgn="base">
              <a:buFont typeface="+mj-lt"/>
              <a:buAutoNum type="arabicPeriod"/>
            </a:pPr>
            <a:r>
              <a:rPr lang="en-US" u="sng" dirty="0">
                <a:solidFill>
                  <a:srgbClr val="1155CC"/>
                </a:solidFill>
                <a:latin typeface="Arial" panose="020B0604020202020204" pitchFamily="34" charset="0"/>
                <a:hlinkClick r:id="rId4"/>
              </a:rPr>
              <a:t>https://en.wikipedia.org/wiki/Naive_Bayes_classifier</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44312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EBA372-7893-40B5-9D91-DE8C16D67BEB}"/>
              </a:ext>
            </a:extLst>
          </p:cNvPr>
          <p:cNvSpPr/>
          <p:nvPr/>
        </p:nvSpPr>
        <p:spPr>
          <a:xfrm>
            <a:off x="1019175" y="132234"/>
            <a:ext cx="9067799" cy="6755696"/>
          </a:xfrm>
          <a:prstGeom prst="rect">
            <a:avLst/>
          </a:prstGeom>
        </p:spPr>
        <p:txBody>
          <a:bodyPr wrap="square">
            <a:spAutoFit/>
          </a:bodyPr>
          <a:lstStyle/>
          <a:p>
            <a:r>
              <a:rPr lang="en-US" sz="4400" b="0" i="0" u="none" strike="noStrike" dirty="0">
                <a:solidFill>
                  <a:srgbClr val="000000"/>
                </a:solidFill>
                <a:effectLst/>
                <a:latin typeface="Arial" panose="020B0604020202020204" pitchFamily="34" charset="0"/>
              </a:rPr>
              <a:t>Introduction</a:t>
            </a:r>
            <a:endParaRPr lang="en-US" b="0" dirty="0">
              <a:effectLst/>
            </a:endParaRPr>
          </a:p>
          <a:p>
            <a:r>
              <a:rPr lang="en-US" dirty="0">
                <a:solidFill>
                  <a:srgbClr val="000000"/>
                </a:solidFill>
                <a:latin typeface="Arial" panose="020B0604020202020204" pitchFamily="34" charset="0"/>
              </a:rPr>
              <a:t>Sentiment Analysis also known as “</a:t>
            </a:r>
            <a:r>
              <a:rPr lang="en-US" b="1" dirty="0">
                <a:solidFill>
                  <a:srgbClr val="000000"/>
                </a:solidFill>
                <a:latin typeface="Arial" panose="020B0604020202020204" pitchFamily="34" charset="0"/>
              </a:rPr>
              <a:t>Opinion Mining</a:t>
            </a:r>
            <a:r>
              <a:rPr lang="en-US" dirty="0">
                <a:solidFill>
                  <a:srgbClr val="000000"/>
                </a:solidFill>
                <a:latin typeface="Arial" panose="020B0604020202020204" pitchFamily="34" charset="0"/>
              </a:rPr>
              <a:t>”, Sentiment Analysis refers to the use of </a:t>
            </a:r>
            <a:r>
              <a:rPr lang="en-US" b="1" dirty="0">
                <a:solidFill>
                  <a:srgbClr val="000000"/>
                </a:solidFill>
                <a:latin typeface="Arial" panose="020B0604020202020204" pitchFamily="34" charset="0"/>
              </a:rPr>
              <a:t>Natural Language Processing</a:t>
            </a:r>
            <a:r>
              <a:rPr lang="en-US" dirty="0">
                <a:solidFill>
                  <a:srgbClr val="000000"/>
                </a:solidFill>
                <a:latin typeface="Arial" panose="020B0604020202020204" pitchFamily="34" charset="0"/>
              </a:rPr>
              <a:t> to determine the attitude, opinions and emotions of a speaker, writer, or other subject within an online mention.</a:t>
            </a:r>
            <a:endParaRPr lang="en-US" b="0" dirty="0">
              <a:effectLst/>
            </a:endParaRPr>
          </a:p>
          <a:p>
            <a:r>
              <a:rPr lang="en-US" dirty="0">
                <a:solidFill>
                  <a:srgbClr val="000000"/>
                </a:solidFill>
                <a:latin typeface="Arial" panose="020B0604020202020204" pitchFamily="34" charset="0"/>
              </a:rPr>
              <a:t>Essentially, it is the process of determining whether a piece of writing is positive or negative. This is also called the </a:t>
            </a:r>
            <a:r>
              <a:rPr lang="en-US" b="1" dirty="0">
                <a:solidFill>
                  <a:srgbClr val="000000"/>
                </a:solidFill>
                <a:latin typeface="Arial" panose="020B0604020202020204" pitchFamily="34" charset="0"/>
              </a:rPr>
              <a:t>Polarity</a:t>
            </a:r>
            <a:r>
              <a:rPr lang="en-US" dirty="0">
                <a:solidFill>
                  <a:srgbClr val="000000"/>
                </a:solidFill>
                <a:latin typeface="Arial" panose="020B0604020202020204" pitchFamily="34" charset="0"/>
              </a:rPr>
              <a:t> of the content.</a:t>
            </a:r>
            <a:endParaRPr lang="en-US" b="0" dirty="0">
              <a:effectLst/>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As humans, we are able to classify text into positive/negative subconsciously. For example, the sentence “The kid had a gorgeous smile on his face”, will most likely give us a positive sentiment. In layman’s terms, we kind of arrive at such a conclusion by examining the words and averaging out the positives and the negatives. For instance, the words “gorgeous” and “smile” are more likely to be positive, while words like “the”, “kid” and “face” are really neutral. Therefore, the overall sentiment of the sentence is likely to be positive.</a:t>
            </a:r>
            <a:endParaRPr lang="en-US" b="0" dirty="0">
              <a:effectLst/>
            </a:endParaRPr>
          </a:p>
          <a:p>
            <a:pPr>
              <a:spcBef>
                <a:spcPts val="600"/>
              </a:spcBef>
            </a:pPr>
            <a:br>
              <a:rPr lang="en-US" b="0" dirty="0">
                <a:effectLst/>
              </a:rPr>
            </a:br>
            <a:r>
              <a:rPr lang="en-US" sz="2400" b="1" i="1" u="none" strike="noStrike" dirty="0">
                <a:solidFill>
                  <a:srgbClr val="000000"/>
                </a:solidFill>
                <a:effectLst/>
                <a:latin typeface="Arial" panose="020B0604020202020204" pitchFamily="34" charset="0"/>
              </a:rPr>
              <a:t>Where can it be used?</a:t>
            </a:r>
            <a:endParaRPr lang="en-US" b="0" dirty="0">
              <a:effectLst/>
            </a:endParaRPr>
          </a:p>
          <a:p>
            <a:r>
              <a:rPr lang="en-US" dirty="0">
                <a:solidFill>
                  <a:srgbClr val="000000"/>
                </a:solidFill>
                <a:latin typeface="Arial" panose="020B0604020202020204" pitchFamily="34" charset="0"/>
              </a:rPr>
              <a:t>A common use for this technology comes from its deployment in the social media space to discover how people feel about certain topics.</a:t>
            </a:r>
            <a:endParaRPr lang="en-US" b="0" dirty="0">
              <a:effectLst/>
            </a:endParaRPr>
          </a:p>
          <a:p>
            <a:r>
              <a:rPr lang="en-US" dirty="0">
                <a:solidFill>
                  <a:srgbClr val="000000"/>
                </a:solidFill>
                <a:latin typeface="Arial" panose="020B0604020202020204" pitchFamily="34" charset="0"/>
              </a:rPr>
              <a:t>It also finds its use in analyzing the sentiment of the general public towards a particular product, person or thing, In our case it is a </a:t>
            </a:r>
            <a:r>
              <a:rPr lang="en-US" b="1" dirty="0">
                <a:solidFill>
                  <a:srgbClr val="000000"/>
                </a:solidFill>
                <a:latin typeface="Arial" panose="020B0604020202020204" pitchFamily="34" charset="0"/>
              </a:rPr>
              <a:t>movie</a:t>
            </a:r>
            <a:r>
              <a:rPr lang="en-US" dirty="0">
                <a:solidFill>
                  <a:srgbClr val="000000"/>
                </a:solidFill>
                <a:latin typeface="Arial" panose="020B0604020202020204" pitchFamily="34" charset="0"/>
              </a:rPr>
              <a:t>.</a:t>
            </a:r>
            <a:endParaRPr lang="en-US" b="0" dirty="0">
              <a:effectLst/>
            </a:endParaRPr>
          </a:p>
          <a:p>
            <a:br>
              <a:rPr lang="en-US" dirty="0"/>
            </a:br>
            <a:endParaRPr lang="en-IN" dirty="0"/>
          </a:p>
        </p:txBody>
      </p:sp>
    </p:spTree>
    <p:extLst>
      <p:ext uri="{BB962C8B-B14F-4D97-AF65-F5344CB8AC3E}">
        <p14:creationId xmlns:p14="http://schemas.microsoft.com/office/powerpoint/2010/main" val="20528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1FF64F-39A7-4D37-A90B-470F320AD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738164"/>
            <a:ext cx="9412792" cy="5367361"/>
          </a:xfrm>
          <a:prstGeom prst="rect">
            <a:avLst/>
          </a:prstGeom>
        </p:spPr>
      </p:pic>
    </p:spTree>
    <p:extLst>
      <p:ext uri="{BB962C8B-B14F-4D97-AF65-F5344CB8AC3E}">
        <p14:creationId xmlns:p14="http://schemas.microsoft.com/office/powerpoint/2010/main" val="401644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5D9946-313E-44ED-8947-C0CC36FFFF45}"/>
              </a:ext>
            </a:extLst>
          </p:cNvPr>
          <p:cNvSpPr/>
          <p:nvPr/>
        </p:nvSpPr>
        <p:spPr>
          <a:xfrm>
            <a:off x="1466850" y="520511"/>
            <a:ext cx="9067800" cy="5816977"/>
          </a:xfrm>
          <a:prstGeom prst="rect">
            <a:avLst/>
          </a:prstGeom>
        </p:spPr>
        <p:txBody>
          <a:bodyPr wrap="square">
            <a:spAutoFit/>
          </a:bodyPr>
          <a:lstStyle/>
          <a:p>
            <a:br>
              <a:rPr lang="en-US" b="0" dirty="0">
                <a:effectLst/>
              </a:rPr>
            </a:br>
            <a:r>
              <a:rPr lang="en-US" sz="2400" b="1" i="0" u="none" strike="noStrike" dirty="0">
                <a:solidFill>
                  <a:srgbClr val="000000"/>
                </a:solidFill>
                <a:effectLst/>
                <a:latin typeface="Arial" panose="020B0604020202020204" pitchFamily="34" charset="0"/>
              </a:rPr>
              <a:t>How to classify Sentiment?</a:t>
            </a:r>
            <a:endParaRPr lang="en-US" b="0" dirty="0">
              <a:effectLst/>
            </a:endParaRPr>
          </a:p>
          <a:p>
            <a:br>
              <a:rPr lang="en-US" b="0" dirty="0">
                <a:effectLst/>
              </a:rPr>
            </a:br>
            <a:r>
              <a:rPr lang="en-US" sz="2000" b="1" i="0" u="none" strike="noStrike" dirty="0">
                <a:solidFill>
                  <a:srgbClr val="000000"/>
                </a:solidFill>
                <a:effectLst/>
                <a:latin typeface="Arial" panose="020B0604020202020204" pitchFamily="34" charset="0"/>
              </a:rPr>
              <a:t>Machine Learning Approach</a:t>
            </a:r>
            <a:endParaRPr lang="en-US" b="0" dirty="0">
              <a:effectLst/>
            </a:endParaRPr>
          </a:p>
          <a:p>
            <a:r>
              <a:rPr lang="en-US" dirty="0">
                <a:solidFill>
                  <a:srgbClr val="000000"/>
                </a:solidFill>
                <a:latin typeface="Arial" panose="020B0604020202020204" pitchFamily="34" charset="0"/>
              </a:rPr>
              <a:t>This approach employs a machine-learning technique and diverse features to construct a classifier that can identify text that expresses sentiment. Nowadays, deep-learning methods are popular because they fit on data learning representations.</a:t>
            </a:r>
            <a:endParaRPr lang="en-US" b="0" dirty="0">
              <a:effectLst/>
            </a:endParaRPr>
          </a:p>
          <a:p>
            <a:br>
              <a:rPr lang="en-US" b="0" dirty="0">
                <a:effectLst/>
              </a:rPr>
            </a:br>
            <a:r>
              <a:rPr lang="en-US" sz="2000" b="1" i="0" u="none" strike="noStrike" dirty="0">
                <a:solidFill>
                  <a:srgbClr val="000000"/>
                </a:solidFill>
                <a:effectLst/>
                <a:latin typeface="Arial" panose="020B0604020202020204" pitchFamily="34" charset="0"/>
              </a:rPr>
              <a:t>Lexicon-Based Approach</a:t>
            </a:r>
            <a:endParaRPr lang="en-US" b="0" dirty="0">
              <a:effectLst/>
            </a:endParaRPr>
          </a:p>
          <a:p>
            <a:r>
              <a:rPr lang="en-US" dirty="0">
                <a:solidFill>
                  <a:srgbClr val="000000"/>
                </a:solidFill>
                <a:latin typeface="Arial" panose="020B0604020202020204" pitchFamily="34" charset="0"/>
              </a:rPr>
              <a:t>This method uses a variety of words annotated by polarity score, to decide the general assessment score of a given content. The strongest asset of this technique is that it does not require any training data, while its weakest point is that a large number of words and expressions are not included in sentiment lexicons.</a:t>
            </a:r>
            <a:endParaRPr lang="en-US" b="0" dirty="0">
              <a:effectLst/>
            </a:endParaRPr>
          </a:p>
          <a:p>
            <a:br>
              <a:rPr lang="en-US" b="0" dirty="0">
                <a:effectLst/>
              </a:rPr>
            </a:br>
            <a:r>
              <a:rPr lang="en-US" sz="2000" b="1" i="0" u="none" strike="noStrike" dirty="0">
                <a:solidFill>
                  <a:srgbClr val="000000"/>
                </a:solidFill>
                <a:effectLst/>
                <a:latin typeface="Arial" panose="020B0604020202020204" pitchFamily="34" charset="0"/>
              </a:rPr>
              <a:t>Hybrid Approach</a:t>
            </a:r>
            <a:endParaRPr lang="en-US" b="0" dirty="0">
              <a:effectLst/>
            </a:endParaRPr>
          </a:p>
          <a:p>
            <a:r>
              <a:rPr lang="en-US" dirty="0">
                <a:solidFill>
                  <a:srgbClr val="000000"/>
                </a:solidFill>
                <a:latin typeface="Arial" panose="020B0604020202020204" pitchFamily="34" charset="0"/>
              </a:rPr>
              <a:t>The combination of machine learning and lexicon-based approaches to address Sentiment Analysis is called Hybrid. Though not commonly used, this method usually produces more promising results than above  approaches.</a:t>
            </a:r>
            <a:endParaRPr lang="en-US" b="0" dirty="0">
              <a:effectLst/>
            </a:endParaRPr>
          </a:p>
          <a:p>
            <a:br>
              <a:rPr lang="en-US" dirty="0"/>
            </a:br>
            <a:endParaRPr lang="en-IN" dirty="0"/>
          </a:p>
        </p:txBody>
      </p:sp>
    </p:spTree>
    <p:extLst>
      <p:ext uri="{BB962C8B-B14F-4D97-AF65-F5344CB8AC3E}">
        <p14:creationId xmlns:p14="http://schemas.microsoft.com/office/powerpoint/2010/main" val="207865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85A353-DB13-44E5-8601-EEF5BA530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358" y="2124075"/>
            <a:ext cx="10506074" cy="3108709"/>
          </a:xfrm>
          <a:prstGeom prst="rect">
            <a:avLst/>
          </a:prstGeom>
        </p:spPr>
      </p:pic>
    </p:spTree>
    <p:extLst>
      <p:ext uri="{BB962C8B-B14F-4D97-AF65-F5344CB8AC3E}">
        <p14:creationId xmlns:p14="http://schemas.microsoft.com/office/powerpoint/2010/main" val="416552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95E382-4A4F-4A2F-A645-DE2FEDB6284F}"/>
              </a:ext>
            </a:extLst>
          </p:cNvPr>
          <p:cNvSpPr/>
          <p:nvPr/>
        </p:nvSpPr>
        <p:spPr>
          <a:xfrm>
            <a:off x="609600" y="638175"/>
            <a:ext cx="10358437" cy="4683650"/>
          </a:xfrm>
          <a:prstGeom prst="rect">
            <a:avLst/>
          </a:prstGeom>
        </p:spPr>
        <p:txBody>
          <a:bodyPr wrap="square">
            <a:spAutoFit/>
          </a:bodyPr>
          <a:lstStyle/>
          <a:p>
            <a:r>
              <a:rPr lang="en-US" sz="2400" b="1" i="0" u="none" strike="noStrike" dirty="0">
                <a:solidFill>
                  <a:srgbClr val="000000"/>
                </a:solidFill>
                <a:effectLst/>
                <a:latin typeface="Arial" panose="020B0604020202020204" pitchFamily="34" charset="0"/>
              </a:rPr>
              <a:t>Problem Scenario</a:t>
            </a:r>
            <a:endParaRPr lang="en-US" b="0" dirty="0">
              <a:effectLst/>
            </a:endParaRPr>
          </a:p>
          <a:p>
            <a:br>
              <a:rPr lang="en-US" b="0" dirty="0">
                <a:effectLst/>
              </a:rPr>
            </a:br>
            <a:r>
              <a:rPr lang="en-US" dirty="0">
                <a:solidFill>
                  <a:srgbClr val="000000"/>
                </a:solidFill>
                <a:latin typeface="Arial" panose="020B0604020202020204" pitchFamily="34" charset="0"/>
              </a:rPr>
              <a:t>We need to train a model to recognize the emotion of the movie review as positive or negative. It is a binary classification problem. </a:t>
            </a:r>
            <a:endParaRPr lang="en-US" b="0" dirty="0">
              <a:effectLst/>
            </a:endParaRPr>
          </a:p>
          <a:p>
            <a:br>
              <a:rPr lang="en-US" b="0" dirty="0">
                <a:effectLst/>
              </a:rPr>
            </a:br>
            <a:r>
              <a:rPr lang="en-US" dirty="0">
                <a:solidFill>
                  <a:srgbClr val="000000"/>
                </a:solidFill>
                <a:latin typeface="Arial" panose="020B0604020202020204" pitchFamily="34" charset="0"/>
              </a:rPr>
              <a:t>The dataset used here is known as 'Polarity Dataset'. The dataset used in our project has been taken from Stanford .</a:t>
            </a:r>
            <a:endParaRPr lang="en-US" b="0" dirty="0">
              <a:effectLst/>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This is a dataset for binary sentiment classification containing substantially more data than previous benchmark datasets.</a:t>
            </a:r>
            <a:endParaRPr lang="en-US" b="0" dirty="0">
              <a:effectLst/>
            </a:endParaRPr>
          </a:p>
          <a:p>
            <a:br>
              <a:rPr lang="en-US" b="0" dirty="0">
                <a:effectLst/>
              </a:rPr>
            </a:br>
            <a:r>
              <a:rPr lang="en-US" dirty="0">
                <a:solidFill>
                  <a:srgbClr val="000000"/>
                </a:solidFill>
                <a:latin typeface="Arial" panose="020B0604020202020204" pitchFamily="34" charset="0"/>
              </a:rPr>
              <a:t>This dataset has following properties:</a:t>
            </a:r>
            <a:endParaRPr lang="en-US" b="0" dirty="0">
              <a:effectLst/>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They provide a set of 25,000 highly polar movie reviews for training, and 25,000 for testing.</a:t>
            </a:r>
            <a:endParaRPr lang="en-US" b="0" dirty="0">
              <a:effectLst/>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It only comprises of English reviews.</a:t>
            </a:r>
            <a:endParaRPr lang="en-US" b="0" dirty="0">
              <a:effectLst/>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There is whitespace around punctuations like periods, commas, and brackets.</a:t>
            </a:r>
            <a:endParaRPr lang="en-US" b="0" dirty="0">
              <a:effectLst/>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There is additional unlabeled data for use as well. </a:t>
            </a:r>
            <a:endParaRPr lang="en-US" b="0" dirty="0">
              <a:effectLst/>
            </a:endParaRPr>
          </a:p>
        </p:txBody>
      </p:sp>
    </p:spTree>
    <p:extLst>
      <p:ext uri="{BB962C8B-B14F-4D97-AF65-F5344CB8AC3E}">
        <p14:creationId xmlns:p14="http://schemas.microsoft.com/office/powerpoint/2010/main" val="273404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E4388A-8A95-4BE6-8CAA-1CD6292293DF}"/>
              </a:ext>
            </a:extLst>
          </p:cNvPr>
          <p:cNvSpPr/>
          <p:nvPr/>
        </p:nvSpPr>
        <p:spPr>
          <a:xfrm>
            <a:off x="581025" y="201935"/>
            <a:ext cx="10991849" cy="6545574"/>
          </a:xfrm>
          <a:prstGeom prst="rect">
            <a:avLst/>
          </a:prstGeom>
        </p:spPr>
        <p:txBody>
          <a:bodyPr wrap="square">
            <a:spAutoFit/>
          </a:bodyPr>
          <a:lstStyle/>
          <a:p>
            <a:pPr>
              <a:lnSpc>
                <a:spcPct val="115000"/>
              </a:lnSpc>
              <a:spcAft>
                <a:spcPts val="0"/>
              </a:spcAft>
            </a:pPr>
            <a:r>
              <a:rPr lang="en-IN" sz="2400" b="1" dirty="0">
                <a:effectLst/>
                <a:latin typeface="Arial" panose="020B0604020202020204" pitchFamily="34" charset="0"/>
                <a:ea typeface="Arial" panose="020B0604020202020204" pitchFamily="34" charset="0"/>
              </a:rPr>
              <a:t>This problem is approached in three stages:</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dirty="0">
                <a:latin typeface="Arial" panose="020B0604020202020204" pitchFamily="34" charset="0"/>
                <a:ea typeface="Arial" panose="020B0604020202020204" pitchFamily="34" charset="0"/>
              </a:rPr>
              <a:t> </a:t>
            </a:r>
          </a:p>
          <a:p>
            <a:pPr>
              <a:lnSpc>
                <a:spcPct val="115000"/>
              </a:lnSpc>
              <a:spcAft>
                <a:spcPts val="0"/>
              </a:spcAft>
            </a:pPr>
            <a:r>
              <a:rPr lang="en-IN" sz="2400" b="1" dirty="0">
                <a:effectLst/>
                <a:latin typeface="Arial" panose="020B0604020202020204" pitchFamily="34" charset="0"/>
                <a:ea typeface="Arial" panose="020B0604020202020204" pitchFamily="34" charset="0"/>
              </a:rPr>
              <a:t>A. Data Pre-processing</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dirty="0">
                <a:latin typeface="Arial" panose="020B0604020202020204" pitchFamily="34" charset="0"/>
                <a:ea typeface="Arial" panose="020B0604020202020204" pitchFamily="34" charset="0"/>
              </a:rPr>
              <a:t> This stage involves the following steps:</a:t>
            </a:r>
            <a:endParaRPr lang="en-IN" sz="1400" dirty="0">
              <a:effectLst/>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IN" dirty="0">
                <a:latin typeface="Arial" panose="020B0604020202020204" pitchFamily="34" charset="0"/>
                <a:ea typeface="Arial" panose="020B0604020202020204" pitchFamily="34" charset="0"/>
              </a:rPr>
              <a:t> Loading the data</a:t>
            </a:r>
            <a:endParaRPr lang="en-IN" sz="1400" u="none" strike="noStrike" dirty="0">
              <a:effectLst/>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IN" dirty="0">
                <a:latin typeface="Arial" panose="020B0604020202020204" pitchFamily="34" charset="0"/>
                <a:ea typeface="Arial" panose="020B0604020202020204" pitchFamily="34" charset="0"/>
              </a:rPr>
              <a:t> Analysis of data</a:t>
            </a:r>
            <a:endParaRPr lang="en-IN" sz="1400" u="none" strike="noStrike" dirty="0">
              <a:effectLst/>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IN" dirty="0">
                <a:latin typeface="Arial" panose="020B0604020202020204" pitchFamily="34" charset="0"/>
                <a:ea typeface="Arial" panose="020B0604020202020204" pitchFamily="34" charset="0"/>
              </a:rPr>
              <a:t> Cleaning the data.</a:t>
            </a:r>
            <a:endParaRPr lang="en-IN" sz="1400" u="none" strike="noStrike" dirty="0">
              <a:effectLst/>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IN" dirty="0">
                <a:latin typeface="Arial" panose="020B0604020202020204" pitchFamily="34" charset="0"/>
                <a:ea typeface="Arial" panose="020B0604020202020204" pitchFamily="34" charset="0"/>
              </a:rPr>
              <a:t> Defining a vocabulary </a:t>
            </a:r>
            <a:endParaRPr lang="en-IN" sz="1400" u="none" strike="noStrike" dirty="0">
              <a:effectLst/>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IN" dirty="0">
                <a:latin typeface="Arial" panose="020B0604020202020204" pitchFamily="34" charset="0"/>
                <a:ea typeface="Arial" panose="020B0604020202020204" pitchFamily="34" charset="0"/>
              </a:rPr>
              <a:t> Creating the feature list (words that would be considered in the sentiment analysis)</a:t>
            </a:r>
            <a:endParaRPr lang="en-IN" sz="1400" u="none" strike="noStrike" dirty="0">
              <a:effectLst/>
              <a:latin typeface="Arial" panose="020B0604020202020204" pitchFamily="34" charset="0"/>
              <a:ea typeface="Arial" panose="020B0604020202020204" pitchFamily="34" charset="0"/>
            </a:endParaRPr>
          </a:p>
          <a:p>
            <a:pPr>
              <a:lnSpc>
                <a:spcPct val="115000"/>
              </a:lnSpc>
              <a:spcAft>
                <a:spcPts val="0"/>
              </a:spcAft>
            </a:pPr>
            <a:endParaRPr lang="en-IN" sz="2400" b="1" dirty="0">
              <a:effectLst/>
              <a:latin typeface="Arial" panose="020B0604020202020204" pitchFamily="34" charset="0"/>
              <a:ea typeface="Arial" panose="020B0604020202020204" pitchFamily="34" charset="0"/>
            </a:endParaRPr>
          </a:p>
          <a:p>
            <a:pPr>
              <a:lnSpc>
                <a:spcPct val="115000"/>
              </a:lnSpc>
              <a:spcAft>
                <a:spcPts val="0"/>
              </a:spcAft>
            </a:pPr>
            <a:r>
              <a:rPr lang="en-IN" sz="2400" b="1" dirty="0">
                <a:effectLst/>
                <a:latin typeface="Arial" panose="020B0604020202020204" pitchFamily="34" charset="0"/>
                <a:ea typeface="Arial" panose="020B0604020202020204" pitchFamily="34" charset="0"/>
              </a:rPr>
              <a:t> B. Bag Of Words Representation</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dirty="0">
                <a:latin typeface="Arial" panose="020B0604020202020204" pitchFamily="34" charset="0"/>
                <a:ea typeface="Arial" panose="020B0604020202020204" pitchFamily="34" charset="0"/>
              </a:rPr>
              <a:t>This stage focuses on preparing the data for the training model. It involves following steps:</a:t>
            </a:r>
            <a:endParaRPr lang="en-IN" sz="1400" dirty="0">
              <a:effectLst/>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IN" dirty="0">
                <a:latin typeface="Arial" panose="020B0604020202020204" pitchFamily="34" charset="0"/>
                <a:ea typeface="Arial" panose="020B0604020202020204" pitchFamily="34" charset="0"/>
              </a:rPr>
              <a:t>   Converting reviews to lines of tokens.</a:t>
            </a:r>
            <a:endParaRPr lang="en-IN" sz="1400" u="none" strike="noStrike" dirty="0">
              <a:effectLst/>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IN" dirty="0">
                <a:latin typeface="Arial" panose="020B0604020202020204" pitchFamily="34" charset="0"/>
                <a:ea typeface="Arial" panose="020B0604020202020204" pitchFamily="34" charset="0"/>
              </a:rPr>
              <a:t>   Encoding reviews with a bag-of-words model representation.</a:t>
            </a:r>
            <a:endParaRPr lang="en-IN" sz="1400" u="none" strike="noStrike" dirty="0">
              <a:effectLst/>
              <a:latin typeface="Arial" panose="020B0604020202020204" pitchFamily="34" charset="0"/>
              <a:ea typeface="Arial" panose="020B0604020202020204" pitchFamily="34" charset="0"/>
            </a:endParaRPr>
          </a:p>
          <a:p>
            <a:pPr>
              <a:lnSpc>
                <a:spcPct val="115000"/>
              </a:lnSpc>
              <a:spcAft>
                <a:spcPts val="0"/>
              </a:spcAft>
            </a:pPr>
            <a:endParaRPr lang="en-IN" sz="2400" b="1" dirty="0">
              <a:effectLst/>
              <a:latin typeface="Arial" panose="020B0604020202020204" pitchFamily="34" charset="0"/>
              <a:ea typeface="Arial" panose="020B0604020202020204" pitchFamily="34" charset="0"/>
            </a:endParaRPr>
          </a:p>
          <a:p>
            <a:pPr>
              <a:lnSpc>
                <a:spcPct val="115000"/>
              </a:lnSpc>
              <a:spcAft>
                <a:spcPts val="0"/>
              </a:spcAft>
            </a:pPr>
            <a:r>
              <a:rPr lang="en-IN" sz="2400" b="1" dirty="0">
                <a:effectLst/>
                <a:latin typeface="Arial" panose="020B0604020202020204" pitchFamily="34" charset="0"/>
                <a:ea typeface="Arial" panose="020B0604020202020204" pitchFamily="34" charset="0"/>
              </a:rPr>
              <a:t>C. Sentiment Analysis Model</a:t>
            </a:r>
            <a:endParaRPr lang="en-IN" sz="1400" dirty="0">
              <a:effectLst/>
              <a:latin typeface="Arial" panose="020B0604020202020204" pitchFamily="34" charset="0"/>
              <a:ea typeface="Arial" panose="020B0604020202020204" pitchFamily="34" charset="0"/>
            </a:endParaRPr>
          </a:p>
          <a:p>
            <a:pPr>
              <a:lnSpc>
                <a:spcPct val="115000"/>
              </a:lnSpc>
              <a:spcAft>
                <a:spcPts val="0"/>
              </a:spcAft>
            </a:pPr>
            <a:r>
              <a:rPr lang="en-IN" dirty="0">
                <a:highlight>
                  <a:srgbClr val="FFFFFF"/>
                </a:highlight>
                <a:latin typeface="Arial" panose="020B0604020202020204" pitchFamily="34" charset="0"/>
                <a:ea typeface="Arial" panose="020B0604020202020204" pitchFamily="34" charset="0"/>
              </a:rPr>
              <a:t>In this project we develop a </a:t>
            </a:r>
            <a:r>
              <a:rPr lang="en-IN" b="1" dirty="0">
                <a:highlight>
                  <a:srgbClr val="FFFFFF"/>
                </a:highlight>
                <a:latin typeface="Arial" panose="020B0604020202020204" pitchFamily="34" charset="0"/>
                <a:ea typeface="Arial" panose="020B0604020202020204" pitchFamily="34" charset="0"/>
              </a:rPr>
              <a:t>Naive Bayes Model</a:t>
            </a:r>
            <a:r>
              <a:rPr lang="en-IN" dirty="0">
                <a:highlight>
                  <a:srgbClr val="FFFFFF"/>
                </a:highlight>
                <a:latin typeface="Arial" panose="020B0604020202020204" pitchFamily="34" charset="0"/>
                <a:ea typeface="Arial" panose="020B0604020202020204" pitchFamily="34" charset="0"/>
              </a:rPr>
              <a:t> to predict the sentiment/emotion of the reviews.</a:t>
            </a:r>
            <a:endParaRPr lang="en-IN" sz="1400" dirty="0">
              <a:effectLst/>
              <a:latin typeface="Arial" panose="020B0604020202020204" pitchFamily="34" charset="0"/>
              <a:ea typeface="Arial" panose="020B0604020202020204" pitchFamily="34" charset="0"/>
            </a:endParaRPr>
          </a:p>
          <a:p>
            <a:pPr>
              <a:lnSpc>
                <a:spcPct val="115000"/>
              </a:lnSpc>
              <a:spcBef>
                <a:spcPts val="600"/>
              </a:spcBef>
              <a:spcAft>
                <a:spcPts val="0"/>
              </a:spcAft>
            </a:pPr>
            <a:r>
              <a:rPr lang="en-IN" sz="2000" dirty="0">
                <a:solidFill>
                  <a:srgbClr val="38761D"/>
                </a:solidFill>
                <a:effectLst/>
                <a:highlight>
                  <a:srgbClr val="FFFFFF"/>
                </a:highlight>
                <a:latin typeface="Arial" panose="020B0604020202020204" pitchFamily="34"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2254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ECCCB6B-E335-4CC7-B937-86C25F02C79C}"/>
              </a:ext>
            </a:extLst>
          </p:cNvPr>
          <p:cNvSpPr>
            <a:spLocks noChangeArrowheads="1"/>
          </p:cNvSpPr>
          <p:nvPr/>
        </p:nvSpPr>
        <p:spPr bwMode="auto">
          <a:xfrm>
            <a:off x="698858" y="344958"/>
            <a:ext cx="10794283" cy="48192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9656"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Road Map</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A. Data Preprocessing</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A.1. Training and Testing set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The dataset contains positive and negative reviews. Among them, some positive and negative reviews are used as training sets and the remaining  positive and negative reviews are used as test data.</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A.2. Load the data</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ea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ea typeface="Arial" panose="020B0604020202020204" pitchFamily="34" charset="0"/>
              </a:rPr>
              <a:t>load</a:t>
            </a:r>
            <a:r>
              <a:rPr kumimoji="0" lang="en-US" altLang="en-US" sz="16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 method helps to load the dataset into the  memory.</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A.3. Analysis of the data</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ea typeface="Arial" panose="020B0604020202020204" pitchFamily="34" charset="0"/>
              </a:rPr>
              <a:t>In the analysis of the data we generate a report 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Size of the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Total Positive Sentiment in the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Total Negatives Sentiment in the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Average Positive review length</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Average Negative review length</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Train Data size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panose="020B0604020202020204" pitchFamily="34" charset="0"/>
              </a:rPr>
              <a:t>Test Data size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167E8DA1-8436-42CE-8AB2-267778C9F296}"/>
              </a:ext>
            </a:extLst>
          </p:cNvPr>
          <p:cNvSpPr>
            <a:spLocks noChangeArrowheads="1"/>
          </p:cNvSpPr>
          <p:nvPr/>
        </p:nvSpPr>
        <p:spPr bwMode="auto">
          <a:xfrm>
            <a:off x="226142" y="3945194"/>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3965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image1.png">
            <a:extLst>
              <a:ext uri="{FF2B5EF4-FFF2-40B4-BE49-F238E27FC236}">
                <a16:creationId xmlns:a16="http://schemas.microsoft.com/office/drawing/2014/main" id="{A889E9B9-6752-423B-9FF7-144B7689F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692" y="5205544"/>
            <a:ext cx="4191000" cy="123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000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2809</Words>
  <Application>Microsoft Office PowerPoint</Application>
  <PresentationFormat>Widescreen</PresentationFormat>
  <Paragraphs>261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Carlito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Pˆ(c)                 Nc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KRITANK SINGH</dc:creator>
  <cp:lastModifiedBy>KRITANK SINGH</cp:lastModifiedBy>
  <cp:revision>18</cp:revision>
  <dcterms:created xsi:type="dcterms:W3CDTF">2020-05-05T19:08:37Z</dcterms:created>
  <dcterms:modified xsi:type="dcterms:W3CDTF">2020-05-06T05:11:05Z</dcterms:modified>
</cp:coreProperties>
</file>