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60" r:id="rId6"/>
    <p:sldId id="283" r:id="rId7"/>
    <p:sldId id="274" r:id="rId8"/>
    <p:sldId id="276" r:id="rId9"/>
    <p:sldId id="275" r:id="rId10"/>
    <p:sldId id="278" r:id="rId11"/>
    <p:sldId id="280" r:id="rId12"/>
    <p:sldId id="281" r:id="rId13"/>
    <p:sldId id="284" r:id="rId14"/>
    <p:sldId id="285" r:id="rId15"/>
    <p:sldId id="282" r:id="rId16"/>
    <p:sldId id="27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6" autoAdjust="0"/>
  </p:normalViewPr>
  <p:slideViewPr>
    <p:cSldViewPr snapToGrid="0">
      <p:cViewPr>
        <p:scale>
          <a:sx n="76" d="100"/>
          <a:sy n="76" d="100"/>
        </p:scale>
        <p:origin x="-296" y="4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docs/getting-started.html" TargetMode="External"/><Relationship Id="rId2" Type="http://schemas.openxmlformats.org/officeDocument/2006/relationships/hyperlink" Target="https://www.google.co.in/" TargetMode="External"/><Relationship Id="rId1" Type="http://schemas.openxmlformats.org/officeDocument/2006/relationships/slideLayout" Target="../slideLayouts/slideLayout2.xml"/><Relationship Id="rId6" Type="http://schemas.openxmlformats.org/officeDocument/2006/relationships/hyperlink" Target="https://github.com/kritarth2121/Ecommerce-website" TargetMode="External"/><Relationship Id="rId5" Type="http://schemas.openxmlformats.org/officeDocument/2006/relationships/hyperlink" Target="https://www.youtube.com/" TargetMode="External"/><Relationship Id="rId4" Type="http://schemas.openxmlformats.org/officeDocument/2006/relationships/hyperlink" Target="https://www.w3schools.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implilearn.com/how-to-become-a-software-engineer-artic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540" y="906011"/>
            <a:ext cx="7766936" cy="2944536"/>
          </a:xfrm>
        </p:spPr>
        <p:txBody>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en-IN" sz="4000" dirty="0" smtClean="0">
                <a:solidFill>
                  <a:schemeClr val="accent2">
                    <a:lumMod val="50000"/>
                  </a:schemeClr>
                </a:solidFill>
                <a:latin typeface="Times New Roman" panose="02020603050405020304" pitchFamily="18" charset="0"/>
                <a:cs typeface="Times New Roman" panose="02020603050405020304" pitchFamily="18" charset="0"/>
              </a:rPr>
              <a:t>Mini Project-II </a:t>
            </a:r>
            <a:r>
              <a:rPr lang="en-IN" sz="4000" dirty="0">
                <a:solidFill>
                  <a:schemeClr val="accent2">
                    <a:lumMod val="50000"/>
                  </a:schemeClr>
                </a:solidFill>
                <a:latin typeface="Times New Roman" panose="02020603050405020304" pitchFamily="18" charset="0"/>
                <a:cs typeface="Times New Roman" panose="02020603050405020304" pitchFamily="18" charset="0"/>
              </a:rPr>
              <a:t>Presentation</a:t>
            </a:r>
            <a:r>
              <a:rPr lang="en-IN" sz="2800" dirty="0">
                <a:solidFill>
                  <a:schemeClr val="accent2">
                    <a:lumMod val="50000"/>
                  </a:schemeClr>
                </a:solidFill>
                <a:latin typeface="Times New Roman" panose="02020603050405020304" pitchFamily="18" charset="0"/>
                <a:cs typeface="Times New Roman" panose="02020603050405020304" pitchFamily="18" charset="0"/>
              </a:rPr>
              <a:t/>
            </a:r>
            <a:br>
              <a:rPr lang="en-IN" sz="2800" dirty="0">
                <a:solidFill>
                  <a:schemeClr val="accent2">
                    <a:lumMod val="50000"/>
                  </a:schemeClr>
                </a:solidFill>
                <a:latin typeface="Times New Roman" panose="02020603050405020304" pitchFamily="18" charset="0"/>
                <a:cs typeface="Times New Roman" panose="02020603050405020304" pitchFamily="18" charset="0"/>
              </a:rPr>
            </a:br>
            <a:r>
              <a:rPr lang="en-IN" sz="2400" dirty="0">
                <a:solidFill>
                  <a:srgbClr val="002060"/>
                </a:solidFill>
                <a:latin typeface="Arial" panose="020B0604020202020204" pitchFamily="34" charset="0"/>
                <a:cs typeface="Arial" panose="020B0604020202020204" pitchFamily="34" charset="0"/>
              </a:rPr>
              <a:t>(2020-21)</a:t>
            </a:r>
            <a:r>
              <a:rPr lang="en-IN" sz="800" dirty="0">
                <a:solidFill>
                  <a:srgbClr val="002060"/>
                </a:solidFill>
                <a:latin typeface="Arial" panose="020B0604020202020204" pitchFamily="34" charset="0"/>
                <a:cs typeface="Arial" panose="020B0604020202020204" pitchFamily="34" charset="0"/>
              </a:rPr>
              <a:t>              </a:t>
            </a:r>
            <a:r>
              <a:rPr lang="en-IN" sz="1800" dirty="0">
                <a:solidFill>
                  <a:srgbClr val="002060"/>
                </a:solidFill>
                <a:latin typeface="Arial" panose="020B0604020202020204" pitchFamily="34" charset="0"/>
                <a:cs typeface="Arial" panose="020B0604020202020204" pitchFamily="34" charset="0"/>
              </a:rPr>
              <a:t/>
            </a:r>
            <a:br>
              <a:rPr lang="en-IN" sz="1800" dirty="0">
                <a:solidFill>
                  <a:srgbClr val="002060"/>
                </a:solidFill>
                <a:latin typeface="Arial" panose="020B0604020202020204" pitchFamily="34" charset="0"/>
                <a:cs typeface="Arial" panose="020B0604020202020204" pitchFamily="34" charset="0"/>
              </a:rPr>
            </a:br>
            <a:r>
              <a:rPr lang="en-IN" sz="800" dirty="0">
                <a:solidFill>
                  <a:srgbClr val="002060"/>
                </a:solidFill>
                <a:latin typeface="Arial" panose="020B0604020202020204" pitchFamily="34" charset="0"/>
                <a:cs typeface="Arial" panose="020B0604020202020204" pitchFamily="34" charset="0"/>
              </a:rPr>
              <a:t>                              </a:t>
            </a:r>
            <a:r>
              <a:rPr lang="en-IN" sz="800" dirty="0" smtClean="0">
                <a:solidFill>
                  <a:srgbClr val="002060"/>
                </a:solidFill>
                <a:latin typeface="Arial" panose="020B0604020202020204" pitchFamily="34" charset="0"/>
                <a:cs typeface="Arial" panose="020B0604020202020204" pitchFamily="34" charset="0"/>
              </a:rPr>
              <a:t>                                                                          </a:t>
            </a:r>
            <a:r>
              <a:rPr lang="en-IN" sz="4000" dirty="0">
                <a:solidFill>
                  <a:schemeClr val="accent2">
                    <a:lumMod val="50000"/>
                  </a:schemeClr>
                </a:solidFill>
                <a:latin typeface="Times New Roman" panose="02020603050405020304" pitchFamily="18" charset="0"/>
                <a:cs typeface="Times New Roman" panose="02020603050405020304" pitchFamily="18" charset="0"/>
              </a:rPr>
              <a:t/>
            </a:r>
            <a:br>
              <a:rPr lang="en-IN" sz="4000" dirty="0">
                <a:solidFill>
                  <a:schemeClr val="accent2">
                    <a:lumMod val="50000"/>
                  </a:schemeClr>
                </a:solidFill>
                <a:latin typeface="Times New Roman" panose="02020603050405020304" pitchFamily="18" charset="0"/>
                <a:cs typeface="Times New Roman" panose="02020603050405020304" pitchFamily="18" charset="0"/>
              </a:rPr>
            </a:br>
            <a:r>
              <a:rPr lang="fr-FR" sz="3200" b="1" dirty="0" smtClean="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 </a:t>
            </a:r>
            <a:r>
              <a:rPr lang="fr-FR" sz="3600" b="1" dirty="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fr-FR" sz="3600" b="1" dirty="0" err="1" smtClean="0">
                <a:solidFill>
                  <a:srgbClr val="00B050"/>
                </a:solidFill>
                <a:latin typeface="Arial Unicode MS" panose="020B0604020202020204" pitchFamily="34" charset="-128"/>
                <a:ea typeface="Arial Unicode MS" panose="020B0604020202020204" pitchFamily="34" charset="-128"/>
                <a:cs typeface="Arial Unicode MS" panose="020B0604020202020204" pitchFamily="34" charset="-128"/>
              </a:rPr>
              <a:t>Ind</a:t>
            </a:r>
            <a:r>
              <a:rPr lang="fr-FR" sz="3600" b="1" dirty="0" err="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ia</a:t>
            </a:r>
            <a:r>
              <a:rPr lang="fr-FR" sz="36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Zon</a:t>
            </a:r>
            <a:r>
              <a:rPr lang="fr-FR" sz="3200" b="1" dirty="0" smtClean="0">
                <a:solidFill>
                  <a:srgbClr val="0070C0"/>
                </a:solidFill>
                <a:latin typeface="Arial Narrow" panose="020B0606020202030204" pitchFamily="34" charset="0"/>
              </a:rPr>
              <a:t>”</a:t>
            </a:r>
            <a:r>
              <a:rPr lang="fr-FR" sz="3600" dirty="0">
                <a:solidFill>
                  <a:srgbClr val="0070C0"/>
                </a:solidFill>
                <a:latin typeface="Arial Narrow" panose="020B0606020202030204" pitchFamily="34" charset="0"/>
              </a:rPr>
              <a:t/>
            </a:r>
            <a:br>
              <a:rPr lang="fr-FR" sz="3600" dirty="0">
                <a:solidFill>
                  <a:srgbClr val="0070C0"/>
                </a:solidFill>
                <a:latin typeface="Arial Narrow" panose="020B0606020202030204" pitchFamily="34" charset="0"/>
              </a:rPr>
            </a:br>
            <a:r>
              <a:rPr lang="fr-FR" sz="4000" dirty="0"/>
              <a:t/>
            </a:r>
            <a:br>
              <a:rPr lang="fr-FR" sz="4000" dirty="0"/>
            </a:b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9588" y="3322039"/>
            <a:ext cx="9414456" cy="2772479"/>
          </a:xfrm>
        </p:spPr>
        <p:txBody>
          <a:bodyPr>
            <a:noAutofit/>
          </a:bodyPr>
          <a:lstStyle/>
          <a:p>
            <a:pPr algn="l"/>
            <a:endParaRPr lang="en-IN" sz="1600" b="1" dirty="0">
              <a:solidFill>
                <a:schemeClr val="tx1"/>
              </a:solidFill>
              <a:latin typeface="Times New Roman" panose="02020603050405020304" pitchFamily="18" charset="0"/>
              <a:cs typeface="Times New Roman" panose="02020603050405020304" pitchFamily="18" charset="0"/>
            </a:endParaRPr>
          </a:p>
          <a:p>
            <a:pPr algn="l"/>
            <a:endParaRPr lang="en-IN" sz="1600" b="1" dirty="0">
              <a:solidFill>
                <a:schemeClr val="tx1"/>
              </a:solidFill>
              <a:latin typeface="Times New Roman" panose="02020603050405020304" pitchFamily="18" charset="0"/>
              <a:cs typeface="Times New Roman" panose="02020603050405020304" pitchFamily="18" charset="0"/>
            </a:endParaRPr>
          </a:p>
          <a:p>
            <a:pPr algn="l"/>
            <a:r>
              <a:rPr lang="en-IN" sz="1600" b="1" dirty="0">
                <a:solidFill>
                  <a:schemeClr val="tx1"/>
                </a:solidFill>
                <a:latin typeface="Times New Roman" panose="02020603050405020304" pitchFamily="18" charset="0"/>
                <a:cs typeface="Times New Roman" panose="02020603050405020304" pitchFamily="18" charset="0"/>
              </a:rPr>
              <a:t>Submitted by –</a:t>
            </a:r>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err="1" smtClean="0">
                <a:solidFill>
                  <a:schemeClr val="tx1"/>
                </a:solidFill>
                <a:latin typeface="Times New Roman" panose="02020603050405020304" pitchFamily="18" charset="0"/>
                <a:cs typeface="Times New Roman" panose="02020603050405020304" pitchFamily="18" charset="0"/>
              </a:rPr>
              <a:t>Priyanka</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Nigam (181500509</a:t>
            </a:r>
            <a:r>
              <a:rPr lang="en-IN" sz="1600" dirty="0" smtClean="0">
                <a:solidFill>
                  <a:schemeClr val="tx1"/>
                </a:solidFill>
                <a:latin typeface="Times New Roman" panose="02020603050405020304" pitchFamily="18" charset="0"/>
                <a:cs typeface="Times New Roman" panose="02020603050405020304" pitchFamily="18" charset="0"/>
              </a:rPr>
              <a:t>)</a:t>
            </a:r>
          </a:p>
          <a:p>
            <a:pPr algn="l"/>
            <a:r>
              <a:rPr lang="en-IN" sz="1600" dirty="0" err="1" smtClean="0">
                <a:solidFill>
                  <a:schemeClr val="tx1"/>
                </a:solidFill>
                <a:latin typeface="Times New Roman" panose="02020603050405020304" pitchFamily="18" charset="0"/>
                <a:cs typeface="Times New Roman" panose="02020603050405020304" pitchFamily="18" charset="0"/>
              </a:rPr>
              <a:t>Kritarth</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err="1" smtClean="0">
                <a:solidFill>
                  <a:schemeClr val="tx1"/>
                </a:solidFill>
                <a:latin typeface="Times New Roman" panose="02020603050405020304" pitchFamily="18" charset="0"/>
                <a:cs typeface="Times New Roman" panose="02020603050405020304" pitchFamily="18" charset="0"/>
              </a:rPr>
              <a:t>sharma</a:t>
            </a:r>
            <a:r>
              <a:rPr lang="en-IN" sz="1600" dirty="0" smtClean="0">
                <a:solidFill>
                  <a:schemeClr val="tx1"/>
                </a:solidFill>
                <a:latin typeface="Times New Roman" panose="02020603050405020304" pitchFamily="18" charset="0"/>
                <a:cs typeface="Times New Roman" panose="02020603050405020304" pitchFamily="18" charset="0"/>
              </a:rPr>
              <a:t> (181500335)</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b="1" dirty="0" smtClean="0">
                <a:solidFill>
                  <a:schemeClr val="tx1"/>
                </a:solidFill>
                <a:latin typeface="Times New Roman" panose="02020603050405020304" pitchFamily="18" charset="0"/>
                <a:cs typeface="Times New Roman" panose="02020603050405020304" pitchFamily="18" charset="0"/>
              </a:rPr>
              <a:t>Supervised </a:t>
            </a:r>
            <a:r>
              <a:rPr lang="en-US" sz="1600" b="1" dirty="0">
                <a:solidFill>
                  <a:schemeClr val="tx1"/>
                </a:solidFill>
                <a:latin typeface="Times New Roman" panose="02020603050405020304" pitchFamily="18" charset="0"/>
                <a:cs typeface="Times New Roman" panose="02020603050405020304" pitchFamily="18" charset="0"/>
              </a:rPr>
              <a:t>by –</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err="1" smtClean="0">
                <a:solidFill>
                  <a:schemeClr val="tx1"/>
                </a:solidFill>
                <a:latin typeface="Times New Roman" panose="02020603050405020304" pitchFamily="18" charset="0"/>
                <a:cs typeface="Times New Roman" panose="02020603050405020304" pitchFamily="18" charset="0"/>
              </a:rPr>
              <a:t>Mr.Aakash</a:t>
            </a:r>
            <a:r>
              <a:rPr lang="en-US" sz="1600" dirty="0" smtClean="0">
                <a:solidFill>
                  <a:schemeClr val="tx1"/>
                </a:solidFill>
                <a:latin typeface="Times New Roman" panose="02020603050405020304" pitchFamily="18" charset="0"/>
                <a:cs typeface="Times New Roman" panose="02020603050405020304" pitchFamily="18" charset="0"/>
              </a:rPr>
              <a:t> Kumar </a:t>
            </a:r>
            <a:r>
              <a:rPr lang="en-US" sz="1600" dirty="0" err="1" smtClean="0">
                <a:solidFill>
                  <a:schemeClr val="tx1"/>
                </a:solidFill>
                <a:latin typeface="Times New Roman" panose="02020603050405020304" pitchFamily="18" charset="0"/>
                <a:cs typeface="Times New Roman" panose="02020603050405020304" pitchFamily="18" charset="0"/>
              </a:rPr>
              <a:t>Chaudhary</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Technical Trainer</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Department of Computer Engineering &amp; Application</a:t>
            </a:r>
          </a:p>
          <a:p>
            <a:r>
              <a:rPr lang="en-US" sz="1600" dirty="0"/>
              <a:t/>
            </a:r>
            <a:br>
              <a:rPr lang="en-US" sz="1600" dirty="0"/>
            </a:b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t/>
            </a:r>
            <a:br>
              <a:rPr lang="en-IN" sz="1600" dirty="0"/>
            </a:br>
            <a:endParaRPr lang="en-IN" sz="1600" dirty="0"/>
          </a:p>
        </p:txBody>
      </p:sp>
    </p:spTree>
    <p:extLst>
      <p:ext uri="{BB962C8B-B14F-4D97-AF65-F5344CB8AC3E}">
        <p14:creationId xmlns:p14="http://schemas.microsoft.com/office/powerpoint/2010/main" val="134315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523FC-7CC8-485F-8076-47174D9CD62A}"/>
              </a:ext>
            </a:extLst>
          </p:cNvPr>
          <p:cNvSpPr>
            <a:spLocks noGrp="1"/>
          </p:cNvSpPr>
          <p:nvPr>
            <p:ph type="title"/>
          </p:nvPr>
        </p:nvSpPr>
        <p:spPr/>
        <p:txBody>
          <a:bodyPr/>
          <a:lstStyle/>
          <a:p>
            <a:r>
              <a:rPr lang="en-US" b="1" dirty="0">
                <a:solidFill>
                  <a:schemeClr val="accent6">
                    <a:lumMod val="50000"/>
                  </a:schemeClr>
                </a:solidFill>
              </a:rPr>
              <a:t>    				  </a:t>
            </a:r>
            <a:r>
              <a:rPr lang="en-US" b="1" dirty="0" smtClean="0">
                <a:solidFill>
                  <a:schemeClr val="accent6">
                    <a:lumMod val="50000"/>
                  </a:schemeClr>
                </a:solidFill>
              </a:rPr>
              <a:t> E-R Diagram</a:t>
            </a:r>
            <a:endParaRPr lang="en-IN" b="1" dirty="0">
              <a:solidFill>
                <a:schemeClr val="accent6">
                  <a:lumMod val="50000"/>
                </a:schemeClr>
              </a:solidFill>
            </a:endParaRPr>
          </a:p>
        </p:txBody>
      </p:sp>
      <p:sp>
        <p:nvSpPr>
          <p:cNvPr id="3" name="Content Placeholder 2">
            <a:extLst>
              <a:ext uri="{FF2B5EF4-FFF2-40B4-BE49-F238E27FC236}">
                <a16:creationId xmlns:a16="http://schemas.microsoft.com/office/drawing/2014/main" xmlns="" id="{8B272C70-011D-4984-A12F-20C3826E91FC}"/>
              </a:ext>
            </a:extLst>
          </p:cNvPr>
          <p:cNvSpPr>
            <a:spLocks noGrp="1"/>
          </p:cNvSpPr>
          <p:nvPr>
            <p:ph idx="1"/>
          </p:nvPr>
        </p:nvSpPr>
        <p:spPr/>
        <p:txBody>
          <a:bodyPr/>
          <a:lstStyle/>
          <a:p>
            <a:pPr marL="0" indent="0">
              <a:lnSpc>
                <a:spcPct val="150000"/>
              </a:lnSpc>
              <a:buNone/>
            </a:pPr>
            <a:r>
              <a:rPr lang="en-US" dirty="0"/>
              <a:t>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13" t="1701"/>
          <a:stretch/>
        </p:blipFill>
        <p:spPr>
          <a:xfrm>
            <a:off x="1803632" y="1702964"/>
            <a:ext cx="6442571" cy="4400637"/>
          </a:xfrm>
          <a:prstGeom prst="rect">
            <a:avLst/>
          </a:prstGeom>
        </p:spPr>
      </p:pic>
    </p:spTree>
    <p:extLst>
      <p:ext uri="{BB962C8B-B14F-4D97-AF65-F5344CB8AC3E}">
        <p14:creationId xmlns:p14="http://schemas.microsoft.com/office/powerpoint/2010/main" val="268890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                   Admin Rights</a:t>
            </a:r>
            <a:endParaRPr lang="en-US" dirty="0">
              <a:solidFill>
                <a:schemeClr val="accent2">
                  <a:lumMod val="50000"/>
                </a:schemeClr>
              </a:solidFill>
            </a:endParaRPr>
          </a:p>
        </p:txBody>
      </p:sp>
      <p:sp>
        <p:nvSpPr>
          <p:cNvPr id="3" name="Content Placeholder 2"/>
          <p:cNvSpPr>
            <a:spLocks noGrp="1"/>
          </p:cNvSpPr>
          <p:nvPr>
            <p:ph idx="1"/>
          </p:nvPr>
        </p:nvSpPr>
        <p:spPr>
          <a:xfrm>
            <a:off x="677334" y="1892141"/>
            <a:ext cx="8596668" cy="3880773"/>
          </a:xfrm>
        </p:spPr>
        <p:txBody>
          <a:bodyPr/>
          <a:lstStyle/>
          <a:p>
            <a:pPr marL="0" lvl="0" indent="0" fontAlgn="base">
              <a:buNone/>
            </a:pPr>
            <a:endParaRPr lang="en-US" dirty="0" smtClean="0"/>
          </a:p>
          <a:p>
            <a:pPr lvl="0" fontAlgn="base"/>
            <a:endParaRPr lang="en-US" dirty="0"/>
          </a:p>
          <a:p>
            <a:pPr lvl="0" fontAlgn="base"/>
            <a:r>
              <a:rPr lang="en-US" sz="2400" dirty="0" smtClean="0"/>
              <a:t>Designing </a:t>
            </a:r>
            <a:r>
              <a:rPr lang="en-US" sz="2400" dirty="0"/>
              <a:t>and developing the website.</a:t>
            </a:r>
          </a:p>
          <a:p>
            <a:pPr lvl="0" fontAlgn="base"/>
            <a:r>
              <a:rPr lang="en-US" sz="2400" dirty="0"/>
              <a:t>Creating and updating the database</a:t>
            </a:r>
          </a:p>
          <a:p>
            <a:r>
              <a:rPr lang="en-US" sz="2400" dirty="0"/>
              <a:t>Inserting, viewing, updating, deleting the data in the database</a:t>
            </a:r>
          </a:p>
        </p:txBody>
      </p:sp>
    </p:spTree>
    <p:extLst>
      <p:ext uri="{BB962C8B-B14F-4D97-AF65-F5344CB8AC3E}">
        <p14:creationId xmlns:p14="http://schemas.microsoft.com/office/powerpoint/2010/main" val="308774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theme of the project </a:t>
            </a:r>
          </a:p>
        </p:txBody>
      </p:sp>
      <p:sp>
        <p:nvSpPr>
          <p:cNvPr id="3" name="Content Placeholder 2"/>
          <p:cNvSpPr>
            <a:spLocks noGrp="1"/>
          </p:cNvSpPr>
          <p:nvPr>
            <p:ph idx="1"/>
          </p:nvPr>
        </p:nvSpPr>
        <p:spPr/>
        <p:txBody>
          <a:bodyPr/>
          <a:lstStyle/>
          <a:p>
            <a:pPr lvl="0" fontAlgn="base"/>
            <a:r>
              <a:rPr lang="en-US" dirty="0"/>
              <a:t>Register if new user</a:t>
            </a:r>
          </a:p>
          <a:p>
            <a:pPr lvl="0" fontAlgn="base"/>
            <a:r>
              <a:rPr lang="en-US" dirty="0"/>
              <a:t>Login</a:t>
            </a:r>
          </a:p>
          <a:p>
            <a:pPr lvl="0" fontAlgn="base"/>
            <a:r>
              <a:rPr lang="en-US" dirty="0"/>
              <a:t>View various items</a:t>
            </a:r>
          </a:p>
          <a:p>
            <a:pPr lvl="0" fontAlgn="base"/>
            <a:r>
              <a:rPr lang="en-US" dirty="0"/>
              <a:t>Add to cart</a:t>
            </a:r>
          </a:p>
          <a:p>
            <a:pPr lvl="0" fontAlgn="base"/>
            <a:r>
              <a:rPr lang="en-US" dirty="0"/>
              <a:t>Purchase items</a:t>
            </a:r>
          </a:p>
          <a:p>
            <a:endParaRPr lang="en-US" dirty="0"/>
          </a:p>
        </p:txBody>
      </p:sp>
    </p:spTree>
    <p:extLst>
      <p:ext uri="{BB962C8B-B14F-4D97-AF65-F5344CB8AC3E}">
        <p14:creationId xmlns:p14="http://schemas.microsoft.com/office/powerpoint/2010/main" val="36474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Modules of the Project</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err="1"/>
              <a:t>npm</a:t>
            </a:r>
            <a:r>
              <a:rPr lang="en-US" dirty="0"/>
              <a:t> (Node Package Manager</a:t>
            </a:r>
            <a:r>
              <a:rPr lang="en-US" dirty="0" smtClean="0"/>
              <a:t>)-</a:t>
            </a:r>
            <a:r>
              <a:rPr lang="en-US" b="1" dirty="0" err="1"/>
              <a:t>npm</a:t>
            </a:r>
            <a:r>
              <a:rPr lang="en-US" dirty="0"/>
              <a:t> is also </a:t>
            </a:r>
            <a:r>
              <a:rPr lang="en-US" dirty="0" smtClean="0"/>
              <a:t>called a </a:t>
            </a:r>
            <a:r>
              <a:rPr lang="en-US" dirty="0"/>
              <a:t>software </a:t>
            </a:r>
            <a:r>
              <a:rPr lang="en-US" b="1" dirty="0"/>
              <a:t>Package Manager</a:t>
            </a:r>
            <a:r>
              <a:rPr lang="en-US" dirty="0"/>
              <a:t> and </a:t>
            </a:r>
            <a:r>
              <a:rPr lang="en-US" b="1" dirty="0" smtClean="0"/>
              <a:t>Installer.</a:t>
            </a:r>
            <a:r>
              <a:rPr lang="en-US" b="1" dirty="0"/>
              <a:t> </a:t>
            </a:r>
            <a:r>
              <a:rPr lang="en-US" b="1" dirty="0" smtClean="0"/>
              <a:t>The command $create-react-app</a:t>
            </a:r>
            <a:r>
              <a:rPr lang="en-US" b="1" dirty="0"/>
              <a:t> </a:t>
            </a:r>
            <a:r>
              <a:rPr lang="en-US" dirty="0"/>
              <a:t>is the name of the remote script </a:t>
            </a:r>
            <a:r>
              <a:rPr lang="en-US" dirty="0" smtClean="0"/>
              <a:t>,this</a:t>
            </a:r>
            <a:r>
              <a:rPr lang="en-US" dirty="0"/>
              <a:t> </a:t>
            </a:r>
            <a:r>
              <a:rPr lang="en-US" dirty="0" smtClean="0"/>
              <a:t>script is used </a:t>
            </a:r>
            <a:r>
              <a:rPr lang="en-US" dirty="0"/>
              <a:t>to make a React </a:t>
            </a:r>
            <a:r>
              <a:rPr lang="en-US" dirty="0" smtClean="0"/>
              <a:t>project.</a:t>
            </a:r>
          </a:p>
          <a:p>
            <a:r>
              <a:rPr lang="en-US" dirty="0"/>
              <a:t>Setting up the React </a:t>
            </a:r>
            <a:r>
              <a:rPr lang="en-US" dirty="0" smtClean="0"/>
              <a:t>Router -</a:t>
            </a:r>
            <a:r>
              <a:rPr lang="en-US" dirty="0"/>
              <a:t>A very important thing to consider in a React app is the navigation (moving from one page to another) of the users. Since React is a single page application, it doesn’t support multiple routes by default</a:t>
            </a:r>
            <a:r>
              <a:rPr lang="en-US" dirty="0" smtClean="0"/>
              <a:t>.</a:t>
            </a:r>
            <a:r>
              <a:rPr lang="en-US" dirty="0"/>
              <a:t> There’s a package named </a:t>
            </a:r>
            <a:r>
              <a:rPr lang="en-US" b="1" dirty="0"/>
              <a:t>react-router-</a:t>
            </a:r>
            <a:r>
              <a:rPr lang="en-US" b="1" dirty="0" err="1"/>
              <a:t>dom</a:t>
            </a:r>
            <a:r>
              <a:rPr lang="en-US" b="1" dirty="0"/>
              <a:t> </a:t>
            </a:r>
            <a:r>
              <a:rPr lang="en-US" dirty="0"/>
              <a:t>which allows us to create routes for our React </a:t>
            </a:r>
            <a:r>
              <a:rPr lang="en-US" dirty="0" smtClean="0"/>
              <a:t>project. </a:t>
            </a:r>
          </a:p>
          <a:p>
            <a:r>
              <a:rPr lang="en-US" dirty="0" smtClean="0"/>
              <a:t>Creating </a:t>
            </a:r>
            <a:r>
              <a:rPr lang="en-US" dirty="0"/>
              <a:t>the </a:t>
            </a:r>
            <a:r>
              <a:rPr lang="en-US" dirty="0" err="1" smtClean="0"/>
              <a:t>Navbar</a:t>
            </a:r>
            <a:r>
              <a:rPr lang="en-US" dirty="0" smtClean="0"/>
              <a:t> –In this we have used </a:t>
            </a:r>
            <a:r>
              <a:rPr lang="en-US" dirty="0"/>
              <a:t>Material </a:t>
            </a:r>
            <a:r>
              <a:rPr lang="en-US" dirty="0" smtClean="0"/>
              <a:t>Icons.</a:t>
            </a:r>
            <a:r>
              <a:rPr lang="en-US" dirty="0"/>
              <a:t> Material UI is a very popular UI library for React which has a lot of prebuilt components just as icons which makes life easier.</a:t>
            </a:r>
          </a:p>
          <a:p>
            <a:pPr marL="0" indent="0">
              <a:buNone/>
            </a:pPr>
            <a:endParaRPr lang="en-US" dirty="0"/>
          </a:p>
          <a:p>
            <a:endParaRPr lang="en-US" dirty="0"/>
          </a:p>
        </p:txBody>
      </p:sp>
    </p:spTree>
    <p:extLst>
      <p:ext uri="{BB962C8B-B14F-4D97-AF65-F5344CB8AC3E}">
        <p14:creationId xmlns:p14="http://schemas.microsoft.com/office/powerpoint/2010/main" val="18581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778466"/>
            <a:ext cx="8596668" cy="4262896"/>
          </a:xfrm>
        </p:spPr>
        <p:txBody>
          <a:bodyPr/>
          <a:lstStyle/>
          <a:p>
            <a:endParaRPr lang="en-US" dirty="0" smtClean="0"/>
          </a:p>
          <a:p>
            <a:endParaRPr lang="en-US" dirty="0"/>
          </a:p>
          <a:p>
            <a:r>
              <a:rPr lang="en-US" dirty="0"/>
              <a:t>Creating the Amazon </a:t>
            </a:r>
            <a:r>
              <a:rPr lang="en-US" dirty="0" smtClean="0"/>
              <a:t>Homepage-</a:t>
            </a:r>
            <a:r>
              <a:rPr lang="en-US" dirty="0"/>
              <a:t>We </a:t>
            </a:r>
            <a:r>
              <a:rPr lang="en-US" dirty="0" smtClean="0"/>
              <a:t>have worked with </a:t>
            </a:r>
            <a:r>
              <a:rPr lang="en-US" dirty="0"/>
              <a:t>two components in this </a:t>
            </a:r>
            <a:r>
              <a:rPr lang="en-US" dirty="0" smtClean="0"/>
              <a:t>section </a:t>
            </a:r>
            <a:r>
              <a:rPr lang="en-US" dirty="0" err="1" smtClean="0"/>
              <a:t>i.e</a:t>
            </a:r>
            <a:r>
              <a:rPr lang="en-US" dirty="0" smtClean="0"/>
              <a:t> </a:t>
            </a:r>
            <a:r>
              <a:rPr lang="en-US" dirty="0" err="1" smtClean="0"/>
              <a:t>Navbar</a:t>
            </a:r>
            <a:r>
              <a:rPr lang="en-US" dirty="0" smtClean="0"/>
              <a:t> and products.</a:t>
            </a:r>
            <a:r>
              <a:rPr lang="en-US" dirty="0"/>
              <a:t> </a:t>
            </a:r>
            <a:r>
              <a:rPr lang="en-US" dirty="0" smtClean="0"/>
              <a:t>Product component is used to </a:t>
            </a:r>
            <a:r>
              <a:rPr lang="en-US" dirty="0"/>
              <a:t>display </a:t>
            </a:r>
            <a:r>
              <a:rPr lang="en-US" dirty="0" smtClean="0"/>
              <a:t>products.</a:t>
            </a:r>
          </a:p>
          <a:p>
            <a:r>
              <a:rPr lang="en-US" dirty="0" smtClean="0"/>
              <a:t>Setting </a:t>
            </a:r>
            <a:r>
              <a:rPr lang="en-US" dirty="0"/>
              <a:t>up React Context </a:t>
            </a:r>
            <a:r>
              <a:rPr lang="en-US" dirty="0" smtClean="0"/>
              <a:t>API – </a:t>
            </a:r>
            <a:r>
              <a:rPr lang="en-US" dirty="0"/>
              <a:t>The Context API is a very important part of React. It helps us to make application level states and we can get the data from those states through any </a:t>
            </a:r>
            <a:r>
              <a:rPr lang="en-US" dirty="0" smtClean="0"/>
              <a:t>component.</a:t>
            </a:r>
            <a:endParaRPr lang="en-US" dirty="0"/>
          </a:p>
          <a:p>
            <a:r>
              <a:rPr lang="en-US" dirty="0" smtClean="0"/>
              <a:t>Setting </a:t>
            </a:r>
            <a:r>
              <a:rPr lang="en-US" dirty="0"/>
              <a:t>up </a:t>
            </a:r>
            <a:r>
              <a:rPr lang="en-US" dirty="0" smtClean="0"/>
              <a:t>Firebase –We have used Firebase </a:t>
            </a:r>
            <a:r>
              <a:rPr lang="en-US" dirty="0"/>
              <a:t>for </a:t>
            </a:r>
            <a:r>
              <a:rPr lang="en-US" b="1" dirty="0"/>
              <a:t>Authentication, Database, Functions and Hosting</a:t>
            </a:r>
            <a:r>
              <a:rPr lang="en-US" dirty="0"/>
              <a:t>. Firebase is a great tool to get started with projects quickly. </a:t>
            </a:r>
            <a:endParaRPr lang="en-US" dirty="0"/>
          </a:p>
          <a:p>
            <a:pPr marL="0" indent="0">
              <a:buNone/>
            </a:pPr>
            <a:endParaRPr lang="en-US" dirty="0"/>
          </a:p>
        </p:txBody>
      </p:sp>
    </p:spTree>
    <p:extLst>
      <p:ext uri="{BB962C8B-B14F-4D97-AF65-F5344CB8AC3E}">
        <p14:creationId xmlns:p14="http://schemas.microsoft.com/office/powerpoint/2010/main" val="249110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                     Conclusion</a:t>
            </a:r>
            <a:endParaRPr lang="en-US" dirty="0">
              <a:solidFill>
                <a:schemeClr val="accent2">
                  <a:lumMod val="50000"/>
                </a:schemeClr>
              </a:solidFill>
            </a:endParaRPr>
          </a:p>
        </p:txBody>
      </p:sp>
      <p:sp>
        <p:nvSpPr>
          <p:cNvPr id="3" name="Content Placeholder 2"/>
          <p:cNvSpPr>
            <a:spLocks noGrp="1"/>
          </p:cNvSpPr>
          <p:nvPr>
            <p:ph idx="1"/>
          </p:nvPr>
        </p:nvSpPr>
        <p:spPr>
          <a:xfrm>
            <a:off x="677334" y="1946247"/>
            <a:ext cx="8596668" cy="4095116"/>
          </a:xfrm>
        </p:spPr>
        <p:txBody>
          <a:bodyPr/>
          <a:lstStyle/>
          <a:p>
            <a:r>
              <a:rPr lang="en-US" dirty="0" smtClean="0"/>
              <a:t>Online shopping for retail sales direct to consumers via Web sites and mobile apps reduce so many extra charges of transportation.</a:t>
            </a:r>
            <a:r>
              <a:rPr lang="en-US" dirty="0"/>
              <a:t> </a:t>
            </a:r>
            <a:r>
              <a:rPr lang="en-US" dirty="0" err="1" smtClean="0"/>
              <a:t>ECommerce</a:t>
            </a:r>
            <a:r>
              <a:rPr lang="en-US" dirty="0" smtClean="0"/>
              <a:t> </a:t>
            </a:r>
            <a:r>
              <a:rPr lang="en-US" dirty="0"/>
              <a:t>allows you to reach customers all over the country and around the world. Your customers can make a purchase anywhere and anytime, especially more people are getting used to shopping on their mobile devices</a:t>
            </a:r>
            <a:r>
              <a:rPr lang="en-US" dirty="0" smtClean="0"/>
              <a:t>.</a:t>
            </a:r>
          </a:p>
          <a:p>
            <a:r>
              <a:rPr lang="en-US" dirty="0"/>
              <a:t>Merchants can only provide a limited amount of information on a product in a physical store. On the other hand, </a:t>
            </a:r>
            <a:r>
              <a:rPr lang="en-US" dirty="0" err="1"/>
              <a:t>eCommerce</a:t>
            </a:r>
            <a:r>
              <a:rPr lang="en-US" dirty="0"/>
              <a:t> websites allow the space to include more information such as demo videos, reviews, and customer testimonials to help increase conversion.</a:t>
            </a:r>
          </a:p>
        </p:txBody>
      </p:sp>
    </p:spTree>
    <p:extLst>
      <p:ext uri="{BB962C8B-B14F-4D97-AF65-F5344CB8AC3E}">
        <p14:creationId xmlns:p14="http://schemas.microsoft.com/office/powerpoint/2010/main" val="180184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590" y="562501"/>
            <a:ext cx="8596668" cy="1320800"/>
          </a:xfrm>
        </p:spPr>
        <p:txBody>
          <a:bodyPr>
            <a:normAutofit/>
          </a:bodyPr>
          <a:lstStyle/>
          <a:p>
            <a:pPr algn="ctr"/>
            <a:r>
              <a:rPr lang="en-IN" sz="4000" b="1"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1271387" y="4021584"/>
            <a:ext cx="8596668" cy="3496153"/>
          </a:xfrm>
        </p:spPr>
        <p:txBody>
          <a:bodyPr/>
          <a:lstStyle/>
          <a:p>
            <a:r>
              <a:rPr lang="en-IN" dirty="0">
                <a:hlinkClick r:id="rId2"/>
              </a:rPr>
              <a:t>https://www.google.co.in/</a:t>
            </a:r>
            <a:r>
              <a:rPr lang="en-IN" dirty="0"/>
              <a:t> </a:t>
            </a:r>
          </a:p>
          <a:p>
            <a:r>
              <a:rPr lang="en-US" dirty="0"/>
              <a:t> </a:t>
            </a:r>
            <a:r>
              <a:rPr lang="en-US" u="sng" dirty="0">
                <a:hlinkClick r:id="rId3"/>
              </a:rPr>
              <a:t>https://reactjs.org/docs/getting-started.html</a:t>
            </a:r>
            <a:endParaRPr lang="en-US" dirty="0"/>
          </a:p>
          <a:p>
            <a:r>
              <a:rPr lang="en-US" u="sng" dirty="0">
                <a:hlinkClick r:id="rId4"/>
              </a:rPr>
              <a:t>https://www.w3schools.com/</a:t>
            </a:r>
            <a:endParaRPr lang="en-US" dirty="0"/>
          </a:p>
          <a:p>
            <a:r>
              <a:rPr lang="en-IN" dirty="0" smtClean="0">
                <a:hlinkClick r:id="rId5"/>
              </a:rPr>
              <a:t>https</a:t>
            </a:r>
            <a:r>
              <a:rPr lang="en-IN" dirty="0">
                <a:hlinkClick r:id="rId5"/>
              </a:rPr>
              <a:t>://www.youtube.com/</a:t>
            </a:r>
            <a:endParaRPr lang="en-IN" dirty="0"/>
          </a:p>
          <a:p>
            <a:pPr marL="0" indent="0">
              <a:buNone/>
            </a:pPr>
            <a:r>
              <a:rPr lang="en-IN" dirty="0"/>
              <a:t> </a:t>
            </a:r>
          </a:p>
        </p:txBody>
      </p:sp>
      <p:sp>
        <p:nvSpPr>
          <p:cNvPr id="3" name="TextBox 2">
            <a:hlinkClick r:id="rId6"/>
            <a:extLst>
              <a:ext uri="{FF2B5EF4-FFF2-40B4-BE49-F238E27FC236}">
                <a16:creationId xmlns:a16="http://schemas.microsoft.com/office/drawing/2014/main" xmlns="" id="{8D2DCF85-5B5D-4731-97D3-299E912D2774}"/>
              </a:ext>
            </a:extLst>
          </p:cNvPr>
          <p:cNvSpPr txBox="1"/>
          <p:nvPr/>
        </p:nvSpPr>
        <p:spPr>
          <a:xfrm>
            <a:off x="1108494" y="2524410"/>
            <a:ext cx="7739448"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Online Git Repository:</a:t>
            </a:r>
          </a:p>
          <a:p>
            <a:r>
              <a:rPr lang="en-IN" dirty="0">
                <a:solidFill>
                  <a:schemeClr val="accent1"/>
                </a:solidFill>
                <a:hlinkClick r:id="rId6"/>
              </a:rPr>
              <a:t>https://github.com/kritarth2121/Ecommerce-website</a:t>
            </a:r>
            <a:endParaRPr lang="en-IN" dirty="0">
              <a:solidFill>
                <a:schemeClr val="accent1"/>
              </a:solidFill>
            </a:endParaRPr>
          </a:p>
          <a:p>
            <a:endParaRPr lang="en-IN" b="1"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122123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Art of Saying Thank You at Work | Richard French's Blog">
            <a:extLst>
              <a:ext uri="{FF2B5EF4-FFF2-40B4-BE49-F238E27FC236}">
                <a16:creationId xmlns:a16="http://schemas.microsoft.com/office/drawing/2014/main" xmlns="" id="{0F42C31B-5316-4FB8-87EC-7CE25B603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09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312" y="828541"/>
            <a:ext cx="8596668" cy="1320800"/>
          </a:xfrm>
        </p:spPr>
        <p:txBody>
          <a:bodyPr>
            <a:normAutofit/>
          </a:bodyPr>
          <a:lstStyle/>
          <a:p>
            <a:pPr algn="ctr"/>
            <a:r>
              <a:rPr lang="en-IN" sz="4000"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10639" y="2026304"/>
            <a:ext cx="9536033" cy="4379987"/>
          </a:xfrm>
        </p:spPr>
        <p:txBody>
          <a:bodyPr>
            <a:normAutofit/>
          </a:bodyPr>
          <a:lstStyle/>
          <a:p>
            <a:pPr>
              <a:lnSpc>
                <a:spcPct val="200000"/>
              </a:lnSpc>
            </a:pPr>
            <a:r>
              <a:rPr lang="en-US" sz="2000" dirty="0"/>
              <a:t>Ecommerce, also known as electronic commerce or internet commerce, refers to the buying and selling of goods or services using the internet, and the transfer of money and data to execute these transactions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200000"/>
              </a:lnSpc>
            </a:pPr>
            <a:r>
              <a:rPr lang="en-US" sz="2000" dirty="0" smtClean="0">
                <a:latin typeface="Times New Roman" panose="02020603050405020304" pitchFamily="18" charset="0"/>
                <a:cs typeface="Times New Roman" panose="02020603050405020304" pitchFamily="18" charset="0"/>
              </a:rPr>
              <a:t>We have build an Ecommerce website entitled as “INDIAZON” using MERN </a:t>
            </a:r>
          </a:p>
          <a:p>
            <a:pPr marL="0" indent="0">
              <a:lnSpc>
                <a:spcPct val="200000"/>
              </a:lnSpc>
              <a:buNone/>
            </a:pPr>
            <a:r>
              <a:rPr lang="en-US" sz="2000" dirty="0" smtClean="0">
                <a:latin typeface="Times New Roman" panose="02020603050405020304" pitchFamily="18" charset="0"/>
                <a:cs typeface="Times New Roman" panose="02020603050405020304" pitchFamily="18" charset="0"/>
              </a:rPr>
              <a:t>      Stack.</a:t>
            </a:r>
          </a:p>
          <a:p>
            <a:pPr marL="0" indent="0" algn="just">
              <a:lnSpc>
                <a:spcPct val="160000"/>
              </a:lnSpc>
              <a:buNone/>
            </a:pP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70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14" y="834459"/>
            <a:ext cx="8596668" cy="1157867"/>
          </a:xfrm>
        </p:spPr>
        <p:txBody>
          <a:bodyPr>
            <a:normAutofit/>
          </a:bodyPr>
          <a:lstStyle/>
          <a:p>
            <a:pPr algn="ctr"/>
            <a:r>
              <a:rPr lang="en-IN" sz="4000" b="1" dirty="0" err="1" smtClean="0">
                <a:solidFill>
                  <a:schemeClr val="accent2">
                    <a:lumMod val="50000"/>
                  </a:schemeClr>
                </a:solidFill>
                <a:latin typeface="Times New Roman" panose="02020603050405020304" pitchFamily="18" charset="0"/>
                <a:cs typeface="Times New Roman" panose="02020603050405020304" pitchFamily="18" charset="0"/>
              </a:rPr>
              <a:t>Technoligies</a:t>
            </a:r>
            <a:r>
              <a:rPr lang="en-IN" sz="4000" b="1" dirty="0" smtClean="0">
                <a:solidFill>
                  <a:schemeClr val="accent2">
                    <a:lumMod val="50000"/>
                  </a:schemeClr>
                </a:solidFill>
                <a:latin typeface="Times New Roman" panose="02020603050405020304" pitchFamily="18" charset="0"/>
                <a:cs typeface="Times New Roman" panose="02020603050405020304" pitchFamily="18" charset="0"/>
              </a:rPr>
              <a:t> Used</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29469"/>
            <a:ext cx="8596668" cy="4111894"/>
          </a:xfrm>
        </p:spPr>
        <p:txBody>
          <a:bodyPr>
            <a:normAutofit/>
          </a:bodyPr>
          <a:lstStyle/>
          <a:p>
            <a:pPr marL="0" indent="0">
              <a:buNone/>
            </a:pPr>
            <a:endParaRPr lang="en-US" dirty="0" smtClean="0"/>
          </a:p>
          <a:p>
            <a:pPr marL="0" indent="0">
              <a:buNone/>
            </a:pPr>
            <a:r>
              <a:rPr lang="en-US" sz="3200" b="1" u="sng" dirty="0" smtClean="0">
                <a:solidFill>
                  <a:schemeClr val="accent1">
                    <a:lumMod val="50000"/>
                  </a:schemeClr>
                </a:solidFill>
              </a:rPr>
              <a:t>React </a:t>
            </a:r>
            <a:r>
              <a:rPr lang="en-US" sz="3200" b="1" u="sng" dirty="0" err="1" smtClean="0">
                <a:solidFill>
                  <a:schemeClr val="accent1">
                    <a:lumMod val="50000"/>
                  </a:schemeClr>
                </a:solidFill>
              </a:rPr>
              <a:t>js</a:t>
            </a:r>
            <a:r>
              <a:rPr lang="en-US" sz="3200" b="1" u="sng" dirty="0" smtClean="0">
                <a:solidFill>
                  <a:schemeClr val="accent1">
                    <a:lumMod val="50000"/>
                  </a:schemeClr>
                </a:solidFill>
              </a:rPr>
              <a:t> </a:t>
            </a:r>
          </a:p>
          <a:p>
            <a:r>
              <a:rPr lang="en-US" dirty="0"/>
              <a:t>React is a JavaScript library created for building fast and interactive user interfaces for web and mobile applications. It is an open-source, component-based, front-end library responsible only for the application’s view layer. In Model View Controller (MVC) architecture, the view layer is responsible for how the app looks and feels. React was created by Jordan </a:t>
            </a:r>
            <a:r>
              <a:rPr lang="en-US" dirty="0" err="1"/>
              <a:t>Walke</a:t>
            </a:r>
            <a:r>
              <a:rPr lang="en-US" dirty="0"/>
              <a:t>, a </a:t>
            </a:r>
            <a:r>
              <a:rPr lang="en-US" dirty="0">
                <a:hlinkClick r:id="rId2"/>
              </a:rPr>
              <a:t>software engineer</a:t>
            </a:r>
            <a:r>
              <a:rPr lang="en-US" dirty="0"/>
              <a:t> at Facebook. </a:t>
            </a:r>
          </a:p>
          <a:p>
            <a:pPr marL="0" indent="0">
              <a:buNone/>
            </a:pPr>
            <a:r>
              <a:rPr lang="en-US" dirty="0"/>
              <a:t/>
            </a:r>
            <a:br>
              <a:rPr lang="en-US" dirty="0"/>
            </a:br>
            <a:endParaRPr lang="en-US" dirty="0"/>
          </a:p>
        </p:txBody>
      </p:sp>
    </p:spTree>
    <p:extLst>
      <p:ext uri="{BB962C8B-B14F-4D97-AF65-F5344CB8AC3E}">
        <p14:creationId xmlns:p14="http://schemas.microsoft.com/office/powerpoint/2010/main" val="386292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58" y="808038"/>
            <a:ext cx="8596668" cy="1320800"/>
          </a:xfrm>
        </p:spPr>
        <p:txBody>
          <a:bodyPr>
            <a:normAutofit/>
          </a:bodyPr>
          <a:lstStyle/>
          <a:p>
            <a:pPr algn="ctr"/>
            <a:r>
              <a:rPr lang="en-US" sz="4400" b="1" dirty="0" smtClean="0">
                <a:solidFill>
                  <a:schemeClr val="accent2">
                    <a:lumMod val="50000"/>
                  </a:schemeClr>
                </a:solidFill>
                <a:latin typeface="Times New Roman" panose="02020603050405020304" pitchFamily="18" charset="0"/>
                <a:cs typeface="Times New Roman" panose="02020603050405020304" pitchFamily="18" charset="0"/>
              </a:rPr>
              <a:t>Use of the project</a:t>
            </a:r>
            <a:endParaRPr lang="en-IN" sz="4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AutoShape 6" descr="https://docs.google.com/drawings/u/0/d/setl7dlCn821Y3vTuEBCTJA/image?w=178&amp;h=128&amp;rev=1&amp;ac=1&amp;parent=1DpGG_xJ8er7cGxAYKEv5vjlAtlSHdZdF"/>
          <p:cNvSpPr>
            <a:spLocks noChangeAspect="1" noChangeArrowheads="1"/>
          </p:cNvSpPr>
          <p:nvPr/>
        </p:nvSpPr>
        <p:spPr bwMode="auto">
          <a:xfrm>
            <a:off x="155575" y="-350838"/>
            <a:ext cx="1695450"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xmlns="" id="{A3216283-42AA-4D24-A3C1-3214A4D5120C}"/>
              </a:ext>
            </a:extLst>
          </p:cNvPr>
          <p:cNvSpPr txBox="1"/>
          <p:nvPr/>
        </p:nvSpPr>
        <p:spPr>
          <a:xfrm>
            <a:off x="1339046" y="1943069"/>
            <a:ext cx="7989780" cy="6370975"/>
          </a:xfrm>
          <a:prstGeom prst="rect">
            <a:avLst/>
          </a:prstGeom>
          <a:noFill/>
        </p:spPr>
        <p:txBody>
          <a:bodyPr wrap="square" rtlCol="0">
            <a:spAutoFit/>
          </a:bodyPr>
          <a:lstStyle/>
          <a:p>
            <a:pPr>
              <a:lnSpc>
                <a:spcPct val="200000"/>
              </a:lnSpc>
            </a:pPr>
            <a:r>
              <a:rPr lang="en-US" sz="1200" dirty="0"/>
              <a:t>The online marketplace is a good platform for you to expand your business. We are going to explain what kind of advantages there are by sharing what we know about online selling. In brief, these are the plus points we will talk about</a:t>
            </a:r>
            <a:r>
              <a:rPr lang="en-US" sz="1200" dirty="0" smtClean="0"/>
              <a:t>.</a:t>
            </a:r>
          </a:p>
          <a:p>
            <a:pPr>
              <a:lnSpc>
                <a:spcPct val="200000"/>
              </a:lnSpc>
            </a:pPr>
            <a:r>
              <a:rPr lang="en-US" sz="1200" dirty="0" smtClean="0"/>
              <a:t>1.Faster </a:t>
            </a:r>
            <a:r>
              <a:rPr lang="en-US" sz="1200" dirty="0"/>
              <a:t>buying process</a:t>
            </a:r>
            <a:br>
              <a:rPr lang="en-US" sz="1200" dirty="0"/>
            </a:br>
            <a:r>
              <a:rPr lang="en-US" sz="1200" dirty="0"/>
              <a:t>2. Store and product listing creation</a:t>
            </a:r>
            <a:br>
              <a:rPr lang="en-US" sz="1200" dirty="0"/>
            </a:br>
            <a:r>
              <a:rPr lang="en-US" sz="1200" dirty="0"/>
              <a:t>3. Cost reduction</a:t>
            </a:r>
            <a:br>
              <a:rPr lang="en-US" sz="1200" dirty="0"/>
            </a:br>
            <a:r>
              <a:rPr lang="en-US" sz="1200" dirty="0"/>
              <a:t>4. Affordable advertising and marketing</a:t>
            </a:r>
            <a:br>
              <a:rPr lang="en-US" sz="1200" dirty="0"/>
            </a:br>
            <a:r>
              <a:rPr lang="en-US" sz="1200" dirty="0"/>
              <a:t>5. Flexibility for customers</a:t>
            </a:r>
            <a:br>
              <a:rPr lang="en-US" sz="1200" dirty="0"/>
            </a:br>
            <a:r>
              <a:rPr lang="en-US" sz="1200" dirty="0"/>
              <a:t>6. No reach limitations</a:t>
            </a:r>
            <a:br>
              <a:rPr lang="en-US" sz="1200" dirty="0"/>
            </a:br>
            <a:r>
              <a:rPr lang="en-US" sz="1200" dirty="0"/>
              <a:t>7. Product and price comparison</a:t>
            </a:r>
            <a:br>
              <a:rPr lang="en-US" sz="1200" dirty="0"/>
            </a:br>
            <a:r>
              <a:rPr lang="en-US" sz="1200" dirty="0"/>
              <a:t>8. Faster response to buyer/market demands</a:t>
            </a:r>
            <a:br>
              <a:rPr lang="en-US" sz="1200" dirty="0"/>
            </a:br>
            <a:r>
              <a:rPr lang="en-US" sz="1200" dirty="0"/>
              <a:t>9. Several payment modes</a:t>
            </a:r>
          </a:p>
          <a:p>
            <a:pPr>
              <a:lnSpc>
                <a:spcPct val="200000"/>
              </a:lnSpc>
            </a:pPr>
            <a:r>
              <a:rPr lang="en-US" sz="1200" dirty="0"/>
              <a:t/>
            </a:r>
            <a:br>
              <a:rPr lang="en-US" sz="1200" dirty="0"/>
            </a:b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50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242" y="832579"/>
            <a:ext cx="8596668" cy="1320800"/>
          </a:xfrm>
        </p:spPr>
        <p:txBody>
          <a:bodyPr>
            <a:normAutofit/>
          </a:bodyPr>
          <a:lstStyle/>
          <a:p>
            <a:pPr algn="ctr"/>
            <a:r>
              <a:rPr lang="en-US" sz="4000" b="1" dirty="0"/>
              <a:t>Data flow Diagram</a:t>
            </a:r>
            <a:r>
              <a:rPr lang="en-US" sz="4000" dirty="0"/>
              <a:t/>
            </a:r>
            <a:br>
              <a:rPr lang="en-US" sz="4000" dirty="0"/>
            </a:b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79135"/>
            <a:ext cx="8596668" cy="4162228"/>
          </a:xfrm>
        </p:spPr>
        <p:txBody>
          <a:bodyPr>
            <a:normAutofit/>
          </a:bodyPr>
          <a:lstStyle/>
          <a:p>
            <a:pPr marL="0" indent="0">
              <a:buNone/>
            </a:pPr>
            <a:r>
              <a:rPr lang="en-US" dirty="0"/>
              <a:t>A data flow diagram (DFD) illustrates how data is processed by a system in terms of inputs and outputs. As its name indicates its focus is on the flow of information, where data comes from, where it goes and how it gets stored.</a:t>
            </a:r>
          </a:p>
          <a:p>
            <a:r>
              <a:rPr lang="en-US" sz="1600" b="1" dirty="0"/>
              <a:t>0 Level DFD</a:t>
            </a:r>
            <a:r>
              <a:rPr lang="en-US" sz="1600" dirty="0"/>
              <a:t>: -DFD Level 0 is also called a Context Diagram. It’s a basic overview of the whole system or process being analyzed or modeled. It’s designed to be an at-a-glance view, showing the system as a single high-level process, with its relationship to external entities. It should be easily understood by a wide audience, including stakeholders, business analysts, data analysts and developers.</a:t>
            </a:r>
          </a:p>
          <a:p>
            <a:r>
              <a:rPr lang="en-US" b="1" dirty="0"/>
              <a:t>1 level DFD</a:t>
            </a:r>
            <a:r>
              <a:rPr lang="en-US" dirty="0"/>
              <a:t>: - DFD Level 1 provides a more detailed breakout of pieces of the Context Level Diagram. You will highlight the main functions carried out by the system, as you break down the high-level process of the Context Diagram into its sub processes</a:t>
            </a:r>
            <a:r>
              <a:rPr lang="en-US" dirty="0" smtClean="0"/>
              <a:t>.</a:t>
            </a:r>
            <a:endParaRPr lang="en-US" dirty="0"/>
          </a:p>
          <a:p>
            <a:r>
              <a:rPr lang="en-US" b="1" dirty="0"/>
              <a:t>2 level DFD</a:t>
            </a:r>
            <a:r>
              <a:rPr lang="en-US" dirty="0"/>
              <a:t>: - DFD Level 2 provides  a </a:t>
            </a:r>
            <a:r>
              <a:rPr lang="en-US" dirty="0" err="1"/>
              <a:t>deatails</a:t>
            </a:r>
            <a:r>
              <a:rPr lang="en-US" dirty="0"/>
              <a:t> of the process presented in the level-1 DFD in expanded form. </a:t>
            </a:r>
          </a:p>
          <a:p>
            <a:endParaRPr lang="en-US" dirty="0"/>
          </a:p>
        </p:txBody>
      </p:sp>
    </p:spTree>
    <p:extLst>
      <p:ext uri="{BB962C8B-B14F-4D97-AF65-F5344CB8AC3E}">
        <p14:creationId xmlns:p14="http://schemas.microsoft.com/office/powerpoint/2010/main" val="1880876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3306"/>
          </a:xfrm>
        </p:spPr>
        <p:txBody>
          <a:bodyPr/>
          <a:lstStyle/>
          <a:p>
            <a:r>
              <a:rPr lang="en-US" smtClean="0"/>
              <a:t>                       </a:t>
            </a:r>
            <a:r>
              <a:rPr lang="en-US" smtClean="0">
                <a:solidFill>
                  <a:schemeClr val="accent2">
                    <a:lumMod val="50000"/>
                  </a:schemeClr>
                </a:solidFill>
              </a:rPr>
              <a:t>Overview</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462" y="1493240"/>
            <a:ext cx="8330266" cy="4672668"/>
          </a:xfrm>
        </p:spPr>
      </p:pic>
    </p:spTree>
    <p:extLst>
      <p:ext uri="{BB962C8B-B14F-4D97-AF65-F5344CB8AC3E}">
        <p14:creationId xmlns:p14="http://schemas.microsoft.com/office/powerpoint/2010/main" val="34709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11B90EF-60C3-4D2A-9CD4-E3C995F5816C}"/>
              </a:ext>
            </a:extLst>
          </p:cNvPr>
          <p:cNvSpPr/>
          <p:nvPr/>
        </p:nvSpPr>
        <p:spPr>
          <a:xfrm>
            <a:off x="2643915" y="551010"/>
            <a:ext cx="5681709" cy="646331"/>
          </a:xfrm>
          <a:prstGeom prst="rect">
            <a:avLst/>
          </a:prstGeom>
        </p:spPr>
        <p:txBody>
          <a:bodyPr wrap="square">
            <a:spAutoFit/>
          </a:bodyPr>
          <a:lstStyle/>
          <a:p>
            <a:r>
              <a:rPr lang="en-US" sz="3600" b="1" dirty="0" smtClean="0">
                <a:solidFill>
                  <a:schemeClr val="accent2">
                    <a:lumMod val="50000"/>
                  </a:schemeClr>
                </a:solidFill>
                <a:latin typeface="Times New Roman" panose="02020603050405020304" pitchFamily="18" charset="0"/>
                <a:cs typeface="Times New Roman" panose="02020603050405020304" pitchFamily="18" charset="0"/>
              </a:rPr>
              <a:t>       Level - 0 - </a:t>
            </a:r>
            <a:r>
              <a:rPr lang="en-US" sz="3600" b="1" dirty="0" err="1" smtClean="0">
                <a:solidFill>
                  <a:schemeClr val="accent2">
                    <a:lumMod val="50000"/>
                  </a:schemeClr>
                </a:solidFill>
                <a:latin typeface="Times New Roman" panose="02020603050405020304" pitchFamily="18" charset="0"/>
                <a:cs typeface="Times New Roman" panose="02020603050405020304" pitchFamily="18" charset="0"/>
              </a:rPr>
              <a:t>dfd</a:t>
            </a:r>
            <a:endParaRPr lang="en-IN"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273" y="1831596"/>
            <a:ext cx="7792589" cy="4351090"/>
          </a:xfrm>
          <a:prstGeom prst="rect">
            <a:avLst/>
          </a:prstGeom>
        </p:spPr>
      </p:pic>
    </p:spTree>
    <p:extLst>
      <p:ext uri="{BB962C8B-B14F-4D97-AF65-F5344CB8AC3E}">
        <p14:creationId xmlns:p14="http://schemas.microsoft.com/office/powerpoint/2010/main" val="268996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C2D6C-5EEF-4265-B6F2-336CEEBE5A89}"/>
              </a:ext>
            </a:extLst>
          </p:cNvPr>
          <p:cNvSpPr>
            <a:spLocks noGrp="1"/>
          </p:cNvSpPr>
          <p:nvPr>
            <p:ph type="title"/>
          </p:nvPr>
        </p:nvSpPr>
        <p:spPr>
          <a:xfrm>
            <a:off x="677334" y="609600"/>
            <a:ext cx="8596668" cy="1118532"/>
          </a:xfrm>
        </p:spPr>
        <p:txBody>
          <a:bodyPr/>
          <a:lstStyle/>
          <a:p>
            <a:r>
              <a:rPr lang="en-US" b="1" dirty="0">
                <a:solidFill>
                  <a:schemeClr val="tx1"/>
                </a:solidFill>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 Level - </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1 </a:t>
            </a:r>
            <a:r>
              <a:rPr lang="en-US" b="1" dirty="0">
                <a:solidFill>
                  <a:schemeClr val="accent2">
                    <a:lumMod val="50000"/>
                  </a:schemeClr>
                </a:solidFill>
                <a:latin typeface="Times New Roman" panose="02020603050405020304" pitchFamily="18" charset="0"/>
                <a:cs typeface="Times New Roman" panose="02020603050405020304" pitchFamily="18" charset="0"/>
              </a:rPr>
              <a:t>- </a:t>
            </a:r>
            <a:r>
              <a:rPr lang="en-US" b="1" dirty="0" err="1">
                <a:solidFill>
                  <a:schemeClr val="accent2">
                    <a:lumMod val="50000"/>
                  </a:schemeClr>
                </a:solidFill>
                <a:latin typeface="Times New Roman" panose="02020603050405020304" pitchFamily="18" charset="0"/>
                <a:cs typeface="Times New Roman" panose="02020603050405020304" pitchFamily="18" charset="0"/>
              </a:rPr>
              <a:t>dfd</a:t>
            </a:r>
            <a:endParaRPr lang="en-IN" b="1" dirty="0">
              <a:solidFill>
                <a:schemeClr val="accent6">
                  <a:lumMod val="50000"/>
                </a:schemeClr>
              </a:solidFill>
            </a:endParaRPr>
          </a:p>
        </p:txBody>
      </p:sp>
      <p:sp>
        <p:nvSpPr>
          <p:cNvPr id="3" name="Content Placeholder 2">
            <a:extLst>
              <a:ext uri="{FF2B5EF4-FFF2-40B4-BE49-F238E27FC236}">
                <a16:creationId xmlns:a16="http://schemas.microsoft.com/office/drawing/2014/main" xmlns="" id="{7F15DAB4-E882-4749-B7AB-9DD1E33CF599}"/>
              </a:ext>
            </a:extLst>
          </p:cNvPr>
          <p:cNvSpPr>
            <a:spLocks noGrp="1"/>
          </p:cNvSpPr>
          <p:nvPr>
            <p:ph idx="1"/>
          </p:nvPr>
        </p:nvSpPr>
        <p:spPr>
          <a:xfrm>
            <a:off x="677334" y="1734461"/>
            <a:ext cx="9993626" cy="4737360"/>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65" b="488"/>
          <a:stretch/>
        </p:blipFill>
        <p:spPr>
          <a:xfrm>
            <a:off x="899485" y="1518407"/>
            <a:ext cx="8128000" cy="5025006"/>
          </a:xfrm>
          <a:prstGeom prst="rect">
            <a:avLst/>
          </a:prstGeom>
        </p:spPr>
      </p:pic>
    </p:spTree>
    <p:extLst>
      <p:ext uri="{BB962C8B-B14F-4D97-AF65-F5344CB8AC3E}">
        <p14:creationId xmlns:p14="http://schemas.microsoft.com/office/powerpoint/2010/main" val="402230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2766F-23EF-470C-B609-498E08C68768}"/>
              </a:ext>
            </a:extLst>
          </p:cNvPr>
          <p:cNvSpPr>
            <a:spLocks noGrp="1"/>
          </p:cNvSpPr>
          <p:nvPr>
            <p:ph type="title"/>
          </p:nvPr>
        </p:nvSpPr>
        <p:spPr>
          <a:xfrm>
            <a:off x="402126" y="816638"/>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a:solidFill>
                  <a:schemeClr val="accent2">
                    <a:lumMod val="50000"/>
                  </a:schemeClr>
                </a:solidFill>
                <a:latin typeface="Times New Roman" panose="02020603050405020304" pitchFamily="18" charset="0"/>
                <a:cs typeface="Times New Roman" panose="02020603050405020304" pitchFamily="18" charset="0"/>
              </a:rPr>
              <a:t> Level </a:t>
            </a: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-2- </a:t>
            </a:r>
            <a:r>
              <a:rPr lang="en-US" sz="4000" b="1" dirty="0" err="1">
                <a:solidFill>
                  <a:schemeClr val="accent2">
                    <a:lumMod val="50000"/>
                  </a:schemeClr>
                </a:solidFill>
                <a:latin typeface="Times New Roman" panose="02020603050405020304" pitchFamily="18" charset="0"/>
                <a:cs typeface="Times New Roman" panose="02020603050405020304" pitchFamily="18" charset="0"/>
              </a:rPr>
              <a:t>dfd</a:t>
            </a:r>
            <a:endParaRPr lang="en-IN" sz="4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BE6D54B-A716-47EC-BEF1-31FC06D8980D}"/>
              </a:ext>
            </a:extLst>
          </p:cNvPr>
          <p:cNvSpPr>
            <a:spLocks noGrp="1"/>
          </p:cNvSpPr>
          <p:nvPr>
            <p:ph idx="1"/>
          </p:nvPr>
        </p:nvSpPr>
        <p:spPr/>
        <p:txBody>
          <a:bodyPr/>
          <a:lstStyle/>
          <a:p>
            <a:pPr marL="0" indent="0">
              <a:lnSpc>
                <a:spcPct val="200000"/>
              </a:lnSpc>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nSpc>
                <a:spcPct val="200000"/>
              </a:lnSpc>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31" y="1770076"/>
            <a:ext cx="8128000" cy="4848837"/>
          </a:xfrm>
          <a:prstGeom prst="rect">
            <a:avLst/>
          </a:prstGeom>
        </p:spPr>
      </p:pic>
    </p:spTree>
    <p:extLst>
      <p:ext uri="{BB962C8B-B14F-4D97-AF65-F5344CB8AC3E}">
        <p14:creationId xmlns:p14="http://schemas.microsoft.com/office/powerpoint/2010/main" val="4005438205"/>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386</TotalTime>
  <Words>666</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         Mini Project-II Presentation (2020-21)                                                                                                                         “IndiaZon”  </vt:lpstr>
      <vt:lpstr>Introduction</vt:lpstr>
      <vt:lpstr>Technoligies Used</vt:lpstr>
      <vt:lpstr>Use of the project</vt:lpstr>
      <vt:lpstr>Data flow Diagram </vt:lpstr>
      <vt:lpstr>                       Overview</vt:lpstr>
      <vt:lpstr>PowerPoint Presentation</vt:lpstr>
      <vt:lpstr>       Level - 1 - dfd</vt:lpstr>
      <vt:lpstr>        Level -2- dfd</vt:lpstr>
      <vt:lpstr>           E-R Diagram</vt:lpstr>
      <vt:lpstr>                   Admin Rights</vt:lpstr>
      <vt:lpstr>The main theme of the project </vt:lpstr>
      <vt:lpstr>                   Modules of the Project</vt:lpstr>
      <vt:lpstr>Cont…..</vt:lpstr>
      <vt:lpstr>                     Conclusion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 (2020-21)                                                                                                                        Android-based Quiz Application “Quiz Master”</dc:title>
  <dc:creator>Hp</dc:creator>
  <cp:lastModifiedBy>priyanka nigam</cp:lastModifiedBy>
  <cp:revision>49</cp:revision>
  <dcterms:created xsi:type="dcterms:W3CDTF">2020-11-20T07:14:37Z</dcterms:created>
  <dcterms:modified xsi:type="dcterms:W3CDTF">2021-05-03T15:40:39Z</dcterms:modified>
</cp:coreProperties>
</file>