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F316C-1878-EB40-8CE2-3D1F2388712A}" v="932" dt="2022-05-19T15:59:42.521"/>
    <p1510:client id="{799AF5A6-8B45-6283-19EB-C3A9C2A13900}" v="2006" dt="2022-05-19T19:37:17.087"/>
    <p1510:client id="{D2AD4197-0DB2-44C8-8D4A-D48961754B06}" v="70" dt="2022-05-19T14:54:34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8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0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9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8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5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978" y="768334"/>
            <a:ext cx="7025967" cy="286640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cs typeface="Calibri Light"/>
              </a:rPr>
              <a:t>The Linux Operating System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Calibri"/>
              </a:rPr>
              <a:t>- Krithika Swaminathan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3" descr="Different numbers in white flying around">
            <a:extLst>
              <a:ext uri="{FF2B5EF4-FFF2-40B4-BE49-F238E27FC236}">
                <a16:creationId xmlns:a16="http://schemas.microsoft.com/office/drawing/2014/main" id="{963A51BD-375E-C6BB-38B3-A41F47E0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8" r="27014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Symmetric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762827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Linux 2.0 kernel – first stable SMP hardware</a:t>
            </a:r>
          </a:p>
          <a:p>
            <a:r>
              <a:rPr lang="en-US"/>
              <a:t>Separate processes executed in parallel on separate processors</a:t>
            </a:r>
          </a:p>
          <a:p>
            <a:r>
              <a:rPr lang="en-US"/>
              <a:t>Originally, only one processor at a time</a:t>
            </a:r>
          </a:p>
          <a:p>
            <a:r>
              <a:rPr lang="en-US"/>
              <a:t>Version 2.2, single kernel lock (big kernel lock) allowed multiple processes to be active in the kernel concurrently</a:t>
            </a:r>
          </a:p>
          <a:p>
            <a:endParaRPr lang="en-US"/>
          </a:p>
          <a:p>
            <a:r>
              <a:rPr lang="en-US"/>
              <a:t>Now, multiple locks – each protects a small subset of kernel's data structures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2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F7D1-86C4-7954-37B4-11BBB61B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9C76-CC48-E5C5-6A67-3CB2FF04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716061" cy="3989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Management of Physical Memory – pages, blocks of RAM</a:t>
            </a:r>
          </a:p>
          <a:p>
            <a:r>
              <a:rPr lang="en-US"/>
              <a:t>Virtual Memory – memory-mapped into address space of running processes</a:t>
            </a:r>
          </a:p>
          <a:p>
            <a:pPr lvl="1"/>
            <a:r>
              <a:rPr lang="en-US"/>
              <a:t>Virtual Memory Regions</a:t>
            </a:r>
          </a:p>
          <a:p>
            <a:pPr lvl="1"/>
            <a:r>
              <a:rPr lang="en-US"/>
              <a:t>Lifetime of a Virtual Address Space</a:t>
            </a:r>
          </a:p>
          <a:p>
            <a:pPr lvl="1"/>
            <a:r>
              <a:rPr lang="en-US"/>
              <a:t>Swapping and Paging</a:t>
            </a:r>
          </a:p>
          <a:p>
            <a:pPr lvl="1"/>
            <a:r>
              <a:rPr lang="en-US"/>
              <a:t>Kernel Virtual Memory</a:t>
            </a:r>
          </a:p>
          <a:p>
            <a:r>
              <a:rPr lang="en-US"/>
              <a:t>Execution and Loading of User Programs</a:t>
            </a:r>
          </a:p>
          <a:p>
            <a:pPr lvl="1"/>
            <a:r>
              <a:rPr lang="en-US"/>
              <a:t>Mapping of Programs into Memory</a:t>
            </a:r>
          </a:p>
          <a:p>
            <a:pPr lvl="1"/>
            <a:r>
              <a:rPr lang="en-US"/>
              <a:t>Static and Dynamic Linking</a:t>
            </a:r>
          </a:p>
        </p:txBody>
      </p:sp>
    </p:spTree>
    <p:extLst>
      <p:ext uri="{BB962C8B-B14F-4D97-AF65-F5344CB8AC3E}">
        <p14:creationId xmlns:p14="http://schemas.microsoft.com/office/powerpoint/2010/main" val="32280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Management of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762827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Linux separates physical memory into: </a:t>
            </a:r>
          </a:p>
          <a:p>
            <a:pPr lvl="1"/>
            <a:r>
              <a:rPr lang="en-US">
                <a:ea typeface="+mn-lt"/>
                <a:cs typeface="+mn-lt"/>
              </a:rPr>
              <a:t>ZONE DMA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ZONE DMA32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ZONE NORMAL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ZONE HIGHMEM</a:t>
            </a:r>
          </a:p>
          <a:p>
            <a:r>
              <a:rPr lang="en-US">
                <a:ea typeface="+mn-lt"/>
                <a:cs typeface="+mn-lt"/>
              </a:rPr>
              <a:t>Zones – architecture specific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Kernel maintains a list of free pages for each zone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36DC342-1B1D-BDF0-8094-B18118E6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56" y="2826318"/>
            <a:ext cx="6567577" cy="21830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5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Management of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Page allocator</a:t>
            </a:r>
          </a:p>
          <a:p>
            <a:pPr lvl="1"/>
            <a:r>
              <a:rPr lang="en-US">
                <a:ea typeface="+mn-lt"/>
                <a:cs typeface="+mn-lt"/>
              </a:rPr>
              <a:t>responsible for allocating and freeing all physical pages for the zone</a:t>
            </a:r>
          </a:p>
          <a:p>
            <a:pPr lvl="1"/>
            <a:r>
              <a:rPr lang="en-US">
                <a:ea typeface="+mn-lt"/>
                <a:cs typeface="+mn-lt"/>
              </a:rPr>
              <a:t>capable of allocating ranges of physically contiguous pages on request</a:t>
            </a:r>
          </a:p>
          <a:p>
            <a:pPr lvl="1"/>
            <a:r>
              <a:rPr lang="en-US">
                <a:ea typeface="+mn-lt"/>
                <a:cs typeface="+mn-lt"/>
              </a:rPr>
              <a:t>uses a buddy system to keep track of available physical pages</a:t>
            </a:r>
          </a:p>
          <a:p>
            <a:pPr lvl="1"/>
            <a:r>
              <a:rPr lang="en-US"/>
              <a:t>Buddy? - adjacent partner of allocatable memory region</a:t>
            </a:r>
          </a:p>
          <a:p>
            <a:pPr lvl="1"/>
            <a:r>
              <a:rPr lang="en-US">
                <a:ea typeface="+mn-lt"/>
                <a:cs typeface="+mn-lt"/>
              </a:rPr>
              <a:t>two allocated partner regions freed up - combined to form larger region - buddy heap</a:t>
            </a:r>
          </a:p>
          <a:p>
            <a:pPr lvl="1"/>
            <a:r>
              <a:rPr lang="en-US"/>
              <a:t>converse true – subdivided into partners to satisfy request</a:t>
            </a:r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FAEAE40-2EC1-880C-1D8F-37FC594C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70" y="4532702"/>
            <a:ext cx="3533954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Management of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Memory management sub-systems:</a:t>
            </a:r>
          </a:p>
          <a:p>
            <a:pPr lvl="1"/>
            <a:r>
              <a:rPr lang="en-US"/>
              <a:t>k-malloc() variable-length allocator</a:t>
            </a:r>
          </a:p>
          <a:p>
            <a:pPr lvl="1"/>
            <a:r>
              <a:rPr lang="en-US"/>
              <a:t>slab allocator, </a:t>
            </a:r>
            <a:r>
              <a:rPr lang="en-US">
                <a:ea typeface="+mn-lt"/>
                <a:cs typeface="+mn-lt"/>
              </a:rPr>
              <a:t>used for allocating memory for kernel data structures</a:t>
            </a:r>
          </a:p>
          <a:p>
            <a:pPr lvl="1"/>
            <a:r>
              <a:rPr lang="en-US"/>
              <a:t>page cache, </a:t>
            </a:r>
            <a:r>
              <a:rPr lang="en-US">
                <a:ea typeface="+mn-lt"/>
                <a:cs typeface="+mn-lt"/>
              </a:rPr>
              <a:t>used for caching pages belonging to files</a:t>
            </a:r>
          </a:p>
          <a:p>
            <a:r>
              <a:rPr lang="en-US">
                <a:ea typeface="+mn-lt"/>
                <a:cs typeface="+mn-lt"/>
              </a:rPr>
              <a:t>Slab</a:t>
            </a:r>
          </a:p>
          <a:p>
            <a:pPr lvl="1"/>
            <a:r>
              <a:rPr lang="en-US">
                <a:ea typeface="+mn-lt"/>
                <a:cs typeface="+mn-lt"/>
              </a:rPr>
              <a:t>used for allocating memory for kernel data structures </a:t>
            </a:r>
          </a:p>
          <a:p>
            <a:pPr lvl="1"/>
            <a:r>
              <a:rPr lang="en-US">
                <a:ea typeface="+mn-lt"/>
                <a:cs typeface="+mn-lt"/>
              </a:rPr>
              <a:t>made up of one or more physically contiguous pages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Cache </a:t>
            </a:r>
          </a:p>
          <a:p>
            <a:pPr lvl="1"/>
            <a:r>
              <a:rPr lang="en-US">
                <a:ea typeface="+mn-lt"/>
                <a:cs typeface="+mn-lt"/>
              </a:rPr>
              <a:t>consists of one or more slabs - populated with objects that are instantiations of the kernel DS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single cache for each unique kernel DS – ex: file objects, inodes, etc. </a:t>
            </a:r>
            <a:endParaRPr lang="en-US"/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7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/>
              <a:t>Management of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306087" cy="38024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Slab allocation algorithm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Objects in cache are marked as </a:t>
            </a:r>
            <a:r>
              <a:rPr lang="en-US" sz="1800" i="1" dirty="0"/>
              <a:t>free</a:t>
            </a:r>
            <a:r>
              <a:rPr lang="en-US" sz="1800" dirty="0"/>
              <a:t> or </a:t>
            </a:r>
            <a:r>
              <a:rPr lang="en-US" sz="1800" i="1" dirty="0"/>
              <a:t>used</a:t>
            </a:r>
          </a:p>
          <a:p>
            <a:r>
              <a:rPr lang="en-US" sz="1800" dirty="0">
                <a:ea typeface="+mn-lt"/>
                <a:cs typeface="+mn-lt"/>
              </a:rPr>
              <a:t>In Linux, a slab may be in one of three possible states:</a:t>
            </a:r>
          </a:p>
          <a:p>
            <a:pPr marL="914400" lvl="1" indent="-457200">
              <a:buAutoNum type="arabicPeriod"/>
            </a:pPr>
            <a:r>
              <a:rPr lang="en-US" sz="1600" dirty="0">
                <a:ea typeface="+mn-lt"/>
                <a:cs typeface="+mn-lt"/>
              </a:rPr>
              <a:t>Full - All objects in the slab are marked as </a:t>
            </a:r>
            <a:r>
              <a:rPr lang="en-US" sz="1600" i="1" dirty="0">
                <a:ea typeface="+mn-lt"/>
                <a:cs typeface="+mn-lt"/>
              </a:rPr>
              <a:t>used</a:t>
            </a:r>
            <a:endParaRPr lang="en-US" sz="1600" i="1" dirty="0"/>
          </a:p>
          <a:p>
            <a:pPr marL="914400" lvl="1" indent="-457200">
              <a:buAutoNum type="arabicPeriod"/>
            </a:pPr>
            <a:r>
              <a:rPr lang="en-US" sz="1600" dirty="0">
                <a:ea typeface="+mn-lt"/>
                <a:cs typeface="+mn-lt"/>
              </a:rPr>
              <a:t>Empty - All objects in the slab are marked as </a:t>
            </a:r>
            <a:r>
              <a:rPr lang="en-US" sz="1600" i="1" dirty="0">
                <a:ea typeface="+mn-lt"/>
                <a:cs typeface="+mn-lt"/>
              </a:rPr>
              <a:t>free</a:t>
            </a:r>
          </a:p>
          <a:p>
            <a:pPr marL="914400" lvl="1" indent="-457200">
              <a:buAutoNum type="arabicPeriod"/>
            </a:pPr>
            <a:r>
              <a:rPr lang="en-US" sz="1600" dirty="0">
                <a:ea typeface="+mn-lt"/>
                <a:cs typeface="+mn-lt"/>
              </a:rPr>
              <a:t>Partial - The slab consists of both </a:t>
            </a:r>
            <a:r>
              <a:rPr lang="en-US" sz="1600" i="1" dirty="0">
                <a:ea typeface="+mn-lt"/>
                <a:cs typeface="+mn-lt"/>
              </a:rPr>
              <a:t>used</a:t>
            </a:r>
            <a:r>
              <a:rPr lang="en-US" sz="1600" dirty="0">
                <a:ea typeface="+mn-lt"/>
                <a:cs typeface="+mn-lt"/>
              </a:rPr>
              <a:t> and </a:t>
            </a:r>
            <a:r>
              <a:rPr lang="en-US" sz="1600" i="1" dirty="0">
                <a:ea typeface="+mn-lt"/>
                <a:cs typeface="+mn-lt"/>
              </a:rPr>
              <a:t>free</a:t>
            </a:r>
            <a:r>
              <a:rPr lang="en-US" sz="1600" dirty="0">
                <a:ea typeface="+mn-lt"/>
                <a:cs typeface="+mn-lt"/>
              </a:rPr>
              <a:t> objects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8B9617-BD3B-3294-E399-4B3773CB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216773"/>
            <a:ext cx="6430513" cy="44158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1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Management of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Page cache</a:t>
            </a:r>
          </a:p>
          <a:p>
            <a:pPr lvl="1"/>
            <a:r>
              <a:rPr lang="en-US" dirty="0">
                <a:ea typeface="+mn-lt"/>
                <a:cs typeface="+mn-lt"/>
              </a:rPr>
              <a:t>kernel’s main cache for files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main mechanism through which I/O to block devices performed</a:t>
            </a:r>
          </a:p>
          <a:p>
            <a:pPr lvl="1"/>
            <a:r>
              <a:rPr lang="en-US" dirty="0">
                <a:ea typeface="+mn-lt"/>
                <a:cs typeface="+mn-lt"/>
              </a:rPr>
              <a:t>file systems of all types perform their I/O through the page cache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stores entire pages of file contents and is not limited to block devices</a:t>
            </a:r>
            <a:endParaRPr lang="en-US" dirty="0"/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2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7801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maintains the address space accessible to each process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creates pages of virtual memory on demand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manages loading those pages from disk and swapping them back out to the disk as required</a:t>
            </a:r>
            <a:endParaRPr lang="en-US" dirty="0"/>
          </a:p>
          <a:p>
            <a:r>
              <a:rPr lang="en-US" dirty="0"/>
              <a:t>Logical view</a:t>
            </a:r>
          </a:p>
          <a:p>
            <a:pPr lvl="1"/>
            <a:r>
              <a:rPr lang="en-US" dirty="0">
                <a:ea typeface="+mn-lt"/>
                <a:cs typeface="+mn-lt"/>
              </a:rPr>
              <a:t>address space consists of a set of non-overlapping regions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linked into a balanced binary tree to allow fast lookup</a:t>
            </a:r>
          </a:p>
          <a:p>
            <a:r>
              <a:rPr lang="en-US" dirty="0">
                <a:ea typeface="+mn-lt"/>
                <a:cs typeface="+mn-lt"/>
              </a:rPr>
              <a:t>Physical view</a:t>
            </a:r>
          </a:p>
          <a:p>
            <a:pPr lvl="1"/>
            <a:r>
              <a:rPr lang="en-US" dirty="0">
                <a:ea typeface="+mn-lt"/>
                <a:cs typeface="+mn-lt"/>
              </a:rPr>
              <a:t>hardware page tables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identify the location of each page of virtual memory, on disk or in physical memory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vm_area_struct</a:t>
            </a:r>
            <a:r>
              <a:rPr lang="en-US" dirty="0">
                <a:ea typeface="+mn-lt"/>
                <a:cs typeface="+mn-lt"/>
              </a:rPr>
              <a:t> - structure that defines the properties of each region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1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Virtual Memory region:</a:t>
            </a:r>
          </a:p>
          <a:p>
            <a:pPr lvl="1"/>
            <a:r>
              <a:rPr lang="en-US" dirty="0"/>
              <a:t>Backing store; describes where pages come from</a:t>
            </a:r>
          </a:p>
          <a:p>
            <a:pPr lvl="1"/>
            <a:r>
              <a:rPr lang="en-US" dirty="0">
                <a:ea typeface="+mn-lt"/>
                <a:cs typeface="+mn-lt"/>
              </a:rPr>
              <a:t>Demand-zero memory</a:t>
            </a:r>
          </a:p>
          <a:p>
            <a:pPr lvl="1"/>
            <a:r>
              <a:rPr lang="en-US" dirty="0">
                <a:ea typeface="+mn-lt"/>
                <a:cs typeface="+mn-lt"/>
              </a:rPr>
              <a:t>Reaction to writes - private or shared mapping of a region</a:t>
            </a:r>
          </a:p>
          <a:p>
            <a:r>
              <a:rPr lang="en-US" dirty="0">
                <a:ea typeface="+mn-lt"/>
                <a:cs typeface="+mn-lt"/>
              </a:rPr>
              <a:t>Lifetime of a Virtual Address Space: 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exec()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fork()</a:t>
            </a:r>
          </a:p>
          <a:p>
            <a:r>
              <a:rPr lang="en-US" dirty="0">
                <a:ea typeface="+mn-lt"/>
                <a:cs typeface="+mn-lt"/>
              </a:rPr>
              <a:t>Swapping and Paging – paging system: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Policy algorithm  - decides which pages to write out to disk and when to write them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paging mechanism carries out the transfer and pages data back into physical memory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Linux's pageout policy – LFU policy (least frequently used)</a:t>
            </a:r>
          </a:p>
          <a:p>
            <a:r>
              <a:rPr lang="en-US" dirty="0">
                <a:ea typeface="+mn-lt"/>
                <a:cs typeface="+mn-lt"/>
              </a:rPr>
              <a:t>Kernel Virtual Memory – for internal use of Linux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Execution and Loading of User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Older Linux kernels understood </a:t>
            </a:r>
            <a:r>
              <a:rPr lang="en-US" dirty="0" err="1">
                <a:ea typeface="+mn-lt"/>
                <a:cs typeface="+mn-lt"/>
              </a:rPr>
              <a:t>a.out</a:t>
            </a:r>
            <a:r>
              <a:rPr lang="en-US" dirty="0">
                <a:ea typeface="+mn-lt"/>
                <a:cs typeface="+mn-lt"/>
              </a:rPr>
              <a:t> format</a:t>
            </a:r>
          </a:p>
          <a:p>
            <a:r>
              <a:rPr lang="en-US" dirty="0">
                <a:ea typeface="+mn-lt"/>
                <a:cs typeface="+mn-lt"/>
              </a:rPr>
              <a:t>Newer – ELF format</a:t>
            </a:r>
          </a:p>
          <a:p>
            <a:r>
              <a:rPr lang="en-US" dirty="0">
                <a:ea typeface="+mn-lt"/>
                <a:cs typeface="+mn-lt"/>
              </a:rPr>
              <a:t>Mapping of programs into memory: </a:t>
            </a:r>
          </a:p>
          <a:p>
            <a:pPr marL="685800"/>
            <a:r>
              <a:rPr lang="en-US" sz="2000" dirty="0">
                <a:ea typeface="+mn-lt"/>
                <a:cs typeface="+mn-lt"/>
              </a:rPr>
              <a:t>ELF format binary file consists of a header followed by several page-aligned sections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ELF loader works by reading the header and mapping the sections of the file into separate regions of virtual memory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Static and Dynamic Linking: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Static - necessary library functions embedded directly in the program’s executable binary file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Dynamic – stub code; contains small, statically linked function for every dynamically linked program</a:t>
            </a: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6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ADCA-A729-21CE-FE1D-45E689F5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B16D-9A91-F37E-A3AB-A06A70FB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Design principles</a:t>
            </a:r>
          </a:p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Process Management</a:t>
            </a:r>
          </a:p>
          <a:p>
            <a:r>
              <a:rPr lang="en-US">
                <a:solidFill>
                  <a:srgbClr val="002060"/>
                </a:solidFill>
              </a:rPr>
              <a:t>Scheduling</a:t>
            </a:r>
          </a:p>
          <a:p>
            <a:r>
              <a:rPr lang="en-US">
                <a:solidFill>
                  <a:srgbClr val="002060"/>
                </a:solidFill>
              </a:rPr>
              <a:t>Memory Management</a:t>
            </a:r>
          </a:p>
          <a:p>
            <a:r>
              <a:rPr lang="en-US">
                <a:solidFill>
                  <a:srgbClr val="002060"/>
                </a:solidFill>
              </a:rPr>
              <a:t>File Systems</a:t>
            </a:r>
          </a:p>
        </p:txBody>
      </p:sp>
    </p:spTree>
    <p:extLst>
      <p:ext uri="{BB962C8B-B14F-4D97-AF65-F5344CB8AC3E}">
        <p14:creationId xmlns:p14="http://schemas.microsoft.com/office/powerpoint/2010/main" val="52301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573F-6AEC-A981-FD3E-4DA36A9A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6B34-C465-02A5-ED6A-8C9CB14D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Virtual File System</a:t>
            </a:r>
          </a:p>
          <a:p>
            <a:r>
              <a:rPr lang="en-US"/>
              <a:t>The Linux ext3 File System</a:t>
            </a:r>
          </a:p>
          <a:p>
            <a:r>
              <a:rPr lang="en-US"/>
              <a:t>Journaling</a:t>
            </a:r>
          </a:p>
          <a:p>
            <a:r>
              <a:rPr lang="en-US"/>
              <a:t>The Linux Process File System</a:t>
            </a:r>
          </a:p>
        </p:txBody>
      </p:sp>
    </p:spTree>
    <p:extLst>
      <p:ext uri="{BB962C8B-B14F-4D97-AF65-F5344CB8AC3E}">
        <p14:creationId xmlns:p14="http://schemas.microsoft.com/office/powerpoint/2010/main" val="44587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Virtual File System (VFS)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VFS defines four main object types: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An </a:t>
            </a:r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object represents an individual file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 file object represents an open file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 superblock object represents an entire file system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dentry</a:t>
            </a:r>
            <a:r>
              <a:rPr lang="en-US" dirty="0">
                <a:ea typeface="+mn-lt"/>
                <a:cs typeface="+mn-lt"/>
              </a:rPr>
              <a:t> object represents an individual directory entry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C1C30F8-274F-F202-3DCA-408FDE18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4058399"/>
            <a:ext cx="5604294" cy="19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Virtual File System (VFS)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and file objects are the mechanisms used to access files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object - a DS containing pointers to the disk blocks that contain the file contents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file object - represents a point of access to the data in an open file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 is one file object for every instance of an open file, but always only a single </a:t>
            </a:r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object.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Directory – defines directory or writing data, middle all the tests</a:t>
            </a:r>
          </a:p>
          <a:p>
            <a:r>
              <a:rPr lang="en-US" dirty="0">
                <a:ea typeface="+mn-lt"/>
                <a:cs typeface="+mn-lt"/>
              </a:rPr>
              <a:t>The superblock object represents a connected set of files that form a self-contained file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dentry</a:t>
            </a:r>
            <a:r>
              <a:rPr lang="en-US" dirty="0">
                <a:ea typeface="+mn-lt"/>
                <a:cs typeface="+mn-lt"/>
              </a:rPr>
              <a:t> object represents a directory entry, which may include the name of a directory in the path name of a file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1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Linux ext3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Each block in a directory file consists of a linked list of entries. In turn, each entry contains the length of the entry, the name of a file, and the </a:t>
            </a:r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number of the </a:t>
            </a:r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to which that entry refers.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default block size on ext3 varies as a function of the total size of the file system. Supported block sizes are 1, 2, 4, and 8 KB.</a:t>
            </a:r>
          </a:p>
          <a:p>
            <a:r>
              <a:rPr lang="en-US" dirty="0">
                <a:ea typeface="+mn-lt"/>
                <a:cs typeface="+mn-lt"/>
              </a:rPr>
              <a:t>Allocation policies designed to place logically adjacent blocks of a file into physically adjacent blocks on disk, so that it can submit an I/O request for several disk blocks as a single operation.</a:t>
            </a:r>
          </a:p>
          <a:p>
            <a:r>
              <a:rPr lang="en-US" dirty="0"/>
              <a:t>Block groups, cylinder groups</a:t>
            </a:r>
          </a:p>
          <a:p>
            <a:r>
              <a:rPr lang="en-US" dirty="0"/>
              <a:t>While allocating, try to reduce fragmentation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8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Linux ext3</a:t>
            </a:r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140678E-52D4-EFF7-64E6-F0D4E4CD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0" y="1642432"/>
            <a:ext cx="4708653" cy="4837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Try to keep allocations physically contiguous</a:t>
            </a:r>
          </a:p>
          <a:p>
            <a:r>
              <a:rPr lang="en-US" dirty="0"/>
              <a:t>Search for entire free byte; then search for any free bit</a:t>
            </a:r>
          </a:p>
          <a:p>
            <a:r>
              <a:rPr lang="en-US" dirty="0"/>
              <a:t>Once free block identified, search extend backward until allocated block encountered</a:t>
            </a:r>
          </a:p>
          <a:p>
            <a:r>
              <a:rPr lang="en-US" dirty="0"/>
              <a:t>Reduces CPU cost of disk allocation by allocating multiple blocks simultaneously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D6C5A64-140D-22C9-93E7-1FD7CC73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r="16256" b="-3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17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Modifications to the file system written sequentially to a journal.</a:t>
            </a:r>
          </a:p>
          <a:p>
            <a:r>
              <a:rPr lang="en-US" dirty="0">
                <a:ea typeface="+mn-lt"/>
                <a:cs typeface="+mn-lt"/>
              </a:rPr>
              <a:t>When a committed transaction is completed, it is removed from the journal.</a:t>
            </a:r>
          </a:p>
          <a:p>
            <a:r>
              <a:rPr lang="en-US" dirty="0">
                <a:ea typeface="+mn-lt"/>
                <a:cs typeface="+mn-lt"/>
              </a:rPr>
              <a:t>The journal, a circular buffer, may be in a separate section of the file system, or it may even be on a separate disk spindle.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Faster performance of operations</a:t>
            </a:r>
          </a:p>
          <a:p>
            <a:pPr lvl="1"/>
            <a:r>
              <a:rPr lang="en-US" dirty="0"/>
              <a:t>Updates proceed much faster </a:t>
            </a:r>
            <a:r>
              <a:rPr lang="en-US" dirty="0">
                <a:ea typeface="+mn-lt"/>
                <a:cs typeface="+mn-lt"/>
              </a:rPr>
              <a:t>when they are applied to the in-memory journal rather than directly to the on-disk data structures</a:t>
            </a:r>
          </a:p>
          <a:p>
            <a:pPr lvl="1"/>
            <a:r>
              <a:rPr lang="en-US" dirty="0"/>
              <a:t>Why? - </a:t>
            </a:r>
            <a:r>
              <a:rPr lang="en-US" dirty="0">
                <a:ea typeface="+mn-lt"/>
                <a:cs typeface="+mn-lt"/>
              </a:rPr>
              <a:t>performance advantage of sequential I/O over random I/O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2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Linux Process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1179770" cy="4593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/proc file system</a:t>
            </a:r>
          </a:p>
          <a:p>
            <a:r>
              <a:rPr lang="en-US" dirty="0">
                <a:ea typeface="+mn-lt"/>
                <a:cs typeface="+mn-lt"/>
              </a:rPr>
              <a:t>contents are not actually stored anywhere</a:t>
            </a:r>
          </a:p>
          <a:p>
            <a:r>
              <a:rPr lang="en-US" dirty="0">
                <a:ea typeface="+mn-lt"/>
                <a:cs typeface="+mn-lt"/>
              </a:rPr>
              <a:t>computed on demand according to user file I/O requests</a:t>
            </a:r>
          </a:p>
          <a:p>
            <a:r>
              <a:rPr lang="en-US" dirty="0"/>
              <a:t>Must implement two things:</a:t>
            </a:r>
          </a:p>
          <a:p>
            <a:pPr lvl="1"/>
            <a:r>
              <a:rPr lang="en-US" dirty="0"/>
              <a:t>A directory structure</a:t>
            </a:r>
          </a:p>
          <a:p>
            <a:pPr lvl="1"/>
            <a:r>
              <a:rPr lang="en-US" dirty="0"/>
              <a:t>File contents within</a:t>
            </a:r>
          </a:p>
          <a:p>
            <a:r>
              <a:rPr lang="en-US" dirty="0"/>
              <a:t>Mapping from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 number to information type - split into two fields:</a:t>
            </a:r>
          </a:p>
          <a:p>
            <a:pPr lvl="1"/>
            <a:r>
              <a:rPr lang="en-US" dirty="0"/>
              <a:t>PID</a:t>
            </a:r>
          </a:p>
          <a:p>
            <a:pPr lvl="1"/>
            <a:r>
              <a:rPr lang="en-US" dirty="0">
                <a:ea typeface="+mn-lt"/>
                <a:cs typeface="+mn-lt"/>
              </a:rPr>
              <a:t>type of information being requested about the process</a:t>
            </a:r>
          </a:p>
          <a:p>
            <a:r>
              <a:rPr lang="en-US" dirty="0">
                <a:ea typeface="+mn-lt"/>
                <a:cs typeface="+mn-lt"/>
              </a:rPr>
              <a:t>maintains a tree data structure of registered global /proc file-system entries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7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5855-7373-C6E7-C4A5-C2D8E4CE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95" y="382701"/>
            <a:ext cx="3008250" cy="70826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6E406-D2CF-C38D-332B-F18D94C29658}"/>
              </a:ext>
            </a:extLst>
          </p:cNvPr>
          <p:cNvSpPr txBox="1"/>
          <p:nvPr/>
        </p:nvSpPr>
        <p:spPr>
          <a:xfrm>
            <a:off x="914400" y="1201947"/>
            <a:ext cx="4281577" cy="2331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Scheduling: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Process Scheduling</a:t>
            </a:r>
          </a:p>
          <a:p>
            <a:pPr marL="742950" lvl="1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Completely Fair Scheduler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Real-Time Scheduling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Kernel Synchronization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Symmetric Multiprocessing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070A3-8263-2726-8E17-BE5413ADE35B}"/>
              </a:ext>
            </a:extLst>
          </p:cNvPr>
          <p:cNvSpPr txBox="1"/>
          <p:nvPr/>
        </p:nvSpPr>
        <p:spPr>
          <a:xfrm>
            <a:off x="5472022" y="1201947"/>
            <a:ext cx="4281577" cy="4501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Memory Management: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Management of Physical Memory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Virtual Memory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Virtual Memory Regions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Lifetime of a Virtual Address Space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Swapping and Paging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Kernel Virtual Memory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Execution and Loading of User Programs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Mapping of Programs into Memory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Static and Dynamic Linking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0D287-EB2B-C632-1F79-693B5956DA2B}"/>
              </a:ext>
            </a:extLst>
          </p:cNvPr>
          <p:cNvSpPr txBox="1"/>
          <p:nvPr/>
        </p:nvSpPr>
        <p:spPr>
          <a:xfrm>
            <a:off x="914400" y="3818626"/>
            <a:ext cx="428157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 Systems: 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Virtual File System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Linux ext3 File System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Journaling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Linux Process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7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9DBB-CDF2-B3C1-83FD-C9453B89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980" y="2481796"/>
            <a:ext cx="3511458" cy="952682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43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130224" cy="4205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Job of allocating CPU time to different tasks within an operating system</a:t>
            </a:r>
          </a:p>
          <a:p>
            <a:r>
              <a:rPr lang="en-US"/>
              <a:t>Linux supports preemptive multi-tasking</a:t>
            </a:r>
          </a:p>
          <a:p>
            <a:r>
              <a:rPr lang="en-US"/>
              <a:t>Making decisions – balance fairness and performance</a:t>
            </a:r>
          </a:p>
          <a:p>
            <a:endParaRPr lang="en-US"/>
          </a:p>
          <a:p>
            <a:r>
              <a:rPr lang="en-US"/>
              <a:t>Fairness: every process has a chance to get allocated time</a:t>
            </a:r>
          </a:p>
          <a:p>
            <a:r>
              <a:rPr lang="en-US"/>
              <a:t>Performance: best processes or highest priority processes executed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9FF-F386-BC44-8B94-68C4C9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8B92-86EA-BEDB-9D9E-4FDD56E7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Process Scheduling</a:t>
            </a:r>
          </a:p>
          <a:p>
            <a:r>
              <a:rPr lang="en-US"/>
              <a:t>Real-Time Scheduling</a:t>
            </a:r>
          </a:p>
          <a:p>
            <a:r>
              <a:rPr lang="en-US"/>
              <a:t>Kernel Synchronization</a:t>
            </a:r>
          </a:p>
          <a:p>
            <a:r>
              <a:rPr lang="en-US"/>
              <a:t>Symmetric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341643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662186" cy="444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Two algorithms: </a:t>
            </a:r>
          </a:p>
          <a:p>
            <a:pPr lvl="1"/>
            <a:r>
              <a:rPr lang="en-US"/>
              <a:t>Fair and preemptive</a:t>
            </a:r>
          </a:p>
          <a:p>
            <a:pPr lvl="1"/>
            <a:r>
              <a:rPr lang="en-US"/>
              <a:t>Priority-based</a:t>
            </a:r>
          </a:p>
          <a:p>
            <a:r>
              <a:rPr lang="en-US"/>
              <a:t>Completely Fair Scheduler (CFS)</a:t>
            </a:r>
          </a:p>
          <a:p>
            <a:r>
              <a:rPr lang="en-US"/>
              <a:t>Linux Scheduler</a:t>
            </a:r>
          </a:p>
          <a:p>
            <a:r>
              <a:rPr lang="en-US"/>
              <a:t>Terms to remember:</a:t>
            </a:r>
          </a:p>
          <a:p>
            <a:pPr lvl="1"/>
            <a:r>
              <a:rPr lang="en-US"/>
              <a:t>Nice value – smaller nice value, higher priority - (-20 to 19)</a:t>
            </a:r>
          </a:p>
          <a:p>
            <a:pPr lvl="1"/>
            <a:r>
              <a:rPr lang="en-US"/>
              <a:t>Time slice – length of time the processor is afforded</a:t>
            </a:r>
          </a:p>
          <a:p>
            <a:pPr lvl="1"/>
            <a:r>
              <a:rPr lang="en-US"/>
              <a:t>Target latency – interval of time during which every runnable task should run once</a:t>
            </a:r>
          </a:p>
          <a:p>
            <a:pPr lvl="1"/>
            <a:r>
              <a:rPr lang="en-US"/>
              <a:t>Minimum granularity – minimum length of time any process should run for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762827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Instead of time slices, all processes allotted a proportion of the processor’s time</a:t>
            </a:r>
          </a:p>
          <a:p>
            <a:r>
              <a:rPr lang="en-US">
                <a:ea typeface="+mn-lt"/>
                <a:cs typeface="+mn-lt"/>
              </a:rPr>
              <a:t>Adjusts this allotment by weighting each process’s allotment by its nice value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Function of the total number of runnable processes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 runnable processes --&gt; each afforded 1/N of the processor’s time</a:t>
            </a:r>
          </a:p>
          <a:p>
            <a:r>
              <a:rPr lang="en-US">
                <a:ea typeface="+mn-lt"/>
                <a:cs typeface="+mn-lt"/>
              </a:rPr>
              <a:t>Smaller nice value --&gt; receive a higher weight (and vice-versa)</a:t>
            </a:r>
          </a:p>
          <a:p>
            <a:r>
              <a:rPr lang="en-US">
                <a:ea typeface="+mn-lt"/>
                <a:cs typeface="+mn-lt"/>
              </a:rPr>
              <a:t>(time slice) α (process’s weight) / (total weight of all runnable processes)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762827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Linux implements FCFS and Round Robin</a:t>
            </a:r>
          </a:p>
          <a:p>
            <a:r>
              <a:rPr lang="en-US"/>
              <a:t>Scheduler runs process with the highest priority</a:t>
            </a:r>
          </a:p>
          <a:p>
            <a:r>
              <a:rPr lang="en-US"/>
              <a:t>If equal priority, runs process that has been waiting longest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Soft vs Hard real-time scheduling:</a:t>
            </a:r>
          </a:p>
          <a:p>
            <a:pPr lvl="1"/>
            <a:r>
              <a:rPr lang="en-US"/>
              <a:t>Hard --&gt; </a:t>
            </a:r>
            <a:r>
              <a:rPr lang="en-US">
                <a:ea typeface="+mn-lt"/>
                <a:cs typeface="+mn-lt"/>
              </a:rPr>
              <a:t>guarantees a minimum latency between when a process becomes runnable and when it really runs</a:t>
            </a:r>
          </a:p>
          <a:p>
            <a:pPr lvl="1"/>
            <a:r>
              <a:rPr lang="en-US"/>
              <a:t>Soft --&gt; strict guarantees about relative priorities, but no minimum latency specified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3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Kernel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892223" cy="4665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Request for kernel-mode execution:</a:t>
            </a:r>
          </a:p>
          <a:p>
            <a:pPr lvl="1"/>
            <a:r>
              <a:rPr lang="en-US"/>
              <a:t>A running program may request OS service, explicitly or implicitly</a:t>
            </a:r>
          </a:p>
          <a:p>
            <a:pPr lvl="1"/>
            <a:r>
              <a:rPr lang="en-US"/>
              <a:t>A device controller may deliver a hardware interrupt</a:t>
            </a:r>
          </a:p>
          <a:p>
            <a:r>
              <a:rPr lang="en-US"/>
              <a:t>Problem? - all tasks may try to access same internal DS --&gt; inconsistency</a:t>
            </a:r>
          </a:p>
          <a:p>
            <a:r>
              <a:rPr lang="en-US"/>
              <a:t>(critical section problem, shared data)</a:t>
            </a:r>
          </a:p>
          <a:p>
            <a:r>
              <a:rPr lang="en-US">
                <a:ea typeface="+mn-lt"/>
                <a:cs typeface="+mn-lt"/>
              </a:rPr>
              <a:t>Linux kernel provides spinlocks and semaphores for locking in the kernel</a:t>
            </a:r>
          </a:p>
          <a:p>
            <a:pPr>
              <a:spcBef>
                <a:spcPts val="300"/>
              </a:spcBef>
            </a:pPr>
            <a:r>
              <a:rPr lang="en-US">
                <a:ea typeface="+mn-lt"/>
                <a:cs typeface="+mn-lt"/>
              </a:rPr>
              <a:t>On single-processor machines, spinlocks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>
                <a:ea typeface="+mn-lt"/>
                <a:cs typeface="+mn-lt"/>
              </a:rPr>
              <a:t>replaced by enabling and disabling kernel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>
                <a:ea typeface="+mn-lt"/>
                <a:cs typeface="+mn-lt"/>
              </a:rPr>
              <a:t>preemption --&gt; </a:t>
            </a:r>
            <a:r>
              <a:rPr lang="en-US" err="1">
                <a:ea typeface="+mn-lt"/>
                <a:cs typeface="+mn-lt"/>
              </a:rPr>
              <a:t>preempt_enable</a:t>
            </a:r>
            <a:r>
              <a:rPr lang="en-US">
                <a:ea typeface="+mn-lt"/>
                <a:cs typeface="+mn-lt"/>
              </a:rPr>
              <a:t>() and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err="1">
                <a:ea typeface="+mn-lt"/>
                <a:cs typeface="+mn-lt"/>
              </a:rPr>
              <a:t>preeempt_disable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06DAF7A-8E64-583C-C4A1-86D48982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82" y="4662782"/>
            <a:ext cx="4741652" cy="11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2A39-058D-8081-E219-175171D4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6437"/>
            <a:ext cx="10130224" cy="1268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Kernel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C18D-7240-8256-DC16-D3EC3BCF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56167"/>
            <a:ext cx="10892223" cy="4521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Critical sections in interrupt service routines --&gt; interrupt control H/W</a:t>
            </a:r>
          </a:p>
          <a:p>
            <a:r>
              <a:rPr lang="en-US"/>
              <a:t>Disabling interrupts --&gt; all I/O suspended --&gt; performance degrades</a:t>
            </a:r>
          </a:p>
          <a:p>
            <a:r>
              <a:rPr lang="en-US"/>
              <a:t>Solution - Synchronization architecture – Separating ISR into:</a:t>
            </a:r>
          </a:p>
          <a:p>
            <a:pPr lvl="1"/>
            <a:r>
              <a:rPr lang="en-US"/>
              <a:t>Top half: </a:t>
            </a:r>
          </a:p>
          <a:p>
            <a:pPr lvl="2"/>
            <a:r>
              <a:rPr lang="en-US"/>
              <a:t>Standard – runs with recursive interrupts disabled</a:t>
            </a:r>
          </a:p>
          <a:p>
            <a:pPr lvl="2"/>
            <a:r>
              <a:rPr lang="en-US"/>
              <a:t>Interrupts with same number disabled – others may run</a:t>
            </a:r>
          </a:p>
          <a:p>
            <a:pPr lvl="1"/>
            <a:r>
              <a:rPr lang="en-US"/>
              <a:t>Bottom half: </a:t>
            </a:r>
          </a:p>
          <a:p>
            <a:pPr lvl="2"/>
            <a:r>
              <a:rPr lang="en-US"/>
              <a:t>Run with all interrupts enabled</a:t>
            </a:r>
          </a:p>
          <a:p>
            <a:pPr lvl="2"/>
            <a:r>
              <a:rPr lang="en-US"/>
              <a:t>Invoked automatically when an ISR exits</a:t>
            </a:r>
          </a:p>
          <a:p>
            <a:r>
              <a:rPr lang="en-US">
                <a:ea typeface="+mn-lt"/>
                <a:cs typeface="+mn-lt"/>
              </a:rPr>
              <a:t>kernel can complete any complex processing that has to be done in response to an interrupt without being interrupted itself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F38B70E-570C-4F2D-42A2-CB5FCC652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" b="18621"/>
          <a:stretch/>
        </p:blipFill>
        <p:spPr>
          <a:xfrm>
            <a:off x="7686136" y="3119429"/>
            <a:ext cx="4295965" cy="19299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79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13A2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1"/>
      </a:accent5>
      <a:accent6>
        <a:srgbClr val="8BAB75"/>
      </a:accent6>
      <a:hlink>
        <a:srgbClr val="93805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PunchcardVTI</vt:lpstr>
      <vt:lpstr>The Linux Operating System</vt:lpstr>
      <vt:lpstr>Topics</vt:lpstr>
      <vt:lpstr>Scheduling</vt:lpstr>
      <vt:lpstr>Scheduling</vt:lpstr>
      <vt:lpstr>Process Scheduling</vt:lpstr>
      <vt:lpstr>Completely Fair Scheduler (CFS)</vt:lpstr>
      <vt:lpstr>Real-Time Scheduling</vt:lpstr>
      <vt:lpstr>Kernel Synchronization</vt:lpstr>
      <vt:lpstr>Kernel Synchronization</vt:lpstr>
      <vt:lpstr>Symmetric Multiprocessing</vt:lpstr>
      <vt:lpstr>Memory Management</vt:lpstr>
      <vt:lpstr>Management of Physical Memory</vt:lpstr>
      <vt:lpstr>Management of Physical Memory</vt:lpstr>
      <vt:lpstr>Management of Physical Memory</vt:lpstr>
      <vt:lpstr>Management of Physical Memory</vt:lpstr>
      <vt:lpstr>Management of Physical Memory</vt:lpstr>
      <vt:lpstr>Virtual Memory</vt:lpstr>
      <vt:lpstr>Virtual Memory</vt:lpstr>
      <vt:lpstr>Execution and Loading of User Programs</vt:lpstr>
      <vt:lpstr>File Systems</vt:lpstr>
      <vt:lpstr>Virtual File System (VFS)</vt:lpstr>
      <vt:lpstr>Virtual File System (VFS)</vt:lpstr>
      <vt:lpstr>Linux ext3</vt:lpstr>
      <vt:lpstr>Linux ext3</vt:lpstr>
      <vt:lpstr>Journaling</vt:lpstr>
      <vt:lpstr>Linux Process File System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</dc:title>
  <dc:creator/>
  <cp:revision>410</cp:revision>
  <dcterms:created xsi:type="dcterms:W3CDTF">2022-05-19T13:46:49Z</dcterms:created>
  <dcterms:modified xsi:type="dcterms:W3CDTF">2022-05-19T19:38:17Z</dcterms:modified>
</cp:coreProperties>
</file>