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6" r:id="rId13"/>
    <p:sldId id="263" r:id="rId14"/>
    <p:sldId id="268"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height of the bars in this plot represents the frequency of values within each bin, revealing the underlying distribution.
· We can see a sudden rise in profit when the count reaches 600 and above, indicating a significant increase in profitability at that point.
· After crossing the 1000 count mark, the profit appears to gradually decrease, suggesting a potential plateau or decline in performance beyond that threshold.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27488" y="2413516"/>
            <a:ext cx="4919305" cy="3402568"/>
          </a:xfrm>
          <a:prstGeom prst="rect">
            <a:avLst/>
          </a:prstGeom>
        </p:spPr>
      </p:pic>
      <p:sp>
        <p:nvSpPr>
          <p:cNvPr id="6" name="Text 2"/>
          <p:cNvSpPr/>
          <p:nvPr/>
        </p:nvSpPr>
        <p:spPr>
          <a:xfrm>
            <a:off x="793790" y="1771412"/>
            <a:ext cx="7556421" cy="2934653"/>
          </a:xfrm>
          <a:prstGeom prst="rect">
            <a:avLst/>
          </a:prstGeom>
          <a:noFill/>
        </p:spPr>
        <p:txBody>
          <a:bodyPr wrap="square" rtlCol="0" anchor="t"/>
          <a:lstStyle/>
          <a:p>
            <a:pPr marL="0" indent="0">
              <a:lnSpc>
                <a:spcPts val="7700"/>
              </a:lnSpc>
              <a:buNone/>
            </a:pPr>
            <a:r>
              <a:rPr lang="en-US" sz="6160" b="1" kern="0" spc="-185" dirty="0">
                <a:solidFill>
                  <a:srgbClr val="000000"/>
                </a:solidFill>
                <a:latin typeface="Inter" pitchFamily="34" charset="0"/>
                <a:ea typeface="Inter" pitchFamily="34" charset="-122"/>
                <a:cs typeface="Inter" pitchFamily="34" charset="-120"/>
              </a:rPr>
              <a:t>Supermart Grocery Sales - Retail Analytics Dataset</a:t>
            </a:r>
            <a:endParaRPr lang="en-US" sz="6160" dirty="0"/>
          </a:p>
        </p:txBody>
      </p:sp>
      <p:sp>
        <p:nvSpPr>
          <p:cNvPr id="7" name="Text 3"/>
          <p:cNvSpPr/>
          <p:nvPr/>
        </p:nvSpPr>
        <p:spPr>
          <a:xfrm>
            <a:off x="793790" y="5046226"/>
            <a:ext cx="7556421" cy="362903"/>
          </a:xfrm>
          <a:prstGeom prst="rect">
            <a:avLst/>
          </a:prstGeom>
          <a:noFill/>
        </p:spPr>
        <p:txBody>
          <a:bodyPr wrap="none" rtlCol="0" anchor="t"/>
          <a:lstStyle/>
          <a:p>
            <a:pPr marL="0" indent="0">
              <a:lnSpc>
                <a:spcPts val="2860"/>
              </a:lnSpc>
              <a:buNone/>
            </a:pPr>
            <a:endParaRPr lang="en-US" sz="1785" dirty="0"/>
          </a:p>
        </p:txBody>
      </p:sp>
      <p:sp>
        <p:nvSpPr>
          <p:cNvPr id="8" name="Text 4"/>
          <p:cNvSpPr/>
          <p:nvPr/>
        </p:nvSpPr>
        <p:spPr>
          <a:xfrm>
            <a:off x="793790" y="5749290"/>
            <a:ext cx="5684996"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BY KRITHEESHWAR S</a:t>
            </a:r>
            <a:endParaRPr lang="en-US" sz="446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7-17 011546"/>
          <p:cNvPicPr>
            <a:picLocks noChangeAspect="1"/>
          </p:cNvPicPr>
          <p:nvPr/>
        </p:nvPicPr>
        <p:blipFill>
          <a:blip r:embed="rId1"/>
          <a:stretch>
            <a:fillRect/>
          </a:stretch>
        </p:blipFill>
        <p:spPr>
          <a:xfrm>
            <a:off x="841375" y="575945"/>
            <a:ext cx="7459345" cy="6883400"/>
          </a:xfrm>
          <a:prstGeom prst="rect">
            <a:avLst/>
          </a:prstGeom>
        </p:spPr>
      </p:pic>
      <p:sp>
        <p:nvSpPr>
          <p:cNvPr id="4" name="Text Box 3"/>
          <p:cNvSpPr txBox="1"/>
          <p:nvPr/>
        </p:nvSpPr>
        <p:spPr>
          <a:xfrm>
            <a:off x="9007475" y="2756535"/>
            <a:ext cx="4876800" cy="1993265"/>
          </a:xfrm>
          <a:prstGeom prst="rect">
            <a:avLst/>
          </a:prstGeom>
          <a:noFill/>
        </p:spPr>
        <p:txBody>
          <a:bodyPr wrap="square" rtlCol="0">
            <a:noAutofit/>
          </a:bodyPr>
          <a:p>
            <a:r>
              <a:rPr lang="en-US" sz="3600"/>
              <a:t>In this type of bar plot based on different cities and their sales</a:t>
            </a:r>
            <a:endParaRPr lang="en-US" sz="3600"/>
          </a:p>
          <a:p>
            <a:r>
              <a:rPr lang="en-US" sz="3600"/>
              <a:t>plot shows that every city has a their sales margin above 1400</a:t>
            </a:r>
            <a:endParaRPr lang="en-US" sz="3600"/>
          </a:p>
        </p:txBody>
      </p:sp>
      <p:sp>
        <p:nvSpPr>
          <p:cNvPr id="6" name="Text Box 5"/>
          <p:cNvSpPr txBox="1"/>
          <p:nvPr/>
        </p:nvSpPr>
        <p:spPr>
          <a:xfrm>
            <a:off x="9007475" y="1589405"/>
            <a:ext cx="4876800" cy="768350"/>
          </a:xfrm>
          <a:prstGeom prst="rect">
            <a:avLst/>
          </a:prstGeom>
          <a:noFill/>
        </p:spPr>
        <p:txBody>
          <a:bodyPr wrap="square" rtlCol="0">
            <a:spAutoFit/>
          </a:bodyPr>
          <a:p>
            <a:r>
              <a:rPr lang="en-IN" altLang="en-US" sz="4400" b="1" kern="0" spc="-134" dirty="0">
                <a:solidFill>
                  <a:srgbClr val="000000"/>
                </a:solidFill>
                <a:latin typeface="Inter" pitchFamily="34" charset="0"/>
                <a:ea typeface="Inter" pitchFamily="34" charset="-122"/>
                <a:cs typeface="Inter" pitchFamily="34" charset="-120"/>
                <a:sym typeface="+mn-ea"/>
              </a:rPr>
              <a:t>Bar plot</a:t>
            </a:r>
            <a:endParaRPr lang="en-US"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27488" y="2247662"/>
            <a:ext cx="4919305" cy="3734276"/>
          </a:xfrm>
          <a:prstGeom prst="rect">
            <a:avLst/>
          </a:prstGeom>
        </p:spPr>
      </p:pic>
      <p:sp>
        <p:nvSpPr>
          <p:cNvPr id="6" name="Text 2"/>
          <p:cNvSpPr/>
          <p:nvPr/>
        </p:nvSpPr>
        <p:spPr>
          <a:xfrm>
            <a:off x="793790" y="1829633"/>
            <a:ext cx="5670590"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conclusion</a:t>
            </a:r>
            <a:endParaRPr lang="en-US" sz="4465" dirty="0"/>
          </a:p>
        </p:txBody>
      </p:sp>
      <p:sp>
        <p:nvSpPr>
          <p:cNvPr id="7" name="Text 3"/>
          <p:cNvSpPr/>
          <p:nvPr/>
        </p:nvSpPr>
        <p:spPr>
          <a:xfrm>
            <a:off x="793790" y="2878574"/>
            <a:ext cx="7556421" cy="2903220"/>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This retail analytics project has successfully leveraged the Supermart Grocery Sales dataset to deliver actionable insights that can drive strategic decisions and operational improvements. By focusing on sales performance, customer behavior, inventory management, and promotional effectiveness, we have provided a robust foundation for enhancing Supermart Grocery's business performance and achieving sustainable growth in a competitive retail market.This projects have the following outcomes</a:t>
            </a:r>
            <a:endParaRPr lang="en-US" sz="1785" dirty="0"/>
          </a:p>
        </p:txBody>
      </p:sp>
      <p:sp>
        <p:nvSpPr>
          <p:cNvPr id="8" name="Text 4"/>
          <p:cNvSpPr/>
          <p:nvPr/>
        </p:nvSpPr>
        <p:spPr>
          <a:xfrm>
            <a:off x="793790" y="6036945"/>
            <a:ext cx="7556421" cy="362903"/>
          </a:xfrm>
          <a:prstGeom prst="rect">
            <a:avLst/>
          </a:prstGeom>
          <a:noFill/>
        </p:spPr>
        <p:txBody>
          <a:bodyPr wrap="non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Data cleaning,Remove outliers,Describe plots, Handle Hypothesis tests</a:t>
            </a:r>
            <a:endParaRPr lang="en-US" sz="178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55160" y="2947670"/>
            <a:ext cx="4876800" cy="1562100"/>
          </a:xfrm>
          <a:prstGeom prst="rect">
            <a:avLst/>
          </a:prstGeom>
          <a:noFill/>
        </p:spPr>
        <p:txBody>
          <a:bodyPr wrap="square" rtlCol="0">
            <a:noAutofit/>
          </a:bodyPr>
          <a:p>
            <a:r>
              <a:rPr lang="en-IN" altLang="en-US" sz="4800" b="1" kern="0" spc="-134" dirty="0">
                <a:solidFill>
                  <a:srgbClr val="000000"/>
                </a:solidFill>
                <a:latin typeface="Inter" pitchFamily="34" charset="0"/>
                <a:ea typeface="Inter" pitchFamily="34" charset="-122"/>
                <a:cs typeface="Inter" pitchFamily="34" charset="-120"/>
                <a:sym typeface="+mn-ea"/>
              </a:rPr>
              <a:t>Thank you</a:t>
            </a:r>
            <a:endParaRPr lang="en-US" sz="4800" b="1" dirty="0"/>
          </a:p>
          <a:p>
            <a:endParaRPr lang="en-US" sz="4800" b="1"/>
          </a:p>
        </p:txBody>
      </p:sp>
      <p:pic>
        <p:nvPicPr>
          <p:cNvPr id="4" name="Picture 3" descr="Screenshot 2024-07-17 075129"/>
          <p:cNvPicPr>
            <a:picLocks noChangeAspect="1"/>
          </p:cNvPicPr>
          <p:nvPr/>
        </p:nvPicPr>
        <p:blipFill>
          <a:blip r:embed="rId1"/>
          <a:stretch>
            <a:fillRect/>
          </a:stretch>
        </p:blipFill>
        <p:spPr>
          <a:xfrm>
            <a:off x="8128000" y="1132205"/>
            <a:ext cx="5408295" cy="5828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27607" y="2472928"/>
            <a:ext cx="4919186" cy="3283625"/>
          </a:xfrm>
          <a:prstGeom prst="rect">
            <a:avLst/>
          </a:prstGeom>
        </p:spPr>
      </p:pic>
      <p:sp>
        <p:nvSpPr>
          <p:cNvPr id="6" name="Text 2"/>
          <p:cNvSpPr/>
          <p:nvPr/>
        </p:nvSpPr>
        <p:spPr>
          <a:xfrm>
            <a:off x="793790" y="2501622"/>
            <a:ext cx="5670590"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INTRODUCTION</a:t>
            </a:r>
            <a:endParaRPr lang="en-US" sz="4465" dirty="0"/>
          </a:p>
        </p:txBody>
      </p:sp>
      <p:sp>
        <p:nvSpPr>
          <p:cNvPr id="7" name="Text 3"/>
          <p:cNvSpPr/>
          <p:nvPr/>
        </p:nvSpPr>
        <p:spPr>
          <a:xfrm>
            <a:off x="793790" y="3550563"/>
            <a:ext cx="7556421" cy="217741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The goal of this project is to analyze the Supermart Grocery Sales dataset to gain insights into sales performance, customer behavior, and management in Tamil Nadu. By leveraging data analytics techniques, the project aims to provide actionable recommendations to enhance business strategies and improve overall operational efficiency. The data was collected from a surveyed sample of people who bought groceries.</a:t>
            </a:r>
            <a:endParaRPr lang="en-US" sz="17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835235"/>
          </a:xfrm>
          <a:prstGeom prst="rect">
            <a:avLst/>
          </a:prstGeom>
        </p:spPr>
      </p:pic>
      <p:sp>
        <p:nvSpPr>
          <p:cNvPr id="5" name="Text 2"/>
          <p:cNvSpPr/>
          <p:nvPr/>
        </p:nvSpPr>
        <p:spPr>
          <a:xfrm>
            <a:off x="793790" y="3983950"/>
            <a:ext cx="7176135"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Key Features of the Dataset</a:t>
            </a:r>
            <a:endParaRPr lang="en-US" sz="4465" dirty="0"/>
          </a:p>
        </p:txBody>
      </p:sp>
      <p:sp>
        <p:nvSpPr>
          <p:cNvPr id="6" name="Shape 3"/>
          <p:cNvSpPr/>
          <p:nvPr/>
        </p:nvSpPr>
        <p:spPr>
          <a:xfrm>
            <a:off x="793790" y="5032891"/>
            <a:ext cx="4196358" cy="2047994"/>
          </a:xfrm>
          <a:prstGeom prst="roundRect">
            <a:avLst>
              <a:gd name="adj" fmla="val 4652"/>
            </a:avLst>
          </a:prstGeom>
          <a:solidFill>
            <a:srgbClr val="DADBF1"/>
          </a:solidFill>
          <a:ln w="7620">
            <a:solidFill>
              <a:srgbClr val="C0C1D7"/>
            </a:solidFill>
            <a:prstDash val="solid"/>
          </a:ln>
        </p:spPr>
      </p:sp>
      <p:sp>
        <p:nvSpPr>
          <p:cNvPr id="7" name="Text 4"/>
          <p:cNvSpPr/>
          <p:nvPr/>
        </p:nvSpPr>
        <p:spPr>
          <a:xfrm>
            <a:off x="1028224" y="5267325"/>
            <a:ext cx="2835235" cy="354330"/>
          </a:xfrm>
          <a:prstGeom prst="rect">
            <a:avLst/>
          </a:prstGeom>
          <a:noFill/>
        </p:spPr>
        <p:txBody>
          <a:bodyPr wrap="non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Product Data</a:t>
            </a:r>
            <a:endParaRPr lang="en-US" sz="2235" dirty="0"/>
          </a:p>
        </p:txBody>
      </p:sp>
      <p:sp>
        <p:nvSpPr>
          <p:cNvPr id="8" name="Text 5"/>
          <p:cNvSpPr/>
          <p:nvPr/>
        </p:nvSpPr>
        <p:spPr>
          <a:xfrm>
            <a:off x="1028224" y="5757743"/>
            <a:ext cx="3727490" cy="1088708"/>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Product IDs, descriptions, categories, prices, and sales volumes.</a:t>
            </a:r>
            <a:endParaRPr lang="en-US" sz="1785" dirty="0"/>
          </a:p>
        </p:txBody>
      </p:sp>
      <p:sp>
        <p:nvSpPr>
          <p:cNvPr id="9" name="Shape 6"/>
          <p:cNvSpPr/>
          <p:nvPr/>
        </p:nvSpPr>
        <p:spPr>
          <a:xfrm>
            <a:off x="5216962" y="5032891"/>
            <a:ext cx="4196358" cy="2047994"/>
          </a:xfrm>
          <a:prstGeom prst="roundRect">
            <a:avLst>
              <a:gd name="adj" fmla="val 4652"/>
            </a:avLst>
          </a:prstGeom>
          <a:solidFill>
            <a:srgbClr val="DADBF1"/>
          </a:solidFill>
          <a:ln w="7620">
            <a:solidFill>
              <a:srgbClr val="C0C1D7"/>
            </a:solidFill>
            <a:prstDash val="solid"/>
          </a:ln>
        </p:spPr>
      </p:sp>
      <p:sp>
        <p:nvSpPr>
          <p:cNvPr id="10" name="Text 7"/>
          <p:cNvSpPr/>
          <p:nvPr/>
        </p:nvSpPr>
        <p:spPr>
          <a:xfrm>
            <a:off x="5451396" y="5267325"/>
            <a:ext cx="2835235" cy="354330"/>
          </a:xfrm>
          <a:prstGeom prst="rect">
            <a:avLst/>
          </a:prstGeom>
          <a:noFill/>
        </p:spPr>
        <p:txBody>
          <a:bodyPr wrap="non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Customer Data</a:t>
            </a:r>
            <a:endParaRPr lang="en-US" sz="2235" dirty="0"/>
          </a:p>
        </p:txBody>
      </p:sp>
      <p:sp>
        <p:nvSpPr>
          <p:cNvPr id="11" name="Text 8"/>
          <p:cNvSpPr/>
          <p:nvPr/>
        </p:nvSpPr>
        <p:spPr>
          <a:xfrm>
            <a:off x="5451396" y="5757743"/>
            <a:ext cx="3727490" cy="362903"/>
          </a:xfrm>
          <a:prstGeom prst="rect">
            <a:avLst/>
          </a:prstGeom>
          <a:noFill/>
        </p:spPr>
        <p:txBody>
          <a:bodyPr wrap="non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Customer IDs, Names</a:t>
            </a:r>
            <a:endParaRPr lang="en-US" sz="1785" dirty="0"/>
          </a:p>
        </p:txBody>
      </p:sp>
      <p:sp>
        <p:nvSpPr>
          <p:cNvPr id="12" name="Shape 9"/>
          <p:cNvSpPr/>
          <p:nvPr/>
        </p:nvSpPr>
        <p:spPr>
          <a:xfrm>
            <a:off x="9640133" y="5032891"/>
            <a:ext cx="4196358" cy="2047994"/>
          </a:xfrm>
          <a:prstGeom prst="roundRect">
            <a:avLst>
              <a:gd name="adj" fmla="val 4652"/>
            </a:avLst>
          </a:prstGeom>
          <a:solidFill>
            <a:srgbClr val="DADBF1"/>
          </a:solidFill>
          <a:ln w="7620">
            <a:solidFill>
              <a:srgbClr val="C0C1D7"/>
            </a:solidFill>
            <a:prstDash val="solid"/>
          </a:ln>
        </p:spPr>
      </p:sp>
      <p:sp>
        <p:nvSpPr>
          <p:cNvPr id="13" name="Text 10"/>
          <p:cNvSpPr/>
          <p:nvPr/>
        </p:nvSpPr>
        <p:spPr>
          <a:xfrm>
            <a:off x="9874568" y="5267325"/>
            <a:ext cx="2835235" cy="354330"/>
          </a:xfrm>
          <a:prstGeom prst="rect">
            <a:avLst/>
          </a:prstGeom>
          <a:noFill/>
        </p:spPr>
        <p:txBody>
          <a:bodyPr wrap="non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Transaction Data</a:t>
            </a:r>
            <a:endParaRPr lang="en-US" sz="2235" dirty="0"/>
          </a:p>
        </p:txBody>
      </p:sp>
      <p:sp>
        <p:nvSpPr>
          <p:cNvPr id="14" name="Text 11"/>
          <p:cNvSpPr/>
          <p:nvPr/>
        </p:nvSpPr>
        <p:spPr>
          <a:xfrm>
            <a:off x="9874568" y="5757743"/>
            <a:ext cx="3727490"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Date, time, store location, payment method, and total basket value.</a:t>
            </a:r>
            <a:endParaRPr lang="en-US" sz="17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1148"/>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31148"/>
          </a:xfrm>
          <a:prstGeom prst="rect">
            <a:avLst/>
          </a:prstGeom>
        </p:spPr>
      </p:pic>
      <p:pic>
        <p:nvPicPr>
          <p:cNvPr id="5" name="Image 1" descr="preencoded.png"/>
          <p:cNvPicPr>
            <a:picLocks noChangeAspect="1"/>
          </p:cNvPicPr>
          <p:nvPr/>
        </p:nvPicPr>
        <p:blipFill>
          <a:blip r:embed="rId2"/>
          <a:stretch>
            <a:fillRect/>
          </a:stretch>
        </p:blipFill>
        <p:spPr>
          <a:xfrm>
            <a:off x="10081260" y="2705814"/>
            <a:ext cx="3611880" cy="2819400"/>
          </a:xfrm>
          <a:prstGeom prst="rect">
            <a:avLst/>
          </a:prstGeom>
        </p:spPr>
      </p:pic>
      <p:sp>
        <p:nvSpPr>
          <p:cNvPr id="6" name="Text 2"/>
          <p:cNvSpPr/>
          <p:nvPr/>
        </p:nvSpPr>
        <p:spPr>
          <a:xfrm>
            <a:off x="771644" y="606266"/>
            <a:ext cx="7600712" cy="1378029"/>
          </a:xfrm>
          <a:prstGeom prst="rect">
            <a:avLst/>
          </a:prstGeom>
          <a:noFill/>
        </p:spPr>
        <p:txBody>
          <a:bodyPr wrap="square" rtlCol="0" anchor="t"/>
          <a:lstStyle/>
          <a:p>
            <a:pPr marL="0" indent="0">
              <a:lnSpc>
                <a:spcPts val="5425"/>
              </a:lnSpc>
              <a:buNone/>
            </a:pPr>
            <a:r>
              <a:rPr lang="en-US" sz="4340" b="1" kern="0" spc="-130" dirty="0">
                <a:solidFill>
                  <a:srgbClr val="000000"/>
                </a:solidFill>
                <a:latin typeface="Inter" pitchFamily="34" charset="0"/>
                <a:ea typeface="Inter" pitchFamily="34" charset="-122"/>
                <a:cs typeface="Inter" pitchFamily="34" charset="-120"/>
              </a:rPr>
              <a:t>Data Preprocessing and Cleaning</a:t>
            </a:r>
            <a:endParaRPr lang="en-US" sz="4340" dirty="0"/>
          </a:p>
        </p:txBody>
      </p:sp>
      <p:sp>
        <p:nvSpPr>
          <p:cNvPr id="7" name="Shape 3"/>
          <p:cNvSpPr/>
          <p:nvPr/>
        </p:nvSpPr>
        <p:spPr>
          <a:xfrm>
            <a:off x="1088588" y="2314932"/>
            <a:ext cx="27503" cy="5309949"/>
          </a:xfrm>
          <a:prstGeom prst="roundRect">
            <a:avLst>
              <a:gd name="adj" fmla="val 336725"/>
            </a:avLst>
          </a:prstGeom>
          <a:solidFill>
            <a:srgbClr val="C0C1D7"/>
          </a:solidFill>
        </p:spPr>
      </p:sp>
      <p:sp>
        <p:nvSpPr>
          <p:cNvPr id="8" name="Shape 4"/>
          <p:cNvSpPr/>
          <p:nvPr/>
        </p:nvSpPr>
        <p:spPr>
          <a:xfrm>
            <a:off x="1350288" y="2797195"/>
            <a:ext cx="771644" cy="27503"/>
          </a:xfrm>
          <a:prstGeom prst="roundRect">
            <a:avLst>
              <a:gd name="adj" fmla="val 336725"/>
            </a:avLst>
          </a:prstGeom>
          <a:solidFill>
            <a:srgbClr val="C0C1D7"/>
          </a:solidFill>
        </p:spPr>
      </p:sp>
      <p:sp>
        <p:nvSpPr>
          <p:cNvPr id="9" name="Shape 5"/>
          <p:cNvSpPr/>
          <p:nvPr/>
        </p:nvSpPr>
        <p:spPr>
          <a:xfrm>
            <a:off x="854273" y="2562939"/>
            <a:ext cx="496014" cy="496014"/>
          </a:xfrm>
          <a:prstGeom prst="roundRect">
            <a:avLst>
              <a:gd name="adj" fmla="val 18671"/>
            </a:avLst>
          </a:prstGeom>
          <a:solidFill>
            <a:srgbClr val="DADBF1"/>
          </a:solidFill>
          <a:ln w="7620">
            <a:solidFill>
              <a:srgbClr val="C0C1D7"/>
            </a:solidFill>
            <a:prstDash val="solid"/>
          </a:ln>
        </p:spPr>
      </p:sp>
      <p:sp>
        <p:nvSpPr>
          <p:cNvPr id="10" name="Text 6"/>
          <p:cNvSpPr/>
          <p:nvPr/>
        </p:nvSpPr>
        <p:spPr>
          <a:xfrm>
            <a:off x="1026319" y="2645569"/>
            <a:ext cx="151924" cy="330756"/>
          </a:xfrm>
          <a:prstGeom prst="rect">
            <a:avLst/>
          </a:prstGeom>
          <a:noFill/>
        </p:spPr>
        <p:txBody>
          <a:bodyPr wrap="none" rtlCol="0" anchor="t"/>
          <a:lstStyle/>
          <a:p>
            <a:pPr marL="0" indent="0" algn="ctr">
              <a:lnSpc>
                <a:spcPts val="2605"/>
              </a:lnSpc>
              <a:buNone/>
            </a:pPr>
            <a:r>
              <a:rPr lang="en-US" sz="2605" b="1" kern="0" spc="-78" dirty="0">
                <a:solidFill>
                  <a:srgbClr val="272525"/>
                </a:solidFill>
                <a:latin typeface="Inter" pitchFamily="34" charset="0"/>
                <a:ea typeface="Inter" pitchFamily="34" charset="-122"/>
                <a:cs typeface="Inter" pitchFamily="34" charset="-120"/>
              </a:rPr>
              <a:t>1</a:t>
            </a:r>
            <a:endParaRPr lang="en-US" sz="2605" dirty="0"/>
          </a:p>
        </p:txBody>
      </p:sp>
      <p:sp>
        <p:nvSpPr>
          <p:cNvPr id="11" name="Text 7"/>
          <p:cNvSpPr/>
          <p:nvPr/>
        </p:nvSpPr>
        <p:spPr>
          <a:xfrm>
            <a:off x="2314932" y="2535317"/>
            <a:ext cx="2756178" cy="344448"/>
          </a:xfrm>
          <a:prstGeom prst="rect">
            <a:avLst/>
          </a:prstGeom>
          <a:noFill/>
        </p:spPr>
        <p:txBody>
          <a:bodyPr wrap="none" rtlCol="0" anchor="t"/>
          <a:lstStyle/>
          <a:p>
            <a:pPr marL="0" indent="0" algn="l">
              <a:lnSpc>
                <a:spcPts val="2715"/>
              </a:lnSpc>
              <a:buNone/>
            </a:pPr>
            <a:r>
              <a:rPr lang="en-US" sz="2170" b="1" kern="0" spc="-65" dirty="0">
                <a:solidFill>
                  <a:srgbClr val="272525"/>
                </a:solidFill>
                <a:latin typeface="Inter" pitchFamily="34" charset="0"/>
                <a:ea typeface="Inter" pitchFamily="34" charset="-122"/>
                <a:cs typeface="Inter" pitchFamily="34" charset="-120"/>
              </a:rPr>
              <a:t>Data Extraction</a:t>
            </a:r>
            <a:endParaRPr lang="en-US" sz="2170" dirty="0"/>
          </a:p>
        </p:txBody>
      </p:sp>
      <p:sp>
        <p:nvSpPr>
          <p:cNvPr id="12" name="Text 8"/>
          <p:cNvSpPr/>
          <p:nvPr/>
        </p:nvSpPr>
        <p:spPr>
          <a:xfrm>
            <a:off x="2314932" y="3012043"/>
            <a:ext cx="6057424" cy="705564"/>
          </a:xfrm>
          <a:prstGeom prst="rect">
            <a:avLst/>
          </a:prstGeom>
          <a:noFill/>
        </p:spPr>
        <p:txBody>
          <a:bodyPr wrap="square" rtlCol="0" anchor="t"/>
          <a:lstStyle/>
          <a:p>
            <a:pPr marL="0" indent="0" algn="l">
              <a:lnSpc>
                <a:spcPts val="2780"/>
              </a:lnSpc>
              <a:buNone/>
            </a:pPr>
            <a:r>
              <a:rPr lang="en-US" sz="1735" kern="0" spc="-35" dirty="0">
                <a:solidFill>
                  <a:srgbClr val="272525"/>
                </a:solidFill>
                <a:latin typeface="Inter" pitchFamily="34" charset="0"/>
                <a:ea typeface="Inter" pitchFamily="34" charset="-122"/>
                <a:cs typeface="Inter" pitchFamily="34" charset="-120"/>
              </a:rPr>
              <a:t>Gather raw data from various sources and consolidate into a unified dataset.</a:t>
            </a:r>
            <a:endParaRPr lang="en-US" sz="1735" dirty="0"/>
          </a:p>
        </p:txBody>
      </p:sp>
      <p:sp>
        <p:nvSpPr>
          <p:cNvPr id="13" name="Shape 9"/>
          <p:cNvSpPr/>
          <p:nvPr/>
        </p:nvSpPr>
        <p:spPr>
          <a:xfrm>
            <a:off x="1350288" y="4640640"/>
            <a:ext cx="771644" cy="27503"/>
          </a:xfrm>
          <a:prstGeom prst="roundRect">
            <a:avLst>
              <a:gd name="adj" fmla="val 336725"/>
            </a:avLst>
          </a:prstGeom>
          <a:solidFill>
            <a:srgbClr val="C0C1D7"/>
          </a:solidFill>
        </p:spPr>
      </p:sp>
      <p:sp>
        <p:nvSpPr>
          <p:cNvPr id="14" name="Shape 10"/>
          <p:cNvSpPr/>
          <p:nvPr/>
        </p:nvSpPr>
        <p:spPr>
          <a:xfrm>
            <a:off x="854273" y="4406384"/>
            <a:ext cx="496014" cy="496014"/>
          </a:xfrm>
          <a:prstGeom prst="roundRect">
            <a:avLst>
              <a:gd name="adj" fmla="val 18671"/>
            </a:avLst>
          </a:prstGeom>
          <a:solidFill>
            <a:srgbClr val="DADBF1"/>
          </a:solidFill>
          <a:ln w="7620">
            <a:solidFill>
              <a:srgbClr val="C0C1D7"/>
            </a:solidFill>
            <a:prstDash val="solid"/>
          </a:ln>
        </p:spPr>
      </p:sp>
      <p:sp>
        <p:nvSpPr>
          <p:cNvPr id="15" name="Text 11"/>
          <p:cNvSpPr/>
          <p:nvPr/>
        </p:nvSpPr>
        <p:spPr>
          <a:xfrm>
            <a:off x="1002983" y="4489013"/>
            <a:ext cx="198477" cy="330756"/>
          </a:xfrm>
          <a:prstGeom prst="rect">
            <a:avLst/>
          </a:prstGeom>
          <a:noFill/>
        </p:spPr>
        <p:txBody>
          <a:bodyPr wrap="none" rtlCol="0" anchor="t"/>
          <a:lstStyle/>
          <a:p>
            <a:pPr marL="0" indent="0" algn="ctr">
              <a:lnSpc>
                <a:spcPts val="2605"/>
              </a:lnSpc>
              <a:buNone/>
            </a:pPr>
            <a:r>
              <a:rPr lang="en-US" sz="2605" b="1" kern="0" spc="-78" dirty="0">
                <a:solidFill>
                  <a:srgbClr val="272525"/>
                </a:solidFill>
                <a:latin typeface="Inter" pitchFamily="34" charset="0"/>
                <a:ea typeface="Inter" pitchFamily="34" charset="-122"/>
                <a:cs typeface="Inter" pitchFamily="34" charset="-120"/>
              </a:rPr>
              <a:t>2</a:t>
            </a:r>
            <a:endParaRPr lang="en-US" sz="2605" dirty="0"/>
          </a:p>
        </p:txBody>
      </p:sp>
      <p:sp>
        <p:nvSpPr>
          <p:cNvPr id="16" name="Text 12"/>
          <p:cNvSpPr/>
          <p:nvPr/>
        </p:nvSpPr>
        <p:spPr>
          <a:xfrm>
            <a:off x="2314932" y="4378762"/>
            <a:ext cx="2756178" cy="344448"/>
          </a:xfrm>
          <a:prstGeom prst="rect">
            <a:avLst/>
          </a:prstGeom>
          <a:noFill/>
        </p:spPr>
        <p:txBody>
          <a:bodyPr wrap="none" rtlCol="0" anchor="t"/>
          <a:lstStyle/>
          <a:p>
            <a:pPr marL="0" indent="0" algn="l">
              <a:lnSpc>
                <a:spcPts val="2715"/>
              </a:lnSpc>
              <a:buNone/>
            </a:pPr>
            <a:r>
              <a:rPr lang="en-US" sz="2170" b="1" kern="0" spc="-65" dirty="0">
                <a:solidFill>
                  <a:srgbClr val="272525"/>
                </a:solidFill>
                <a:latin typeface="Inter" pitchFamily="34" charset="0"/>
                <a:ea typeface="Inter" pitchFamily="34" charset="-122"/>
                <a:cs typeface="Inter" pitchFamily="34" charset="-120"/>
              </a:rPr>
              <a:t>Data Cleaning</a:t>
            </a:r>
            <a:endParaRPr lang="en-US" sz="2170" dirty="0"/>
          </a:p>
        </p:txBody>
      </p:sp>
      <p:sp>
        <p:nvSpPr>
          <p:cNvPr id="17" name="Text 13"/>
          <p:cNvSpPr/>
          <p:nvPr/>
        </p:nvSpPr>
        <p:spPr>
          <a:xfrm>
            <a:off x="2314932" y="4855488"/>
            <a:ext cx="6057424" cy="705564"/>
          </a:xfrm>
          <a:prstGeom prst="rect">
            <a:avLst/>
          </a:prstGeom>
          <a:noFill/>
        </p:spPr>
        <p:txBody>
          <a:bodyPr wrap="square" rtlCol="0" anchor="t"/>
          <a:lstStyle/>
          <a:p>
            <a:pPr marL="0" indent="0" algn="l">
              <a:lnSpc>
                <a:spcPts val="2780"/>
              </a:lnSpc>
              <a:buNone/>
            </a:pPr>
            <a:r>
              <a:rPr lang="en-US" sz="1735" kern="0" spc="-35" dirty="0">
                <a:solidFill>
                  <a:srgbClr val="272525"/>
                </a:solidFill>
                <a:latin typeface="Inter" pitchFamily="34" charset="0"/>
                <a:ea typeface="Inter" pitchFamily="34" charset="-122"/>
                <a:cs typeface="Inter" pitchFamily="34" charset="-120"/>
              </a:rPr>
              <a:t>Identify and address missing values, outliers, and inconsistencies in the data.</a:t>
            </a:r>
            <a:endParaRPr lang="en-US" sz="1735" dirty="0"/>
          </a:p>
        </p:txBody>
      </p:sp>
      <p:sp>
        <p:nvSpPr>
          <p:cNvPr id="18" name="Shape 14"/>
          <p:cNvSpPr/>
          <p:nvPr/>
        </p:nvSpPr>
        <p:spPr>
          <a:xfrm>
            <a:off x="1350288" y="6484084"/>
            <a:ext cx="771644" cy="27503"/>
          </a:xfrm>
          <a:prstGeom prst="roundRect">
            <a:avLst>
              <a:gd name="adj" fmla="val 336725"/>
            </a:avLst>
          </a:prstGeom>
          <a:solidFill>
            <a:srgbClr val="C0C1D7"/>
          </a:solidFill>
        </p:spPr>
      </p:sp>
      <p:sp>
        <p:nvSpPr>
          <p:cNvPr id="19" name="Shape 15"/>
          <p:cNvSpPr/>
          <p:nvPr/>
        </p:nvSpPr>
        <p:spPr>
          <a:xfrm>
            <a:off x="854273" y="6249829"/>
            <a:ext cx="496014" cy="496014"/>
          </a:xfrm>
          <a:prstGeom prst="roundRect">
            <a:avLst>
              <a:gd name="adj" fmla="val 18671"/>
            </a:avLst>
          </a:prstGeom>
          <a:solidFill>
            <a:srgbClr val="DADBF1"/>
          </a:solidFill>
          <a:ln w="7620">
            <a:solidFill>
              <a:srgbClr val="C0C1D7"/>
            </a:solidFill>
            <a:prstDash val="solid"/>
          </a:ln>
        </p:spPr>
      </p:sp>
      <p:sp>
        <p:nvSpPr>
          <p:cNvPr id="20" name="Text 16"/>
          <p:cNvSpPr/>
          <p:nvPr/>
        </p:nvSpPr>
        <p:spPr>
          <a:xfrm>
            <a:off x="998220" y="6332458"/>
            <a:ext cx="208121" cy="330756"/>
          </a:xfrm>
          <a:prstGeom prst="rect">
            <a:avLst/>
          </a:prstGeom>
          <a:noFill/>
        </p:spPr>
        <p:txBody>
          <a:bodyPr wrap="none" rtlCol="0" anchor="t"/>
          <a:lstStyle/>
          <a:p>
            <a:pPr marL="0" indent="0" algn="ctr">
              <a:lnSpc>
                <a:spcPts val="2605"/>
              </a:lnSpc>
              <a:buNone/>
            </a:pPr>
            <a:r>
              <a:rPr lang="en-US" sz="2605" b="1" kern="0" spc="-78" dirty="0">
                <a:solidFill>
                  <a:srgbClr val="272525"/>
                </a:solidFill>
                <a:latin typeface="Inter" pitchFamily="34" charset="0"/>
                <a:ea typeface="Inter" pitchFamily="34" charset="-122"/>
                <a:cs typeface="Inter" pitchFamily="34" charset="-120"/>
              </a:rPr>
              <a:t>3</a:t>
            </a:r>
            <a:endParaRPr lang="en-US" sz="2605" dirty="0"/>
          </a:p>
        </p:txBody>
      </p:sp>
      <p:sp>
        <p:nvSpPr>
          <p:cNvPr id="21" name="Text 17"/>
          <p:cNvSpPr/>
          <p:nvPr/>
        </p:nvSpPr>
        <p:spPr>
          <a:xfrm>
            <a:off x="2314932" y="6222206"/>
            <a:ext cx="2756178" cy="344448"/>
          </a:xfrm>
          <a:prstGeom prst="rect">
            <a:avLst/>
          </a:prstGeom>
          <a:noFill/>
        </p:spPr>
        <p:txBody>
          <a:bodyPr wrap="none" rtlCol="0" anchor="t"/>
          <a:lstStyle/>
          <a:p>
            <a:pPr marL="0" indent="0" algn="l">
              <a:lnSpc>
                <a:spcPts val="2715"/>
              </a:lnSpc>
              <a:buNone/>
            </a:pPr>
            <a:r>
              <a:rPr lang="en-US" sz="2170" b="1" kern="0" spc="-65" dirty="0">
                <a:solidFill>
                  <a:srgbClr val="272525"/>
                </a:solidFill>
                <a:latin typeface="Inter" pitchFamily="34" charset="0"/>
                <a:ea typeface="Inter" pitchFamily="34" charset="-122"/>
                <a:cs typeface="Inter" pitchFamily="34" charset="-120"/>
              </a:rPr>
              <a:t>Feature Engineering</a:t>
            </a:r>
            <a:endParaRPr lang="en-US" sz="2170" dirty="0"/>
          </a:p>
        </p:txBody>
      </p:sp>
      <p:sp>
        <p:nvSpPr>
          <p:cNvPr id="22" name="Text 18"/>
          <p:cNvSpPr/>
          <p:nvPr/>
        </p:nvSpPr>
        <p:spPr>
          <a:xfrm>
            <a:off x="2314932" y="6698933"/>
            <a:ext cx="6057424" cy="705564"/>
          </a:xfrm>
          <a:prstGeom prst="rect">
            <a:avLst/>
          </a:prstGeom>
          <a:noFill/>
        </p:spPr>
        <p:txBody>
          <a:bodyPr wrap="square" rtlCol="0" anchor="t"/>
          <a:lstStyle/>
          <a:p>
            <a:pPr marL="0" indent="0" algn="l">
              <a:lnSpc>
                <a:spcPts val="2780"/>
              </a:lnSpc>
              <a:buNone/>
            </a:pPr>
            <a:r>
              <a:rPr lang="en-US" sz="1735" kern="0" spc="-35" dirty="0">
                <a:solidFill>
                  <a:srgbClr val="272525"/>
                </a:solidFill>
                <a:latin typeface="Inter" pitchFamily="34" charset="0"/>
                <a:ea typeface="Inter" pitchFamily="34" charset="-122"/>
                <a:cs typeface="Inter" pitchFamily="34" charset="-120"/>
              </a:rPr>
              <a:t>Create new derived variables that enhance the analytical capabilities of the dataset.</a:t>
            </a:r>
            <a:endParaRPr lang="en-US" sz="17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283488" y="2731175"/>
            <a:ext cx="4919305" cy="2767132"/>
          </a:xfrm>
          <a:prstGeom prst="rect">
            <a:avLst/>
          </a:prstGeom>
        </p:spPr>
      </p:pic>
      <p:sp>
        <p:nvSpPr>
          <p:cNvPr id="6" name="Text 2"/>
          <p:cNvSpPr/>
          <p:nvPr/>
        </p:nvSpPr>
        <p:spPr>
          <a:xfrm>
            <a:off x="6280190" y="1106805"/>
            <a:ext cx="6735604"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Exploratory Data Analysis</a:t>
            </a:r>
            <a:endParaRPr lang="en-US" sz="4465" dirty="0"/>
          </a:p>
        </p:txBody>
      </p:sp>
      <p:sp>
        <p:nvSpPr>
          <p:cNvPr id="7" name="Shape 3"/>
          <p:cNvSpPr/>
          <p:nvPr/>
        </p:nvSpPr>
        <p:spPr>
          <a:xfrm>
            <a:off x="6280190" y="2410897"/>
            <a:ext cx="510302" cy="510302"/>
          </a:xfrm>
          <a:prstGeom prst="roundRect">
            <a:avLst>
              <a:gd name="adj" fmla="val 18669"/>
            </a:avLst>
          </a:prstGeom>
          <a:solidFill>
            <a:srgbClr val="DADBF1"/>
          </a:solidFill>
          <a:ln w="7620">
            <a:solidFill>
              <a:srgbClr val="C0C1D7"/>
            </a:solidFill>
            <a:prstDash val="solid"/>
          </a:ln>
        </p:spPr>
      </p:sp>
      <p:sp>
        <p:nvSpPr>
          <p:cNvPr id="8" name="Text 4"/>
          <p:cNvSpPr/>
          <p:nvPr/>
        </p:nvSpPr>
        <p:spPr>
          <a:xfrm>
            <a:off x="6457117" y="2495907"/>
            <a:ext cx="156329" cy="340281"/>
          </a:xfrm>
          <a:prstGeom prst="rect">
            <a:avLst/>
          </a:prstGeom>
          <a:noFill/>
        </p:spPr>
        <p:txBody>
          <a:bodyPr wrap="none" rtlCol="0" anchor="t"/>
          <a:lstStyle/>
          <a:p>
            <a:pPr marL="0" indent="0" algn="ctr">
              <a:lnSpc>
                <a:spcPts val="2680"/>
              </a:lnSpc>
              <a:buNone/>
            </a:pPr>
            <a:r>
              <a:rPr lang="en-US" sz="2680" b="1" kern="0" spc="-80" dirty="0">
                <a:solidFill>
                  <a:srgbClr val="272525"/>
                </a:solidFill>
                <a:latin typeface="Inter" pitchFamily="34" charset="0"/>
                <a:ea typeface="Inter" pitchFamily="34" charset="-122"/>
                <a:cs typeface="Inter" pitchFamily="34" charset="-120"/>
              </a:rPr>
              <a:t>1</a:t>
            </a:r>
            <a:endParaRPr lang="en-US" sz="2680" dirty="0"/>
          </a:p>
        </p:txBody>
      </p:sp>
      <p:sp>
        <p:nvSpPr>
          <p:cNvPr id="9" name="Text 5"/>
          <p:cNvSpPr/>
          <p:nvPr/>
        </p:nvSpPr>
        <p:spPr>
          <a:xfrm>
            <a:off x="7017306" y="2410897"/>
            <a:ext cx="2927747" cy="708660"/>
          </a:xfrm>
          <a:prstGeom prst="rect">
            <a:avLst/>
          </a:prstGeom>
          <a:noFill/>
        </p:spPr>
        <p:txBody>
          <a:bodyPr wrap="squar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Sales by Product Category</a:t>
            </a:r>
            <a:endParaRPr lang="en-US" sz="2235" dirty="0"/>
          </a:p>
        </p:txBody>
      </p:sp>
      <p:sp>
        <p:nvSpPr>
          <p:cNvPr id="10" name="Text 6"/>
          <p:cNvSpPr/>
          <p:nvPr/>
        </p:nvSpPr>
        <p:spPr>
          <a:xfrm>
            <a:off x="7017306" y="3255645"/>
            <a:ext cx="2927747" cy="1088708"/>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Identify best-selling and underperforming product categories.</a:t>
            </a:r>
            <a:endParaRPr lang="en-US" sz="1785" dirty="0"/>
          </a:p>
        </p:txBody>
      </p:sp>
      <p:sp>
        <p:nvSpPr>
          <p:cNvPr id="11" name="Shape 7"/>
          <p:cNvSpPr/>
          <p:nvPr/>
        </p:nvSpPr>
        <p:spPr>
          <a:xfrm>
            <a:off x="10171867" y="2410897"/>
            <a:ext cx="510302" cy="510302"/>
          </a:xfrm>
          <a:prstGeom prst="roundRect">
            <a:avLst>
              <a:gd name="adj" fmla="val 18669"/>
            </a:avLst>
          </a:prstGeom>
          <a:solidFill>
            <a:srgbClr val="DADBF1"/>
          </a:solidFill>
          <a:ln w="7620">
            <a:solidFill>
              <a:srgbClr val="C0C1D7"/>
            </a:solidFill>
            <a:prstDash val="solid"/>
          </a:ln>
        </p:spPr>
      </p:sp>
      <p:sp>
        <p:nvSpPr>
          <p:cNvPr id="12" name="Text 8"/>
          <p:cNvSpPr/>
          <p:nvPr/>
        </p:nvSpPr>
        <p:spPr>
          <a:xfrm>
            <a:off x="10324862" y="2495907"/>
            <a:ext cx="204192" cy="340281"/>
          </a:xfrm>
          <a:prstGeom prst="rect">
            <a:avLst/>
          </a:prstGeom>
          <a:noFill/>
        </p:spPr>
        <p:txBody>
          <a:bodyPr wrap="none" rtlCol="0" anchor="t"/>
          <a:lstStyle/>
          <a:p>
            <a:pPr marL="0" indent="0" algn="ctr">
              <a:lnSpc>
                <a:spcPts val="2680"/>
              </a:lnSpc>
              <a:buNone/>
            </a:pPr>
            <a:r>
              <a:rPr lang="en-US" sz="2680" b="1" kern="0" spc="-80" dirty="0">
                <a:solidFill>
                  <a:srgbClr val="272525"/>
                </a:solidFill>
                <a:latin typeface="Inter" pitchFamily="34" charset="0"/>
                <a:ea typeface="Inter" pitchFamily="34" charset="-122"/>
                <a:cs typeface="Inter" pitchFamily="34" charset="-120"/>
              </a:rPr>
              <a:t>2</a:t>
            </a:r>
            <a:endParaRPr lang="en-US" sz="2680" dirty="0"/>
          </a:p>
        </p:txBody>
      </p:sp>
      <p:sp>
        <p:nvSpPr>
          <p:cNvPr id="13" name="Text 9"/>
          <p:cNvSpPr/>
          <p:nvPr/>
        </p:nvSpPr>
        <p:spPr>
          <a:xfrm>
            <a:off x="10908983" y="2410897"/>
            <a:ext cx="2927747" cy="708660"/>
          </a:xfrm>
          <a:prstGeom prst="rect">
            <a:avLst/>
          </a:prstGeom>
          <a:noFill/>
        </p:spPr>
        <p:txBody>
          <a:bodyPr wrap="squar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Customer Behavior Patterns</a:t>
            </a:r>
            <a:endParaRPr lang="en-US" sz="2235" dirty="0"/>
          </a:p>
        </p:txBody>
      </p:sp>
      <p:sp>
        <p:nvSpPr>
          <p:cNvPr id="14" name="Text 10"/>
          <p:cNvSpPr/>
          <p:nvPr/>
        </p:nvSpPr>
        <p:spPr>
          <a:xfrm>
            <a:off x="10908983" y="3255645"/>
            <a:ext cx="2927747"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Analyze purchase frequency and size</a:t>
            </a:r>
            <a:endParaRPr lang="en-US" sz="1785" dirty="0"/>
          </a:p>
        </p:txBody>
      </p:sp>
      <p:sp>
        <p:nvSpPr>
          <p:cNvPr id="15" name="Shape 11"/>
          <p:cNvSpPr/>
          <p:nvPr/>
        </p:nvSpPr>
        <p:spPr>
          <a:xfrm>
            <a:off x="6280190" y="4826318"/>
            <a:ext cx="510302" cy="510302"/>
          </a:xfrm>
          <a:prstGeom prst="roundRect">
            <a:avLst>
              <a:gd name="adj" fmla="val 18669"/>
            </a:avLst>
          </a:prstGeom>
          <a:solidFill>
            <a:srgbClr val="DADBF1"/>
          </a:solidFill>
          <a:ln w="7620">
            <a:solidFill>
              <a:srgbClr val="C0C1D7"/>
            </a:solidFill>
            <a:prstDash val="solid"/>
          </a:ln>
        </p:spPr>
      </p:sp>
      <p:sp>
        <p:nvSpPr>
          <p:cNvPr id="16" name="Text 12"/>
          <p:cNvSpPr/>
          <p:nvPr/>
        </p:nvSpPr>
        <p:spPr>
          <a:xfrm>
            <a:off x="6428184" y="4911328"/>
            <a:ext cx="214193" cy="340281"/>
          </a:xfrm>
          <a:prstGeom prst="rect">
            <a:avLst/>
          </a:prstGeom>
          <a:noFill/>
        </p:spPr>
        <p:txBody>
          <a:bodyPr wrap="none" rtlCol="0" anchor="t"/>
          <a:lstStyle/>
          <a:p>
            <a:pPr marL="0" indent="0" algn="ctr">
              <a:lnSpc>
                <a:spcPts val="2680"/>
              </a:lnSpc>
              <a:buNone/>
            </a:pPr>
            <a:r>
              <a:rPr lang="en-US" sz="2680" b="1" kern="0" spc="-80" dirty="0">
                <a:solidFill>
                  <a:srgbClr val="272525"/>
                </a:solidFill>
                <a:latin typeface="Inter" pitchFamily="34" charset="0"/>
                <a:ea typeface="Inter" pitchFamily="34" charset="-122"/>
                <a:cs typeface="Inter" pitchFamily="34" charset="-120"/>
              </a:rPr>
              <a:t>3</a:t>
            </a:r>
            <a:endParaRPr lang="en-US" sz="2680" dirty="0"/>
          </a:p>
        </p:txBody>
      </p:sp>
      <p:sp>
        <p:nvSpPr>
          <p:cNvPr id="17" name="Text 13"/>
          <p:cNvSpPr/>
          <p:nvPr/>
        </p:nvSpPr>
        <p:spPr>
          <a:xfrm>
            <a:off x="7017306" y="4826318"/>
            <a:ext cx="2927747" cy="708660"/>
          </a:xfrm>
          <a:prstGeom prst="rect">
            <a:avLst/>
          </a:prstGeom>
          <a:noFill/>
        </p:spPr>
        <p:txBody>
          <a:bodyPr wrap="squar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Seasonal and Trend Analysis</a:t>
            </a:r>
            <a:endParaRPr lang="en-US" sz="2235" dirty="0"/>
          </a:p>
        </p:txBody>
      </p:sp>
      <p:sp>
        <p:nvSpPr>
          <p:cNvPr id="18" name="Text 14"/>
          <p:cNvSpPr/>
          <p:nvPr/>
        </p:nvSpPr>
        <p:spPr>
          <a:xfrm>
            <a:off x="7017306" y="5671066"/>
            <a:ext cx="2927747" cy="725805"/>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Uncover sales fluctuations across different cities.</a:t>
            </a:r>
            <a:endParaRPr lang="en-US" sz="1785" dirty="0"/>
          </a:p>
        </p:txBody>
      </p:sp>
      <p:sp>
        <p:nvSpPr>
          <p:cNvPr id="19" name="Shape 15"/>
          <p:cNvSpPr/>
          <p:nvPr/>
        </p:nvSpPr>
        <p:spPr>
          <a:xfrm>
            <a:off x="10171867" y="4826318"/>
            <a:ext cx="510302" cy="510302"/>
          </a:xfrm>
          <a:prstGeom prst="roundRect">
            <a:avLst>
              <a:gd name="adj" fmla="val 18669"/>
            </a:avLst>
          </a:prstGeom>
          <a:solidFill>
            <a:srgbClr val="DADBF1"/>
          </a:solidFill>
          <a:ln w="7620">
            <a:solidFill>
              <a:srgbClr val="C0C1D7"/>
            </a:solidFill>
            <a:prstDash val="solid"/>
          </a:ln>
        </p:spPr>
      </p:sp>
      <p:sp>
        <p:nvSpPr>
          <p:cNvPr id="20" name="Text 16"/>
          <p:cNvSpPr/>
          <p:nvPr/>
        </p:nvSpPr>
        <p:spPr>
          <a:xfrm>
            <a:off x="10316766" y="4911328"/>
            <a:ext cx="220504" cy="340281"/>
          </a:xfrm>
          <a:prstGeom prst="rect">
            <a:avLst/>
          </a:prstGeom>
          <a:noFill/>
        </p:spPr>
        <p:txBody>
          <a:bodyPr wrap="none" rtlCol="0" anchor="t"/>
          <a:lstStyle/>
          <a:p>
            <a:pPr marL="0" indent="0" algn="ctr">
              <a:lnSpc>
                <a:spcPts val="2680"/>
              </a:lnSpc>
              <a:buNone/>
            </a:pPr>
            <a:r>
              <a:rPr lang="en-US" sz="2680" b="1" kern="0" spc="-80" dirty="0">
                <a:solidFill>
                  <a:srgbClr val="272525"/>
                </a:solidFill>
                <a:latin typeface="Inter" pitchFamily="34" charset="0"/>
                <a:ea typeface="Inter" pitchFamily="34" charset="-122"/>
                <a:cs typeface="Inter" pitchFamily="34" charset="-120"/>
              </a:rPr>
              <a:t>4</a:t>
            </a:r>
            <a:endParaRPr lang="en-US" sz="2680" dirty="0"/>
          </a:p>
        </p:txBody>
      </p:sp>
      <p:sp>
        <p:nvSpPr>
          <p:cNvPr id="21" name="Text 17"/>
          <p:cNvSpPr/>
          <p:nvPr/>
        </p:nvSpPr>
        <p:spPr>
          <a:xfrm>
            <a:off x="10908983" y="4826318"/>
            <a:ext cx="2927747" cy="708660"/>
          </a:xfrm>
          <a:prstGeom prst="rect">
            <a:avLst/>
          </a:prstGeom>
          <a:noFill/>
        </p:spPr>
        <p:txBody>
          <a:bodyPr wrap="square" rtlCol="0" anchor="t"/>
          <a:lstStyle/>
          <a:p>
            <a:pPr marL="0" indent="0">
              <a:lnSpc>
                <a:spcPts val="2790"/>
              </a:lnSpc>
              <a:buNone/>
            </a:pPr>
            <a:r>
              <a:rPr lang="en-US" sz="2235" b="1" kern="0" spc="-67" dirty="0">
                <a:solidFill>
                  <a:srgbClr val="272525"/>
                </a:solidFill>
                <a:latin typeface="Inter" pitchFamily="34" charset="0"/>
                <a:ea typeface="Inter" pitchFamily="34" charset="-122"/>
                <a:cs typeface="Inter" pitchFamily="34" charset="-120"/>
              </a:rPr>
              <a:t>Market Basket Analysis</a:t>
            </a:r>
            <a:endParaRPr lang="en-US" sz="2235" dirty="0"/>
          </a:p>
        </p:txBody>
      </p:sp>
      <p:sp>
        <p:nvSpPr>
          <p:cNvPr id="22" name="Text 18"/>
          <p:cNvSpPr/>
          <p:nvPr/>
        </p:nvSpPr>
        <p:spPr>
          <a:xfrm>
            <a:off x="10908983" y="5671066"/>
            <a:ext cx="2927747" cy="1451610"/>
          </a:xfrm>
          <a:prstGeom prst="rect">
            <a:avLst/>
          </a:prstGeom>
          <a:noFill/>
        </p:spPr>
        <p:txBody>
          <a:bodyPr wrap="square" rtlCol="0" anchor="t"/>
          <a:lstStyle/>
          <a:p>
            <a:pPr marL="0" indent="0">
              <a:lnSpc>
                <a:spcPts val="2860"/>
              </a:lnSpc>
              <a:buNone/>
            </a:pPr>
            <a:r>
              <a:rPr lang="en-US" sz="1785" kern="0" spc="-36" dirty="0">
                <a:solidFill>
                  <a:srgbClr val="272525"/>
                </a:solidFill>
                <a:latin typeface="Inter" pitchFamily="34" charset="0"/>
                <a:ea typeface="Inter" pitchFamily="34" charset="-122"/>
                <a:cs typeface="Inter" pitchFamily="34" charset="-120"/>
              </a:rPr>
              <a:t>Discover popular product combinations and min and maximum selling opportunities.</a:t>
            </a:r>
            <a:endParaRPr lang="en-US" sz="178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27488" y="1655088"/>
            <a:ext cx="4919424" cy="4919424"/>
          </a:xfrm>
          <a:prstGeom prst="rect">
            <a:avLst/>
          </a:prstGeom>
        </p:spPr>
      </p:pic>
      <p:sp>
        <p:nvSpPr>
          <p:cNvPr id="6" name="Text 2"/>
          <p:cNvSpPr/>
          <p:nvPr/>
        </p:nvSpPr>
        <p:spPr>
          <a:xfrm>
            <a:off x="793790" y="3760351"/>
            <a:ext cx="5670590" cy="708779"/>
          </a:xfrm>
          <a:prstGeom prst="rect">
            <a:avLst/>
          </a:prstGeom>
          <a:noFill/>
        </p:spPr>
        <p:txBody>
          <a:bodyPr wrap="none" rtlCol="0" anchor="t"/>
          <a:lstStyle/>
          <a:p>
            <a:pPr marL="0" indent="0">
              <a:lnSpc>
                <a:spcPts val="5580"/>
              </a:lnSpc>
              <a:buNone/>
            </a:pPr>
            <a:r>
              <a:rPr lang="en-US" sz="4465" b="1" kern="0" spc="-134" dirty="0">
                <a:solidFill>
                  <a:srgbClr val="000000"/>
                </a:solidFill>
                <a:latin typeface="Inter" pitchFamily="34" charset="0"/>
                <a:ea typeface="Inter" pitchFamily="34" charset="-122"/>
                <a:cs typeface="Inter" pitchFamily="34" charset="-120"/>
              </a:rPr>
              <a:t>PLOTS</a:t>
            </a:r>
            <a:endParaRPr lang="en-US" sz="446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793790" y="1856780"/>
            <a:ext cx="6244709" cy="4515922"/>
          </a:xfrm>
          <a:prstGeom prst="rect">
            <a:avLst/>
          </a:prstGeom>
        </p:spPr>
      </p:pic>
      <p:sp>
        <p:nvSpPr>
          <p:cNvPr id="5" name="Text 2"/>
          <p:cNvSpPr/>
          <p:nvPr/>
        </p:nvSpPr>
        <p:spPr>
          <a:xfrm>
            <a:off x="7599521" y="2626519"/>
            <a:ext cx="5670590" cy="708779"/>
          </a:xfrm>
          <a:prstGeom prst="rect">
            <a:avLst/>
          </a:prstGeom>
          <a:noFill/>
        </p:spPr>
        <p:txBody>
          <a:bodyPr wrap="none" rtlCol="0" anchor="t"/>
          <a:lstStyle/>
          <a:p>
            <a:pPr marL="0" indent="0">
              <a:lnSpc>
                <a:spcPts val="5580"/>
              </a:lnSpc>
              <a:buNone/>
            </a:pPr>
            <a:r>
              <a:rPr lang="en-IN" altLang="en-US" sz="4465" b="1" kern="0" spc="-134" dirty="0">
                <a:solidFill>
                  <a:srgbClr val="000000"/>
                </a:solidFill>
                <a:latin typeface="Inter" pitchFamily="34" charset="0"/>
                <a:ea typeface="Inter" pitchFamily="34" charset="-122"/>
                <a:cs typeface="Inter" pitchFamily="34" charset="-120"/>
              </a:rPr>
              <a:t>Histogram</a:t>
            </a:r>
            <a:endParaRPr lang="en-IN" altLang="en-US" sz="4465" b="1" kern="0" spc="-134" dirty="0">
              <a:solidFill>
                <a:srgbClr val="000000"/>
              </a:solidFill>
              <a:latin typeface="Inter" pitchFamily="34" charset="0"/>
              <a:ea typeface="Inter" pitchFamily="34" charset="-122"/>
              <a:cs typeface="Inter" pitchFamily="34" charset="-120"/>
            </a:endParaRPr>
          </a:p>
        </p:txBody>
      </p:sp>
      <p:sp>
        <p:nvSpPr>
          <p:cNvPr id="6" name="Text 3"/>
          <p:cNvSpPr/>
          <p:nvPr/>
        </p:nvSpPr>
        <p:spPr>
          <a:xfrm>
            <a:off x="7599521" y="3562112"/>
            <a:ext cx="6244709" cy="290274"/>
          </a:xfrm>
          <a:prstGeom prst="rect">
            <a:avLst/>
          </a:prstGeom>
          <a:noFill/>
        </p:spPr>
        <p:txBody>
          <a:bodyPr wrap="none" rtlCol="0" anchor="t"/>
          <a:lstStyle/>
          <a:p>
            <a:pPr marL="0" indent="0">
              <a:lnSpc>
                <a:spcPts val="2285"/>
              </a:lnSpc>
              <a:buNone/>
            </a:pPr>
            <a:endParaRPr lang="en-US" sz="1430" dirty="0"/>
          </a:p>
        </p:txBody>
      </p:sp>
      <p:sp>
        <p:nvSpPr>
          <p:cNvPr id="7" name="Text 4"/>
          <p:cNvSpPr/>
          <p:nvPr/>
        </p:nvSpPr>
        <p:spPr>
          <a:xfrm>
            <a:off x="7599521" y="4056459"/>
            <a:ext cx="6244709" cy="580549"/>
          </a:xfrm>
          <a:prstGeom prst="rect">
            <a:avLst/>
          </a:prstGeom>
          <a:noFill/>
        </p:spPr>
        <p:txBody>
          <a:bodyPr wrap="square" rtlCol="0" anchor="t"/>
          <a:lstStyle/>
          <a:p>
            <a:pPr marL="0" indent="0">
              <a:lnSpc>
                <a:spcPts val="2285"/>
              </a:lnSpc>
              <a:buNone/>
            </a:pPr>
            <a:r>
              <a:rPr lang="en-US" sz="1430" kern="0" spc="-36" dirty="0">
                <a:solidFill>
                  <a:srgbClr val="272525"/>
                </a:solidFill>
                <a:latin typeface="Inter" pitchFamily="34" charset="0"/>
                <a:ea typeface="Inter" pitchFamily="34" charset="-122"/>
                <a:cs typeface="Inter" pitchFamily="34" charset="-120"/>
              </a:rPr>
              <a:t>· The height of the bars indicates how frequently values within each bin occurs,showing the distribution's</a:t>
            </a:r>
            <a:endParaRPr lang="en-US" sz="1430" dirty="0"/>
          </a:p>
        </p:txBody>
      </p:sp>
      <p:sp>
        <p:nvSpPr>
          <p:cNvPr id="8" name="Text 5"/>
          <p:cNvSpPr/>
          <p:nvPr/>
        </p:nvSpPr>
        <p:spPr>
          <a:xfrm>
            <a:off x="7599521" y="4841081"/>
            <a:ext cx="6244709" cy="290274"/>
          </a:xfrm>
          <a:prstGeom prst="rect">
            <a:avLst/>
          </a:prstGeom>
          <a:noFill/>
        </p:spPr>
        <p:txBody>
          <a:bodyPr wrap="none" rtlCol="0" anchor="t"/>
          <a:lstStyle/>
          <a:p>
            <a:pPr marL="0" indent="0">
              <a:lnSpc>
                <a:spcPts val="2285"/>
              </a:lnSpc>
              <a:buNone/>
            </a:pPr>
            <a:r>
              <a:rPr lang="en-US" sz="1430" kern="0" spc="-36" dirty="0">
                <a:solidFill>
                  <a:srgbClr val="272525"/>
                </a:solidFill>
                <a:latin typeface="Inter" pitchFamily="34" charset="0"/>
                <a:ea typeface="Inter" pitchFamily="34" charset="-122"/>
                <a:cs typeface="Inter" pitchFamily="34" charset="-120"/>
              </a:rPr>
              <a:t>· In this sudden rise of profit when it reaches to the count of 600 and above</a:t>
            </a:r>
            <a:endParaRPr lang="en-US" sz="1430" dirty="0"/>
          </a:p>
        </p:txBody>
      </p:sp>
      <p:sp>
        <p:nvSpPr>
          <p:cNvPr id="9" name="Text 6"/>
          <p:cNvSpPr/>
          <p:nvPr/>
        </p:nvSpPr>
        <p:spPr>
          <a:xfrm>
            <a:off x="7599521" y="5335429"/>
            <a:ext cx="6244709" cy="290274"/>
          </a:xfrm>
          <a:prstGeom prst="rect">
            <a:avLst/>
          </a:prstGeom>
          <a:noFill/>
        </p:spPr>
        <p:txBody>
          <a:bodyPr wrap="none" rtlCol="0" anchor="t"/>
          <a:lstStyle/>
          <a:p>
            <a:pPr marL="0" indent="0">
              <a:lnSpc>
                <a:spcPts val="2285"/>
              </a:lnSpc>
              <a:buNone/>
            </a:pPr>
            <a:r>
              <a:rPr lang="en-US" sz="1430" kern="0" spc="-36" dirty="0">
                <a:solidFill>
                  <a:srgbClr val="272525"/>
                </a:solidFill>
                <a:latin typeface="Inter" pitchFamily="34" charset="0"/>
                <a:ea typeface="Inter" pitchFamily="34" charset="-122"/>
                <a:cs typeface="Inter" pitchFamily="34" charset="-120"/>
              </a:rPr>
              <a:t>· gradual decrease of profit after it crosses 1000</a:t>
            </a:r>
            <a:endParaRPr lang="en-US" sz="14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7-17 024313"/>
          <p:cNvPicPr>
            <a:picLocks noChangeAspect="1"/>
          </p:cNvPicPr>
          <p:nvPr/>
        </p:nvPicPr>
        <p:blipFill>
          <a:blip r:embed="rId1"/>
          <a:stretch>
            <a:fillRect/>
          </a:stretch>
        </p:blipFill>
        <p:spPr>
          <a:xfrm>
            <a:off x="6965950" y="984250"/>
            <a:ext cx="7664450" cy="5338445"/>
          </a:xfrm>
          <a:prstGeom prst="rect">
            <a:avLst/>
          </a:prstGeom>
        </p:spPr>
      </p:pic>
      <p:sp>
        <p:nvSpPr>
          <p:cNvPr id="4" name="Text Box 3"/>
          <p:cNvSpPr txBox="1"/>
          <p:nvPr/>
        </p:nvSpPr>
        <p:spPr>
          <a:xfrm>
            <a:off x="1151255" y="2966720"/>
            <a:ext cx="5847715" cy="2442845"/>
          </a:xfrm>
          <a:prstGeom prst="rect">
            <a:avLst/>
          </a:prstGeom>
          <a:noFill/>
        </p:spPr>
        <p:txBody>
          <a:bodyPr wrap="square" rtlCol="0">
            <a:noAutofit/>
          </a:bodyPr>
          <a:p>
            <a:r>
              <a:rPr lang="en-IN" altLang="en-US" sz="3200">
                <a:latin typeface="Times New Roman" panose="02020603050405020304" charset="0"/>
                <a:cs typeface="Times New Roman" panose="02020603050405020304" charset="0"/>
              </a:rPr>
              <a:t>T</a:t>
            </a:r>
            <a:r>
              <a:rPr lang="en-US" sz="3200">
                <a:latin typeface="Times New Roman" panose="02020603050405020304" charset="0"/>
                <a:cs typeface="Times New Roman" panose="02020603050405020304" charset="0"/>
              </a:rPr>
              <a:t>his plot represents that when the sales are high profit increases</a:t>
            </a:r>
            <a:endParaRPr lang="en-US" sz="3200">
              <a:latin typeface="Times New Roman" panose="02020603050405020304" charset="0"/>
              <a:cs typeface="Times New Roman" panose="02020603050405020304" charset="0"/>
            </a:endParaRPr>
          </a:p>
        </p:txBody>
      </p:sp>
      <p:sp>
        <p:nvSpPr>
          <p:cNvPr id="8" name="Text Box 7"/>
          <p:cNvSpPr txBox="1"/>
          <p:nvPr/>
        </p:nvSpPr>
        <p:spPr>
          <a:xfrm>
            <a:off x="1151255" y="1704340"/>
            <a:ext cx="4876800" cy="1445260"/>
          </a:xfrm>
          <a:prstGeom prst="rect">
            <a:avLst/>
          </a:prstGeom>
          <a:noFill/>
        </p:spPr>
        <p:txBody>
          <a:bodyPr wrap="square" rtlCol="0">
            <a:spAutoFit/>
          </a:bodyPr>
          <a:p>
            <a:r>
              <a:rPr lang="en-IN" altLang="en-US" sz="4400" b="1" kern="0" spc="-134" dirty="0">
                <a:solidFill>
                  <a:srgbClr val="000000"/>
                </a:solidFill>
                <a:latin typeface="Inter" pitchFamily="34" charset="0"/>
                <a:ea typeface="Inter" pitchFamily="34" charset="-122"/>
                <a:cs typeface="Inter" pitchFamily="34" charset="-120"/>
                <a:sym typeface="+mn-ea"/>
              </a:rPr>
              <a:t>Scatter plot</a:t>
            </a:r>
            <a:endParaRPr lang="en-US" sz="4400" dirty="0"/>
          </a:p>
          <a:p>
            <a:endParaRPr 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7-17 024651"/>
          <p:cNvPicPr>
            <a:picLocks noChangeAspect="1"/>
          </p:cNvPicPr>
          <p:nvPr/>
        </p:nvPicPr>
        <p:blipFill>
          <a:blip r:embed="rId1"/>
          <a:stretch>
            <a:fillRect/>
          </a:stretch>
        </p:blipFill>
        <p:spPr>
          <a:xfrm>
            <a:off x="841375" y="1188720"/>
            <a:ext cx="7766685" cy="5390515"/>
          </a:xfrm>
          <a:prstGeom prst="rect">
            <a:avLst/>
          </a:prstGeom>
        </p:spPr>
      </p:pic>
      <p:sp>
        <p:nvSpPr>
          <p:cNvPr id="3" name="Text Box 2"/>
          <p:cNvSpPr txBox="1"/>
          <p:nvPr/>
        </p:nvSpPr>
        <p:spPr>
          <a:xfrm>
            <a:off x="8608060" y="1590040"/>
            <a:ext cx="5584825" cy="1017905"/>
          </a:xfrm>
          <a:prstGeom prst="rect">
            <a:avLst/>
          </a:prstGeom>
          <a:noFill/>
        </p:spPr>
        <p:txBody>
          <a:bodyPr wrap="square" rtlCol="0">
            <a:noAutofit/>
          </a:bodyPr>
          <a:p>
            <a:r>
              <a:rPr lang="en-IN" altLang="en-US" sz="4400" b="1" kern="0" spc="-134" dirty="0">
                <a:solidFill>
                  <a:srgbClr val="000000"/>
                </a:solidFill>
                <a:latin typeface="Inter" pitchFamily="34" charset="0"/>
                <a:ea typeface="Inter" pitchFamily="34" charset="-122"/>
                <a:cs typeface="Inter" pitchFamily="34" charset="-120"/>
                <a:sym typeface="+mn-ea"/>
              </a:rPr>
              <a:t>Heat map</a:t>
            </a:r>
            <a:endParaRPr lang="en-US" sz="4400"/>
          </a:p>
        </p:txBody>
      </p:sp>
      <p:sp>
        <p:nvSpPr>
          <p:cNvPr id="4" name="Text Box 3"/>
          <p:cNvSpPr txBox="1"/>
          <p:nvPr/>
        </p:nvSpPr>
        <p:spPr>
          <a:xfrm>
            <a:off x="9140825" y="2865755"/>
            <a:ext cx="4876800" cy="1553845"/>
          </a:xfrm>
          <a:prstGeom prst="rect">
            <a:avLst/>
          </a:prstGeom>
          <a:noFill/>
        </p:spPr>
        <p:txBody>
          <a:bodyPr wrap="square" rtlCol="0">
            <a:noAutofit/>
          </a:bodyPr>
          <a:p>
            <a:r>
              <a:rPr lang="en-US" sz="3600">
                <a:latin typeface="Times New Roman" panose="02020603050405020304" charset="0"/>
                <a:cs typeface="Times New Roman" panose="02020603050405020304" charset="0"/>
              </a:rPr>
              <a:t>There is a </a:t>
            </a:r>
            <a:r>
              <a:rPr lang="en-IN" altLang="en-US" sz="3600">
                <a:latin typeface="Times New Roman" panose="02020603050405020304" charset="0"/>
                <a:cs typeface="Times New Roman" panose="02020603050405020304" charset="0"/>
              </a:rPr>
              <a:t>strong </a:t>
            </a:r>
            <a:r>
              <a:rPr lang="en-US" sz="3600">
                <a:latin typeface="Times New Roman" panose="02020603050405020304" charset="0"/>
                <a:cs typeface="Times New Roman" panose="02020603050405020304" charset="0"/>
              </a:rPr>
              <a:t>relation between sale and profit</a:t>
            </a:r>
            <a:endParaRPr lang="en-US" sz="3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2487</Words>
  <Application>WPS Presentation</Application>
  <PresentationFormat>On-screen Show (16:9)</PresentationFormat>
  <Paragraphs>101</Paragraphs>
  <Slides>12</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Inter</vt:lpstr>
      <vt:lpstr>Segoe Print</vt:lpstr>
      <vt:lpstr>Inter</vt:lpstr>
      <vt:lpstr>Inter</vt:lpstr>
      <vt:lpstr>Calibri</vt:lpstr>
      <vt:lpstr>Microsoft YaHei</vt:lpstr>
      <vt:lpstr>Arial Unicode MS</vt:lpstr>
      <vt:lpstr>MingLiU-ExtB</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Krish War</cp:lastModifiedBy>
  <cp:revision>5</cp:revision>
  <dcterms:created xsi:type="dcterms:W3CDTF">2024-07-16T23:11:00Z</dcterms:created>
  <dcterms:modified xsi:type="dcterms:W3CDTF">2024-07-17T03:44:26Z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9CBE3E1A797F4A5F96DFC529CE269E12_13</vt:lpwstr>
  </property>
  <property fmtid="{D5CDD505-2E9C-101B-9397-08002B2CF9AE}" pid="3" name="KSOProductBuildVer">
    <vt:lpwstr>1033-12.2.0.17119</vt:lpwstr>
  </property>
</Properties>
</file>