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73" r:id="rId2"/>
    <p:sldId id="259" r:id="rId3"/>
    <p:sldId id="258" r:id="rId4"/>
    <p:sldId id="260" r:id="rId5"/>
    <p:sldId id="261" r:id="rId6"/>
    <p:sldId id="262" r:id="rId7"/>
    <p:sldId id="263" r:id="rId8"/>
    <p:sldId id="265" r:id="rId9"/>
    <p:sldId id="266" r:id="rId10"/>
    <p:sldId id="267" r:id="rId11"/>
    <p:sldId id="268" r:id="rId12"/>
    <p:sldId id="270" r:id="rId13"/>
    <p:sldId id="271" r:id="rId14"/>
    <p:sldId id="269"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62DA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96" d="100"/>
          <a:sy n="96" d="100"/>
        </p:scale>
        <p:origin x="61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102E0-2278-4C12-A079-33F500B5E81F}" type="datetimeFigureOut">
              <a:rPr lang="en-IN" smtClean="0"/>
              <a:t>24-10-2023</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6102A19E-DA8D-4D8C-853D-7298BC1D84C4}" type="slidenum">
              <a:rPr lang="en-IN" smtClean="0"/>
              <a:t>‹#›</a:t>
            </a:fld>
            <a:endParaRPr lang="en-IN"/>
          </a:p>
        </p:txBody>
      </p:sp>
    </p:spTree>
    <p:extLst>
      <p:ext uri="{BB962C8B-B14F-4D97-AF65-F5344CB8AC3E}">
        <p14:creationId xmlns:p14="http://schemas.microsoft.com/office/powerpoint/2010/main" val="1768536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9102E0-2278-4C12-A079-33F500B5E81F}"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2A19E-DA8D-4D8C-853D-7298BC1D84C4}" type="slidenum">
              <a:rPr lang="en-IN" smtClean="0"/>
              <a:t>‹#›</a:t>
            </a:fld>
            <a:endParaRPr lang="en-IN"/>
          </a:p>
        </p:txBody>
      </p:sp>
    </p:spTree>
    <p:extLst>
      <p:ext uri="{BB962C8B-B14F-4D97-AF65-F5344CB8AC3E}">
        <p14:creationId xmlns:p14="http://schemas.microsoft.com/office/powerpoint/2010/main" val="301825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9102E0-2278-4C12-A079-33F500B5E81F}"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2A19E-DA8D-4D8C-853D-7298BC1D84C4}" type="slidenum">
              <a:rPr lang="en-IN" smtClean="0"/>
              <a:t>‹#›</a:t>
            </a:fld>
            <a:endParaRPr lang="en-IN"/>
          </a:p>
        </p:txBody>
      </p:sp>
    </p:spTree>
    <p:extLst>
      <p:ext uri="{BB962C8B-B14F-4D97-AF65-F5344CB8AC3E}">
        <p14:creationId xmlns:p14="http://schemas.microsoft.com/office/powerpoint/2010/main" val="40657236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9102E0-2278-4C12-A079-33F500B5E81F}"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2A19E-DA8D-4D8C-853D-7298BC1D84C4}" type="slidenum">
              <a:rPr lang="en-IN" smtClean="0"/>
              <a:t>‹#›</a:t>
            </a:fld>
            <a:endParaRPr lang="en-IN"/>
          </a:p>
        </p:txBody>
      </p:sp>
    </p:spTree>
    <p:extLst>
      <p:ext uri="{BB962C8B-B14F-4D97-AF65-F5344CB8AC3E}">
        <p14:creationId xmlns:p14="http://schemas.microsoft.com/office/powerpoint/2010/main" val="1956444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9102E0-2278-4C12-A079-33F500B5E81F}"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2A19E-DA8D-4D8C-853D-7298BC1D84C4}" type="slidenum">
              <a:rPr lang="en-IN" smtClean="0"/>
              <a:t>‹#›</a:t>
            </a:fld>
            <a:endParaRPr lang="en-IN"/>
          </a:p>
        </p:txBody>
      </p:sp>
    </p:spTree>
    <p:extLst>
      <p:ext uri="{BB962C8B-B14F-4D97-AF65-F5344CB8AC3E}">
        <p14:creationId xmlns:p14="http://schemas.microsoft.com/office/powerpoint/2010/main" val="217277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9102E0-2278-4C12-A079-33F500B5E81F}"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2A19E-DA8D-4D8C-853D-7298BC1D84C4}" type="slidenum">
              <a:rPr lang="en-IN" smtClean="0"/>
              <a:t>‹#›</a:t>
            </a:fld>
            <a:endParaRPr lang="en-IN"/>
          </a:p>
        </p:txBody>
      </p:sp>
    </p:spTree>
    <p:extLst>
      <p:ext uri="{BB962C8B-B14F-4D97-AF65-F5344CB8AC3E}">
        <p14:creationId xmlns:p14="http://schemas.microsoft.com/office/powerpoint/2010/main" val="476239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9102E0-2278-4C12-A079-33F500B5E81F}"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2A19E-DA8D-4D8C-853D-7298BC1D84C4}" type="slidenum">
              <a:rPr lang="en-IN" smtClean="0"/>
              <a:t>‹#›</a:t>
            </a:fld>
            <a:endParaRPr lang="en-IN"/>
          </a:p>
        </p:txBody>
      </p:sp>
    </p:spTree>
    <p:extLst>
      <p:ext uri="{BB962C8B-B14F-4D97-AF65-F5344CB8AC3E}">
        <p14:creationId xmlns:p14="http://schemas.microsoft.com/office/powerpoint/2010/main" val="19295899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9102E0-2278-4C12-A079-33F500B5E81F}"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2A19E-DA8D-4D8C-853D-7298BC1D84C4}" type="slidenum">
              <a:rPr lang="en-IN" smtClean="0"/>
              <a:t>‹#›</a:t>
            </a:fld>
            <a:endParaRPr lang="en-IN"/>
          </a:p>
        </p:txBody>
      </p:sp>
    </p:spTree>
    <p:extLst>
      <p:ext uri="{BB962C8B-B14F-4D97-AF65-F5344CB8AC3E}">
        <p14:creationId xmlns:p14="http://schemas.microsoft.com/office/powerpoint/2010/main" val="428754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9102E0-2278-4C12-A079-33F500B5E81F}"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2A19E-DA8D-4D8C-853D-7298BC1D84C4}" type="slidenum">
              <a:rPr lang="en-IN" smtClean="0"/>
              <a:t>‹#›</a:t>
            </a:fld>
            <a:endParaRPr lang="en-IN"/>
          </a:p>
        </p:txBody>
      </p:sp>
    </p:spTree>
    <p:extLst>
      <p:ext uri="{BB962C8B-B14F-4D97-AF65-F5344CB8AC3E}">
        <p14:creationId xmlns:p14="http://schemas.microsoft.com/office/powerpoint/2010/main" val="416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9102E0-2278-4C12-A079-33F500B5E81F}"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6102A19E-DA8D-4D8C-853D-7298BC1D84C4}" type="slidenum">
              <a:rPr lang="en-IN" smtClean="0"/>
              <a:t>‹#›</a:t>
            </a:fld>
            <a:endParaRPr lang="en-IN"/>
          </a:p>
        </p:txBody>
      </p:sp>
    </p:spTree>
    <p:extLst>
      <p:ext uri="{BB962C8B-B14F-4D97-AF65-F5344CB8AC3E}">
        <p14:creationId xmlns:p14="http://schemas.microsoft.com/office/powerpoint/2010/main" val="3501648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9102E0-2278-4C12-A079-33F500B5E81F}" type="datetimeFigureOut">
              <a:rPr lang="en-IN" smtClean="0"/>
              <a:t>24-10-2023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02A19E-DA8D-4D8C-853D-7298BC1D84C4}" type="slidenum">
              <a:rPr lang="en-IN" smtClean="0"/>
              <a:t>‹#›</a:t>
            </a:fld>
            <a:endParaRPr lang="en-IN"/>
          </a:p>
        </p:txBody>
      </p:sp>
    </p:spTree>
    <p:extLst>
      <p:ext uri="{BB962C8B-B14F-4D97-AF65-F5344CB8AC3E}">
        <p14:creationId xmlns:p14="http://schemas.microsoft.com/office/powerpoint/2010/main" val="1695357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9102E0-2278-4C12-A079-33F500B5E81F}"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2A19E-DA8D-4D8C-853D-7298BC1D84C4}" type="slidenum">
              <a:rPr lang="en-IN" smtClean="0"/>
              <a:t>‹#›</a:t>
            </a:fld>
            <a:endParaRPr lang="en-IN"/>
          </a:p>
        </p:txBody>
      </p:sp>
    </p:spTree>
    <p:extLst>
      <p:ext uri="{BB962C8B-B14F-4D97-AF65-F5344CB8AC3E}">
        <p14:creationId xmlns:p14="http://schemas.microsoft.com/office/powerpoint/2010/main" val="2075549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9102E0-2278-4C12-A079-33F500B5E81F}" type="datetimeFigureOut">
              <a:rPr lang="en-IN" smtClean="0"/>
              <a:t>24-10-2023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02A19E-DA8D-4D8C-853D-7298BC1D84C4}" type="slidenum">
              <a:rPr lang="en-IN" smtClean="0"/>
              <a:t>‹#›</a:t>
            </a:fld>
            <a:endParaRPr lang="en-IN"/>
          </a:p>
        </p:txBody>
      </p:sp>
    </p:spTree>
    <p:extLst>
      <p:ext uri="{BB962C8B-B14F-4D97-AF65-F5344CB8AC3E}">
        <p14:creationId xmlns:p14="http://schemas.microsoft.com/office/powerpoint/2010/main" val="2333347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9102E0-2278-4C12-A079-33F500B5E81F}" type="datetimeFigureOut">
              <a:rPr lang="en-IN" smtClean="0"/>
              <a:t>24-10-2023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02A19E-DA8D-4D8C-853D-7298BC1D84C4}" type="slidenum">
              <a:rPr lang="en-IN" smtClean="0"/>
              <a:t>‹#›</a:t>
            </a:fld>
            <a:endParaRPr lang="en-IN"/>
          </a:p>
        </p:txBody>
      </p:sp>
    </p:spTree>
    <p:extLst>
      <p:ext uri="{BB962C8B-B14F-4D97-AF65-F5344CB8AC3E}">
        <p14:creationId xmlns:p14="http://schemas.microsoft.com/office/powerpoint/2010/main" val="1977782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102E0-2278-4C12-A079-33F500B5E81F}" type="datetimeFigureOut">
              <a:rPr lang="en-IN" smtClean="0"/>
              <a:t>24-10-2023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02A19E-DA8D-4D8C-853D-7298BC1D84C4}" type="slidenum">
              <a:rPr lang="en-IN" smtClean="0"/>
              <a:t>‹#›</a:t>
            </a:fld>
            <a:endParaRPr lang="en-IN"/>
          </a:p>
        </p:txBody>
      </p:sp>
    </p:spTree>
    <p:extLst>
      <p:ext uri="{BB962C8B-B14F-4D97-AF65-F5344CB8AC3E}">
        <p14:creationId xmlns:p14="http://schemas.microsoft.com/office/powerpoint/2010/main" val="895145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9102E0-2278-4C12-A079-33F500B5E81F}"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2A19E-DA8D-4D8C-853D-7298BC1D84C4}" type="slidenum">
              <a:rPr lang="en-IN" smtClean="0"/>
              <a:t>‹#›</a:t>
            </a:fld>
            <a:endParaRPr lang="en-IN"/>
          </a:p>
        </p:txBody>
      </p:sp>
    </p:spTree>
    <p:extLst>
      <p:ext uri="{BB962C8B-B14F-4D97-AF65-F5344CB8AC3E}">
        <p14:creationId xmlns:p14="http://schemas.microsoft.com/office/powerpoint/2010/main" val="344890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9102E0-2278-4C12-A079-33F500B5E81F}" type="datetimeFigureOut">
              <a:rPr lang="en-IN" smtClean="0"/>
              <a:t>24-10-2023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02A19E-DA8D-4D8C-853D-7298BC1D84C4}" type="slidenum">
              <a:rPr lang="en-IN" smtClean="0"/>
              <a:t>‹#›</a:t>
            </a:fld>
            <a:endParaRPr lang="en-IN"/>
          </a:p>
        </p:txBody>
      </p:sp>
    </p:spTree>
    <p:extLst>
      <p:ext uri="{BB962C8B-B14F-4D97-AF65-F5344CB8AC3E}">
        <p14:creationId xmlns:p14="http://schemas.microsoft.com/office/powerpoint/2010/main" val="2248236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39102E0-2278-4C12-A079-33F500B5E81F}" type="datetimeFigureOut">
              <a:rPr lang="en-IN" smtClean="0"/>
              <a:t>24-10-2023</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02A19E-DA8D-4D8C-853D-7298BC1D84C4}" type="slidenum">
              <a:rPr lang="en-IN" smtClean="0"/>
              <a:t>‹#›</a:t>
            </a:fld>
            <a:endParaRPr lang="en-IN"/>
          </a:p>
        </p:txBody>
      </p:sp>
    </p:spTree>
    <p:extLst>
      <p:ext uri="{BB962C8B-B14F-4D97-AF65-F5344CB8AC3E}">
        <p14:creationId xmlns:p14="http://schemas.microsoft.com/office/powerpoint/2010/main" val="251174408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E6361-1FF3-C225-0317-981D314C7A0A}"/>
              </a:ext>
            </a:extLst>
          </p:cNvPr>
          <p:cNvSpPr>
            <a:spLocks noGrp="1"/>
          </p:cNvSpPr>
          <p:nvPr>
            <p:ph type="title"/>
          </p:nvPr>
        </p:nvSpPr>
        <p:spPr>
          <a:xfrm>
            <a:off x="1484311" y="0"/>
            <a:ext cx="10018713" cy="1000539"/>
          </a:xfrm>
        </p:spPr>
        <p:txBody>
          <a:bodyPr/>
          <a:lstStyle/>
          <a:p>
            <a:r>
              <a:rPr lang="en-US" dirty="0">
                <a:solidFill>
                  <a:srgbClr val="66FF33"/>
                </a:solidFill>
                <a:latin typeface="Algerian" panose="04020705040A02060702" pitchFamily="82" charset="0"/>
              </a:rPr>
              <a:t>SMART HOME SIMULATION</a:t>
            </a:r>
            <a:endParaRPr lang="en-IN" dirty="0">
              <a:solidFill>
                <a:srgbClr val="66FF33"/>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9B3A1DB-373E-1D10-7326-8AE8EDB0EA37}"/>
              </a:ext>
            </a:extLst>
          </p:cNvPr>
          <p:cNvSpPr>
            <a:spLocks noGrp="1"/>
          </p:cNvSpPr>
          <p:nvPr>
            <p:ph idx="1"/>
          </p:nvPr>
        </p:nvSpPr>
        <p:spPr>
          <a:xfrm>
            <a:off x="3154018" y="1146313"/>
            <a:ext cx="8349006" cy="5459896"/>
          </a:xfrm>
        </p:spPr>
        <p:txBody>
          <a:bodyPr>
            <a:normAutofit fontScale="92500" lnSpcReduction="20000"/>
          </a:bodyPr>
          <a:lstStyle/>
          <a:p>
            <a:pPr marL="0" indent="0">
              <a:buNone/>
            </a:pPr>
            <a:r>
              <a:rPr lang="en-IN" i="0" dirty="0">
                <a:solidFill>
                  <a:schemeClr val="accent1"/>
                </a:solidFill>
                <a:effectLst/>
                <a:latin typeface="Söhne"/>
              </a:rPr>
              <a:t>Modules </a:t>
            </a:r>
            <a:r>
              <a:rPr lang="en-IN" dirty="0">
                <a:solidFill>
                  <a:schemeClr val="accent1"/>
                </a:solidFill>
                <a:latin typeface="Söhne"/>
              </a:rPr>
              <a:t>:</a:t>
            </a:r>
            <a:endParaRPr lang="en-IN" i="0" dirty="0">
              <a:effectLst/>
              <a:latin typeface="Söhne"/>
            </a:endParaRPr>
          </a:p>
          <a:p>
            <a:pPr lvl="1">
              <a:buFont typeface="Wingdings" panose="05000000000000000000" pitchFamily="2" charset="2"/>
              <a:buChar char="Ø"/>
            </a:pPr>
            <a:r>
              <a:rPr lang="en-IN" i="0" dirty="0" err="1">
                <a:effectLst/>
                <a:latin typeface="Söhne"/>
              </a:rPr>
              <a:t>SmartDevice</a:t>
            </a:r>
            <a:endParaRPr lang="en-IN" dirty="0">
              <a:latin typeface="Söhne"/>
            </a:endParaRPr>
          </a:p>
          <a:p>
            <a:pPr lvl="1">
              <a:buFont typeface="Wingdings" panose="05000000000000000000" pitchFamily="2" charset="2"/>
              <a:buChar char="Ø"/>
            </a:pPr>
            <a:r>
              <a:rPr lang="en-IN" i="0" dirty="0">
                <a:effectLst/>
                <a:latin typeface="Söhne"/>
              </a:rPr>
              <a:t>Light</a:t>
            </a:r>
          </a:p>
          <a:p>
            <a:pPr lvl="1">
              <a:buFont typeface="Wingdings" panose="05000000000000000000" pitchFamily="2" charset="2"/>
              <a:buChar char="Ø"/>
            </a:pPr>
            <a:r>
              <a:rPr lang="en-IN" i="0" dirty="0" err="1">
                <a:effectLst/>
                <a:latin typeface="Söhne"/>
              </a:rPr>
              <a:t>CloneableDevice</a:t>
            </a:r>
            <a:endParaRPr lang="en-IN" dirty="0">
              <a:latin typeface="Söhne"/>
            </a:endParaRPr>
          </a:p>
          <a:p>
            <a:pPr lvl="1">
              <a:buFont typeface="Wingdings" panose="05000000000000000000" pitchFamily="2" charset="2"/>
              <a:buChar char="Ø"/>
            </a:pPr>
            <a:r>
              <a:rPr lang="en-IN" i="0" dirty="0">
                <a:effectLst/>
                <a:latin typeface="Söhne"/>
              </a:rPr>
              <a:t> </a:t>
            </a:r>
            <a:r>
              <a:rPr lang="en-IN" i="0" dirty="0" err="1">
                <a:effectLst/>
                <a:latin typeface="Söhne"/>
              </a:rPr>
              <a:t>SmartHomeException</a:t>
            </a:r>
            <a:endParaRPr lang="en-IN" dirty="0">
              <a:latin typeface="Söhne"/>
            </a:endParaRPr>
          </a:p>
          <a:p>
            <a:pPr lvl="1">
              <a:buFont typeface="Wingdings" panose="05000000000000000000" pitchFamily="2" charset="2"/>
              <a:buChar char="Ø"/>
            </a:pPr>
            <a:r>
              <a:rPr lang="en-IN" i="0" dirty="0" err="1">
                <a:effectLst/>
                <a:latin typeface="Söhne"/>
              </a:rPr>
              <a:t>SmartHome</a:t>
            </a:r>
            <a:r>
              <a:rPr lang="en-IN" i="0" dirty="0">
                <a:effectLst/>
                <a:latin typeface="Söhne"/>
              </a:rPr>
              <a:t> </a:t>
            </a:r>
          </a:p>
          <a:p>
            <a:pPr marL="0" indent="0" algn="ctr">
              <a:buNone/>
            </a:pPr>
            <a:r>
              <a:rPr lang="en-IN" dirty="0">
                <a:solidFill>
                  <a:srgbClr val="7030A0"/>
                </a:solidFill>
                <a:latin typeface="Söhne"/>
              </a:rPr>
              <a:t>- </a:t>
            </a:r>
            <a:r>
              <a:rPr lang="en-IN" dirty="0" err="1">
                <a:solidFill>
                  <a:srgbClr val="7030A0"/>
                </a:solidFill>
                <a:latin typeface="Söhne"/>
              </a:rPr>
              <a:t>Jumana.B</a:t>
            </a:r>
            <a:r>
              <a:rPr lang="en-IN" dirty="0">
                <a:latin typeface="Söhne"/>
              </a:rPr>
              <a:t>                                                                  </a:t>
            </a:r>
          </a:p>
          <a:p>
            <a:pPr marL="0" indent="0">
              <a:buNone/>
            </a:pPr>
            <a:endParaRPr lang="en-IN" dirty="0">
              <a:latin typeface="Söhne"/>
            </a:endParaRPr>
          </a:p>
          <a:p>
            <a:pPr marL="0" indent="0">
              <a:buNone/>
            </a:pPr>
            <a:r>
              <a:rPr lang="en-IN" i="0" dirty="0">
                <a:solidFill>
                  <a:schemeClr val="accent1"/>
                </a:solidFill>
                <a:effectLst/>
                <a:latin typeface="Söhne"/>
              </a:rPr>
              <a:t>Modules </a:t>
            </a:r>
            <a:r>
              <a:rPr lang="en-IN" dirty="0">
                <a:solidFill>
                  <a:schemeClr val="accent1"/>
                </a:solidFill>
                <a:latin typeface="Söhne"/>
              </a:rPr>
              <a:t>:</a:t>
            </a:r>
            <a:endParaRPr lang="en-IN" i="0" dirty="0">
              <a:effectLst/>
              <a:latin typeface="Söhne"/>
            </a:endParaRPr>
          </a:p>
          <a:p>
            <a:pPr lvl="1">
              <a:buFont typeface="Wingdings" panose="05000000000000000000" pitchFamily="2" charset="2"/>
              <a:buChar char="Ø"/>
            </a:pPr>
            <a:r>
              <a:rPr lang="en-IN" i="0" dirty="0">
                <a:effectLst/>
                <a:latin typeface="Söhne"/>
              </a:rPr>
              <a:t> Device</a:t>
            </a:r>
          </a:p>
          <a:p>
            <a:pPr lvl="1">
              <a:buFont typeface="Wingdings" panose="05000000000000000000" pitchFamily="2" charset="2"/>
              <a:buChar char="Ø"/>
            </a:pPr>
            <a:r>
              <a:rPr lang="en-IN" i="0" dirty="0">
                <a:effectLst/>
                <a:latin typeface="Söhne"/>
              </a:rPr>
              <a:t>Thermostat</a:t>
            </a:r>
          </a:p>
          <a:p>
            <a:pPr lvl="1">
              <a:buFont typeface="Wingdings" panose="05000000000000000000" pitchFamily="2" charset="2"/>
              <a:buChar char="Ø"/>
            </a:pPr>
            <a:r>
              <a:rPr lang="en-IN" i="0" dirty="0">
                <a:effectLst/>
                <a:latin typeface="Söhne"/>
              </a:rPr>
              <a:t> </a:t>
            </a:r>
            <a:r>
              <a:rPr lang="en-IN" i="0" dirty="0" err="1">
                <a:effectLst/>
                <a:latin typeface="Söhne"/>
              </a:rPr>
              <a:t>ClonableLight</a:t>
            </a:r>
            <a:endParaRPr lang="en-IN" dirty="0">
              <a:latin typeface="Söhne"/>
            </a:endParaRPr>
          </a:p>
          <a:p>
            <a:pPr lvl="1">
              <a:buFont typeface="Wingdings" panose="05000000000000000000" pitchFamily="2" charset="2"/>
              <a:buChar char="Ø"/>
            </a:pPr>
            <a:r>
              <a:rPr lang="en-IN" i="0" dirty="0" err="1">
                <a:effectLst/>
                <a:latin typeface="Söhne"/>
              </a:rPr>
              <a:t>SmartHomeDevice</a:t>
            </a:r>
            <a:endParaRPr lang="en-IN" i="0" dirty="0">
              <a:effectLst/>
              <a:latin typeface="Söhne"/>
            </a:endParaRPr>
          </a:p>
          <a:p>
            <a:pPr marL="0" indent="0" algn="ctr">
              <a:buNone/>
            </a:pPr>
            <a:r>
              <a:rPr lang="en-IN" dirty="0">
                <a:solidFill>
                  <a:srgbClr val="7030A0"/>
                </a:solidFill>
                <a:latin typeface="Söhne"/>
              </a:rPr>
              <a:t>- J.Krithika</a:t>
            </a:r>
            <a:endParaRPr lang="en-IN" i="0" dirty="0">
              <a:solidFill>
                <a:srgbClr val="7030A0"/>
              </a:solidFill>
              <a:effectLst/>
              <a:latin typeface="Söhne"/>
            </a:endParaRPr>
          </a:p>
        </p:txBody>
      </p:sp>
    </p:spTree>
    <p:extLst>
      <p:ext uri="{BB962C8B-B14F-4D97-AF65-F5344CB8AC3E}">
        <p14:creationId xmlns:p14="http://schemas.microsoft.com/office/powerpoint/2010/main" val="94462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AB3-2517-F651-4970-F0B6A61E68A5}"/>
              </a:ext>
            </a:extLst>
          </p:cNvPr>
          <p:cNvSpPr>
            <a:spLocks noGrp="1"/>
          </p:cNvSpPr>
          <p:nvPr>
            <p:ph type="title"/>
          </p:nvPr>
        </p:nvSpPr>
        <p:spPr/>
        <p:txBody>
          <a:bodyPr/>
          <a:lstStyle/>
          <a:p>
            <a:r>
              <a:rPr lang="en-US" i="0" dirty="0" err="1">
                <a:solidFill>
                  <a:schemeClr val="accent1"/>
                </a:solidFill>
                <a:effectLst/>
                <a:latin typeface="Söhne"/>
              </a:rPr>
              <a:t>SmartHomeDevice</a:t>
            </a:r>
            <a:r>
              <a:rPr lang="en-US" i="0" dirty="0">
                <a:solidFill>
                  <a:schemeClr val="accent1"/>
                </a:solidFill>
                <a:effectLst/>
                <a:latin typeface="Söhne"/>
              </a:rPr>
              <a:t> (Generic Container for Smart Devices):</a:t>
            </a:r>
            <a:endParaRPr lang="en-US" dirty="0">
              <a:solidFill>
                <a:schemeClr val="accent1"/>
              </a:solidFill>
            </a:endParaRPr>
          </a:p>
        </p:txBody>
      </p:sp>
      <p:sp>
        <p:nvSpPr>
          <p:cNvPr id="3" name="Content Placeholder 2">
            <a:extLst>
              <a:ext uri="{FF2B5EF4-FFF2-40B4-BE49-F238E27FC236}">
                <a16:creationId xmlns:a16="http://schemas.microsoft.com/office/drawing/2014/main" id="{9492AB5E-99E2-0B2E-8069-D43AE1460676}"/>
              </a:ext>
            </a:extLst>
          </p:cNvPr>
          <p:cNvSpPr>
            <a:spLocks noGrp="1"/>
          </p:cNvSpPr>
          <p:nvPr>
            <p:ph idx="1"/>
          </p:nvPr>
        </p:nvSpPr>
        <p:spPr/>
        <p:txBody>
          <a:bodyPr/>
          <a:lstStyle/>
          <a:p>
            <a:r>
              <a:rPr lang="en-US" dirty="0" err="1">
                <a:solidFill>
                  <a:schemeClr val="bg2">
                    <a:lumMod val="25000"/>
                  </a:schemeClr>
                </a:solidFill>
              </a:rPr>
              <a:t>SmartHomeDevice</a:t>
            </a:r>
            <a:r>
              <a:rPr lang="en-US" dirty="0">
                <a:solidFill>
                  <a:schemeClr val="bg2">
                    <a:lumMod val="25000"/>
                  </a:schemeClr>
                </a:solidFill>
              </a:rPr>
              <a:t> is a class designed to function as a versatile container for storing and managing various types of smart devices. It employs the power of generics, enabling you to handle a diverse array of devices within a single structure. By providing a structured and flexible way to manage smart devices, this class significantly enhances the organization and management of the smart home system, making it adaptable to different types of devices and promoting code reusability.</a:t>
            </a:r>
          </a:p>
        </p:txBody>
      </p:sp>
    </p:spTree>
    <p:extLst>
      <p:ext uri="{BB962C8B-B14F-4D97-AF65-F5344CB8AC3E}">
        <p14:creationId xmlns:p14="http://schemas.microsoft.com/office/powerpoint/2010/main" val="3929281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37E6A-8416-B362-E873-01C933B8F192}"/>
              </a:ext>
            </a:extLst>
          </p:cNvPr>
          <p:cNvSpPr>
            <a:spLocks noGrp="1"/>
          </p:cNvSpPr>
          <p:nvPr>
            <p:ph type="title"/>
          </p:nvPr>
        </p:nvSpPr>
        <p:spPr/>
        <p:txBody>
          <a:bodyPr/>
          <a:lstStyle/>
          <a:p>
            <a:r>
              <a:rPr lang="en-US" dirty="0" err="1">
                <a:solidFill>
                  <a:schemeClr val="accent1"/>
                </a:solidFill>
                <a:latin typeface="Söhne"/>
              </a:rPr>
              <a:t>S</a:t>
            </a:r>
            <a:r>
              <a:rPr lang="en-US" i="0" dirty="0" err="1">
                <a:solidFill>
                  <a:schemeClr val="accent1"/>
                </a:solidFill>
                <a:effectLst/>
                <a:latin typeface="Söhne"/>
              </a:rPr>
              <a:t>martHome</a:t>
            </a:r>
            <a:r>
              <a:rPr lang="en-US" i="0" dirty="0">
                <a:solidFill>
                  <a:schemeClr val="accent1"/>
                </a:solidFill>
                <a:effectLst/>
                <a:latin typeface="Söhne"/>
              </a:rPr>
              <a:t> (Main Class for Smart Home System)</a:t>
            </a:r>
            <a:endParaRPr lang="en-US" dirty="0">
              <a:solidFill>
                <a:schemeClr val="accent1"/>
              </a:solidFill>
            </a:endParaRPr>
          </a:p>
        </p:txBody>
      </p:sp>
      <p:sp>
        <p:nvSpPr>
          <p:cNvPr id="3" name="Content Placeholder 2">
            <a:extLst>
              <a:ext uri="{FF2B5EF4-FFF2-40B4-BE49-F238E27FC236}">
                <a16:creationId xmlns:a16="http://schemas.microsoft.com/office/drawing/2014/main" id="{41192B3B-A05F-6D37-21B7-E4981E05DAB4}"/>
              </a:ext>
            </a:extLst>
          </p:cNvPr>
          <p:cNvSpPr>
            <a:spLocks noGrp="1"/>
          </p:cNvSpPr>
          <p:nvPr>
            <p:ph idx="1"/>
          </p:nvPr>
        </p:nvSpPr>
        <p:spPr/>
        <p:txBody>
          <a:bodyPr>
            <a:normAutofit fontScale="92500" lnSpcReduction="20000"/>
          </a:bodyPr>
          <a:lstStyle/>
          <a:p>
            <a:r>
              <a:rPr lang="en-US" dirty="0" err="1">
                <a:solidFill>
                  <a:schemeClr val="bg2">
                    <a:lumMod val="25000"/>
                  </a:schemeClr>
                </a:solidFill>
              </a:rPr>
              <a:t>SmartHome</a:t>
            </a:r>
            <a:r>
              <a:rPr lang="en-US" dirty="0">
                <a:solidFill>
                  <a:schemeClr val="bg2">
                    <a:lumMod val="25000"/>
                  </a:schemeClr>
                </a:solidFill>
              </a:rPr>
              <a:t> is the primary class serving as the central entry point for the smart home system. It orchestrates the functionality of the entire system. Within this class, you can create instances of diverse smart devices, such as lights and thermostats. These devices are added to the </a:t>
            </a:r>
            <a:r>
              <a:rPr lang="en-US" dirty="0" err="1">
                <a:solidFill>
                  <a:schemeClr val="bg2">
                    <a:lumMod val="25000"/>
                  </a:schemeClr>
                </a:solidFill>
              </a:rPr>
              <a:t>SmartHomeDevice</a:t>
            </a:r>
            <a:r>
              <a:rPr lang="en-US" dirty="0">
                <a:solidFill>
                  <a:schemeClr val="bg2">
                    <a:lumMod val="25000"/>
                  </a:schemeClr>
                </a:solidFill>
              </a:rPr>
              <a:t>, which acts as a central repository for managing them.</a:t>
            </a:r>
          </a:p>
          <a:p>
            <a:endParaRPr lang="en-US" dirty="0">
              <a:solidFill>
                <a:schemeClr val="bg2">
                  <a:lumMod val="25000"/>
                </a:schemeClr>
              </a:solidFill>
            </a:endParaRPr>
          </a:p>
          <a:p>
            <a:r>
              <a:rPr lang="en-US" dirty="0">
                <a:solidFill>
                  <a:schemeClr val="bg2">
                    <a:lumMod val="25000"/>
                  </a:schemeClr>
                </a:solidFill>
              </a:rPr>
              <a:t>Furthermore, the </a:t>
            </a:r>
            <a:r>
              <a:rPr lang="en-US" dirty="0" err="1">
                <a:solidFill>
                  <a:schemeClr val="bg2">
                    <a:lumMod val="25000"/>
                  </a:schemeClr>
                </a:solidFill>
              </a:rPr>
              <a:t>SmartHome</a:t>
            </a:r>
            <a:r>
              <a:rPr lang="en-US" dirty="0">
                <a:solidFill>
                  <a:schemeClr val="bg2">
                    <a:lumMod val="25000"/>
                  </a:schemeClr>
                </a:solidFill>
              </a:rPr>
              <a:t> class leverages multithreading to simulate concurrent control of these devices, allowing them to operate simultaneously. This class is the heart of the smart home system, responsible for coordinating device interactions and providing a cohesive user experience.</a:t>
            </a:r>
          </a:p>
        </p:txBody>
      </p:sp>
    </p:spTree>
    <p:extLst>
      <p:ext uri="{BB962C8B-B14F-4D97-AF65-F5344CB8AC3E}">
        <p14:creationId xmlns:p14="http://schemas.microsoft.com/office/powerpoint/2010/main" val="34357784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BBCD0-50E3-426A-0A32-F4D1351EC82A}"/>
              </a:ext>
            </a:extLst>
          </p:cNvPr>
          <p:cNvSpPr>
            <a:spLocks noGrp="1"/>
          </p:cNvSpPr>
          <p:nvPr>
            <p:ph type="title"/>
          </p:nvPr>
        </p:nvSpPr>
        <p:spPr>
          <a:xfrm>
            <a:off x="1086643" y="0"/>
            <a:ext cx="10018713" cy="1752599"/>
          </a:xfrm>
        </p:spPr>
        <p:txBody>
          <a:bodyPr/>
          <a:lstStyle/>
          <a:p>
            <a:r>
              <a:rPr lang="en-US" dirty="0">
                <a:solidFill>
                  <a:schemeClr val="accent1"/>
                </a:solidFill>
              </a:rPr>
              <a:t>Key highlights of the project </a:t>
            </a:r>
          </a:p>
        </p:txBody>
      </p:sp>
      <p:sp>
        <p:nvSpPr>
          <p:cNvPr id="3" name="Content Placeholder 2">
            <a:extLst>
              <a:ext uri="{FF2B5EF4-FFF2-40B4-BE49-F238E27FC236}">
                <a16:creationId xmlns:a16="http://schemas.microsoft.com/office/drawing/2014/main" id="{E8DF1FE1-0FDB-7603-A309-A15D06A99223}"/>
              </a:ext>
            </a:extLst>
          </p:cNvPr>
          <p:cNvSpPr>
            <a:spLocks noGrp="1"/>
          </p:cNvSpPr>
          <p:nvPr>
            <p:ph idx="1"/>
          </p:nvPr>
        </p:nvSpPr>
        <p:spPr>
          <a:xfrm>
            <a:off x="1388058" y="2069432"/>
            <a:ext cx="10018713" cy="4042610"/>
          </a:xfrm>
        </p:spPr>
        <p:txBody>
          <a:bodyPr>
            <a:normAutofit fontScale="92500" lnSpcReduction="20000"/>
          </a:bodyPr>
          <a:lstStyle/>
          <a:p>
            <a:r>
              <a:rPr lang="en-US" dirty="0">
                <a:solidFill>
                  <a:schemeClr val="bg2">
                    <a:lumMod val="25000"/>
                  </a:schemeClr>
                </a:solidFill>
              </a:rPr>
              <a:t>Smart Device Hierarchy: We established a clear hierarchy of smart devices, from the base Device class to more specialized devices like Light and Thermostat. This hierarchy allows for efficient code reuse and easy extension of device capabilities.</a:t>
            </a:r>
          </a:p>
          <a:p>
            <a:endParaRPr lang="en-US" dirty="0">
              <a:solidFill>
                <a:schemeClr val="bg2">
                  <a:lumMod val="25000"/>
                </a:schemeClr>
              </a:solidFill>
            </a:endParaRPr>
          </a:p>
          <a:p>
            <a:r>
              <a:rPr lang="en-US" dirty="0">
                <a:solidFill>
                  <a:schemeClr val="bg2">
                    <a:lumMod val="25000"/>
                  </a:schemeClr>
                </a:solidFill>
              </a:rPr>
              <a:t>Interface Implementation: The use of interfaces, such as </a:t>
            </a:r>
            <a:r>
              <a:rPr lang="en-US" dirty="0" err="1">
                <a:solidFill>
                  <a:schemeClr val="bg2">
                    <a:lumMod val="25000"/>
                  </a:schemeClr>
                </a:solidFill>
              </a:rPr>
              <a:t>SmartDevice</a:t>
            </a:r>
            <a:r>
              <a:rPr lang="en-US" dirty="0">
                <a:solidFill>
                  <a:schemeClr val="bg2">
                    <a:lumMod val="25000"/>
                  </a:schemeClr>
                </a:solidFill>
              </a:rPr>
              <a:t> and </a:t>
            </a:r>
            <a:r>
              <a:rPr lang="en-US" dirty="0" err="1">
                <a:solidFill>
                  <a:schemeClr val="bg2">
                    <a:lumMod val="25000"/>
                  </a:schemeClr>
                </a:solidFill>
              </a:rPr>
              <a:t>CloneableDevice</a:t>
            </a:r>
            <a:r>
              <a:rPr lang="en-US" dirty="0">
                <a:solidFill>
                  <a:schemeClr val="bg2">
                    <a:lumMod val="25000"/>
                  </a:schemeClr>
                </a:solidFill>
              </a:rPr>
              <a:t>, ensures a standardized set of methods and behaviors across different device types. This promotes consistency in device management and control.</a:t>
            </a:r>
          </a:p>
          <a:p>
            <a:endParaRPr lang="en-US" dirty="0">
              <a:solidFill>
                <a:schemeClr val="bg2">
                  <a:lumMod val="25000"/>
                </a:schemeClr>
              </a:solidFill>
            </a:endParaRPr>
          </a:p>
          <a:p>
            <a:r>
              <a:rPr lang="en-US" dirty="0">
                <a:solidFill>
                  <a:schemeClr val="bg2">
                    <a:lumMod val="25000"/>
                  </a:schemeClr>
                </a:solidFill>
              </a:rPr>
              <a:t>Custom Exception Handling: The introduction of the </a:t>
            </a:r>
            <a:r>
              <a:rPr lang="en-US" dirty="0" err="1">
                <a:solidFill>
                  <a:schemeClr val="bg2">
                    <a:lumMod val="25000"/>
                  </a:schemeClr>
                </a:solidFill>
              </a:rPr>
              <a:t>SmartHomeException</a:t>
            </a:r>
            <a:r>
              <a:rPr lang="en-US" dirty="0">
                <a:solidFill>
                  <a:schemeClr val="bg2">
                    <a:lumMod val="25000"/>
                  </a:schemeClr>
                </a:solidFill>
              </a:rPr>
              <a:t> class provides a structured approach to error handling within the smart home system. It enables the graceful management of exceptional scenarios.</a:t>
            </a:r>
          </a:p>
          <a:p>
            <a:endParaRPr lang="en-US" dirty="0">
              <a:solidFill>
                <a:schemeClr val="bg2">
                  <a:lumMod val="25000"/>
                </a:schemeClr>
              </a:solidFill>
            </a:endParaRPr>
          </a:p>
          <a:p>
            <a:endParaRPr lang="en-US" dirty="0">
              <a:solidFill>
                <a:schemeClr val="bg2">
                  <a:lumMod val="25000"/>
                </a:schemeClr>
              </a:solidFill>
            </a:endParaRPr>
          </a:p>
        </p:txBody>
      </p:sp>
    </p:spTree>
    <p:extLst>
      <p:ext uri="{BB962C8B-B14F-4D97-AF65-F5344CB8AC3E}">
        <p14:creationId xmlns:p14="http://schemas.microsoft.com/office/powerpoint/2010/main" val="2125875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58AAD-1D0A-862A-BE9F-3C4EA4C3D38B}"/>
              </a:ext>
            </a:extLst>
          </p:cNvPr>
          <p:cNvSpPr>
            <a:spLocks noGrp="1"/>
          </p:cNvSpPr>
          <p:nvPr>
            <p:ph type="title"/>
          </p:nvPr>
        </p:nvSpPr>
        <p:spPr>
          <a:xfrm>
            <a:off x="1291806" y="240632"/>
            <a:ext cx="10018713" cy="1187115"/>
          </a:xfrm>
        </p:spPr>
        <p:txBody>
          <a:bodyPr/>
          <a:lstStyle/>
          <a:p>
            <a:r>
              <a:rPr lang="en-US" dirty="0">
                <a:solidFill>
                  <a:schemeClr val="accent1"/>
                </a:solidFill>
              </a:rPr>
              <a:t>Key highlights of the project</a:t>
            </a:r>
          </a:p>
        </p:txBody>
      </p:sp>
      <p:sp>
        <p:nvSpPr>
          <p:cNvPr id="3" name="Content Placeholder 2">
            <a:extLst>
              <a:ext uri="{FF2B5EF4-FFF2-40B4-BE49-F238E27FC236}">
                <a16:creationId xmlns:a16="http://schemas.microsoft.com/office/drawing/2014/main" id="{CA1F4708-2BF3-D0C4-E1F4-9C1DD04F3CB4}"/>
              </a:ext>
            </a:extLst>
          </p:cNvPr>
          <p:cNvSpPr>
            <a:spLocks noGrp="1"/>
          </p:cNvSpPr>
          <p:nvPr>
            <p:ph idx="1"/>
          </p:nvPr>
        </p:nvSpPr>
        <p:spPr>
          <a:xfrm>
            <a:off x="1484310" y="1427747"/>
            <a:ext cx="10018713" cy="4363453"/>
          </a:xfrm>
        </p:spPr>
        <p:txBody>
          <a:bodyPr>
            <a:normAutofit fontScale="92500" lnSpcReduction="10000"/>
          </a:bodyPr>
          <a:lstStyle/>
          <a:p>
            <a:r>
              <a:rPr lang="en-US" dirty="0">
                <a:solidFill>
                  <a:schemeClr val="bg2">
                    <a:lumMod val="25000"/>
                  </a:schemeClr>
                </a:solidFill>
              </a:rPr>
              <a:t>Generic Programming: The </a:t>
            </a:r>
            <a:r>
              <a:rPr lang="en-US" dirty="0" err="1">
                <a:solidFill>
                  <a:schemeClr val="bg2">
                    <a:lumMod val="25000"/>
                  </a:schemeClr>
                </a:solidFill>
              </a:rPr>
              <a:t>SmartHomeDevice</a:t>
            </a:r>
            <a:r>
              <a:rPr lang="en-US" dirty="0">
                <a:solidFill>
                  <a:schemeClr val="bg2">
                    <a:lumMod val="25000"/>
                  </a:schemeClr>
                </a:solidFill>
              </a:rPr>
              <a:t> class leverages generics to handle various types of smart devices in a single container. This promotes code flexibility and reusability.</a:t>
            </a:r>
          </a:p>
          <a:p>
            <a:endParaRPr lang="en-US" dirty="0">
              <a:solidFill>
                <a:schemeClr val="bg2">
                  <a:lumMod val="25000"/>
                </a:schemeClr>
              </a:solidFill>
            </a:endParaRPr>
          </a:p>
          <a:p>
            <a:r>
              <a:rPr lang="en-US" dirty="0">
                <a:solidFill>
                  <a:schemeClr val="bg2">
                    <a:lumMod val="25000"/>
                  </a:schemeClr>
                </a:solidFill>
              </a:rPr>
              <a:t>Multithreading: The implementation of multithreading using the </a:t>
            </a:r>
            <a:r>
              <a:rPr lang="en-US" dirty="0" err="1">
                <a:solidFill>
                  <a:schemeClr val="bg2">
                    <a:lumMod val="25000"/>
                  </a:schemeClr>
                </a:solidFill>
              </a:rPr>
              <a:t>ExecutorService</a:t>
            </a:r>
            <a:r>
              <a:rPr lang="en-US" dirty="0">
                <a:solidFill>
                  <a:schemeClr val="bg2">
                    <a:lumMod val="25000"/>
                  </a:schemeClr>
                </a:solidFill>
              </a:rPr>
              <a:t> demonstrates the ability to manage multiple devices concurrently. This is crucial for real-world smart home scenarios where multiple devices may operate simultaneously.</a:t>
            </a:r>
          </a:p>
          <a:p>
            <a:endParaRPr lang="en-US" dirty="0">
              <a:solidFill>
                <a:schemeClr val="bg2">
                  <a:lumMod val="25000"/>
                </a:schemeClr>
              </a:solidFill>
            </a:endParaRPr>
          </a:p>
          <a:p>
            <a:r>
              <a:rPr lang="en-US" dirty="0">
                <a:solidFill>
                  <a:schemeClr val="bg2">
                    <a:lumMod val="25000"/>
                  </a:schemeClr>
                </a:solidFill>
              </a:rPr>
              <a:t>Cloning Capability: The </a:t>
            </a:r>
            <a:r>
              <a:rPr lang="en-US" dirty="0" err="1">
                <a:solidFill>
                  <a:schemeClr val="bg2">
                    <a:lumMod val="25000"/>
                  </a:schemeClr>
                </a:solidFill>
              </a:rPr>
              <a:t>ClonableLight</a:t>
            </a:r>
            <a:r>
              <a:rPr lang="en-US" dirty="0">
                <a:solidFill>
                  <a:schemeClr val="bg2">
                    <a:lumMod val="25000"/>
                  </a:schemeClr>
                </a:solidFill>
              </a:rPr>
              <a:t> class showcases the concept of device cloning, allowing the creation of exact duplicates of specific devices. This feature is valuable for scenarios requiring multiple identical devices.</a:t>
            </a:r>
          </a:p>
        </p:txBody>
      </p:sp>
    </p:spTree>
    <p:extLst>
      <p:ext uri="{BB962C8B-B14F-4D97-AF65-F5344CB8AC3E}">
        <p14:creationId xmlns:p14="http://schemas.microsoft.com/office/powerpoint/2010/main" val="2388420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A4F30-F202-6023-4DCD-BF51E6C76864}"/>
              </a:ext>
            </a:extLst>
          </p:cNvPr>
          <p:cNvSpPr>
            <a:spLocks noGrp="1"/>
          </p:cNvSpPr>
          <p:nvPr>
            <p:ph type="title"/>
          </p:nvPr>
        </p:nvSpPr>
        <p:spPr/>
        <p:txBody>
          <a:bodyPr/>
          <a:lstStyle/>
          <a:p>
            <a:r>
              <a:rPr lang="en-US" dirty="0">
                <a:solidFill>
                  <a:schemeClr val="accent1"/>
                </a:solidFill>
              </a:rPr>
              <a:t>Conclusion</a:t>
            </a:r>
          </a:p>
        </p:txBody>
      </p:sp>
      <p:sp>
        <p:nvSpPr>
          <p:cNvPr id="3" name="Content Placeholder 2">
            <a:extLst>
              <a:ext uri="{FF2B5EF4-FFF2-40B4-BE49-F238E27FC236}">
                <a16:creationId xmlns:a16="http://schemas.microsoft.com/office/drawing/2014/main" id="{B9804AF7-8513-FF47-3550-18867CAB7303}"/>
              </a:ext>
            </a:extLst>
          </p:cNvPr>
          <p:cNvSpPr>
            <a:spLocks noGrp="1"/>
          </p:cNvSpPr>
          <p:nvPr>
            <p:ph idx="1"/>
          </p:nvPr>
        </p:nvSpPr>
        <p:spPr/>
        <p:txBody>
          <a:bodyPr/>
          <a:lstStyle/>
          <a:p>
            <a:pPr marL="0" indent="0">
              <a:buNone/>
            </a:pPr>
            <a:r>
              <a:rPr lang="en-US" dirty="0">
                <a:solidFill>
                  <a:schemeClr val="bg2">
                    <a:lumMod val="25000"/>
                  </a:schemeClr>
                </a:solidFill>
              </a:rPr>
              <a:t>In this smart home automation project, we've successfully designed and implemented a comprehensive system that showcases key principles of object-oriented programming, such as encapsulation, inheritance, interfaces, and more. The project provides a flexible and extensible framework for managing a variety of smart devices within a home environment.</a:t>
            </a:r>
          </a:p>
        </p:txBody>
      </p:sp>
    </p:spTree>
    <p:extLst>
      <p:ext uri="{BB962C8B-B14F-4D97-AF65-F5344CB8AC3E}">
        <p14:creationId xmlns:p14="http://schemas.microsoft.com/office/powerpoint/2010/main" val="25322818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0398-9459-A6C2-D0F6-4C3F15A33D54}"/>
              </a:ext>
            </a:extLst>
          </p:cNvPr>
          <p:cNvSpPr>
            <a:spLocks noGrp="1"/>
          </p:cNvSpPr>
          <p:nvPr>
            <p:ph type="title"/>
          </p:nvPr>
        </p:nvSpPr>
        <p:spPr>
          <a:xfrm>
            <a:off x="2478156" y="1080052"/>
            <a:ext cx="7129669" cy="4817165"/>
          </a:xfrm>
        </p:spPr>
        <p:txBody>
          <a:bodyPr/>
          <a:lstStyle/>
          <a:p>
            <a:endParaRPr lang="en-IN" dirty="0"/>
          </a:p>
        </p:txBody>
      </p:sp>
      <p:pic>
        <p:nvPicPr>
          <p:cNvPr id="6" name="Picture 5">
            <a:extLst>
              <a:ext uri="{FF2B5EF4-FFF2-40B4-BE49-F238E27FC236}">
                <a16:creationId xmlns:a16="http://schemas.microsoft.com/office/drawing/2014/main" id="{8D6407AA-964A-79C8-0B96-6BD5A57818ED}"/>
              </a:ext>
            </a:extLst>
          </p:cNvPr>
          <p:cNvPicPr>
            <a:picLocks noChangeAspect="1"/>
          </p:cNvPicPr>
          <p:nvPr/>
        </p:nvPicPr>
        <p:blipFill>
          <a:blip r:embed="rId2"/>
          <a:stretch>
            <a:fillRect/>
          </a:stretch>
        </p:blipFill>
        <p:spPr>
          <a:xfrm>
            <a:off x="2478157" y="1080052"/>
            <a:ext cx="7129669" cy="4817165"/>
          </a:xfrm>
          <a:prstGeom prst="rect">
            <a:avLst/>
          </a:prstGeom>
          <a:ln>
            <a:noFill/>
          </a:ln>
        </p:spPr>
      </p:pic>
    </p:spTree>
    <p:extLst>
      <p:ext uri="{BB962C8B-B14F-4D97-AF65-F5344CB8AC3E}">
        <p14:creationId xmlns:p14="http://schemas.microsoft.com/office/powerpoint/2010/main" val="2079914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9327-C419-D712-3C5A-A91AE6658062}"/>
              </a:ext>
            </a:extLst>
          </p:cNvPr>
          <p:cNvSpPr>
            <a:spLocks noGrp="1"/>
          </p:cNvSpPr>
          <p:nvPr>
            <p:ph type="title"/>
          </p:nvPr>
        </p:nvSpPr>
        <p:spPr>
          <a:xfrm>
            <a:off x="1484311" y="685800"/>
            <a:ext cx="10018713" cy="1103671"/>
          </a:xfrm>
        </p:spPr>
        <p:txBody>
          <a:bodyPr/>
          <a:lstStyle/>
          <a:p>
            <a:r>
              <a:rPr lang="en-US" dirty="0">
                <a:solidFill>
                  <a:srgbClr val="92D050"/>
                </a:solidFill>
              </a:rPr>
              <a:t>Introduction</a:t>
            </a:r>
            <a:endParaRPr lang="en-IN" dirty="0">
              <a:solidFill>
                <a:srgbClr val="92D050"/>
              </a:solidFill>
            </a:endParaRPr>
          </a:p>
        </p:txBody>
      </p:sp>
      <p:sp>
        <p:nvSpPr>
          <p:cNvPr id="3" name="Content Placeholder 2">
            <a:extLst>
              <a:ext uri="{FF2B5EF4-FFF2-40B4-BE49-F238E27FC236}">
                <a16:creationId xmlns:a16="http://schemas.microsoft.com/office/drawing/2014/main" id="{ECD86AE8-F80D-2BC6-D39B-FE1372469E94}"/>
              </a:ext>
            </a:extLst>
          </p:cNvPr>
          <p:cNvSpPr>
            <a:spLocks noGrp="1"/>
          </p:cNvSpPr>
          <p:nvPr>
            <p:ph idx="1"/>
          </p:nvPr>
        </p:nvSpPr>
        <p:spPr>
          <a:xfrm>
            <a:off x="1484310" y="2213113"/>
            <a:ext cx="10018713" cy="3578087"/>
          </a:xfrm>
        </p:spPr>
        <p:txBody>
          <a:bodyPr/>
          <a:lstStyle/>
          <a:p>
            <a:pPr algn="l">
              <a:buFont typeface="Arial" panose="020B0604020202020204" pitchFamily="34" charset="0"/>
              <a:buChar char="•"/>
            </a:pPr>
            <a:r>
              <a:rPr lang="en-US" b="0" i="0" dirty="0">
                <a:solidFill>
                  <a:schemeClr val="bg2">
                    <a:lumMod val="25000"/>
                  </a:schemeClr>
                </a:solidFill>
                <a:effectLst/>
                <a:latin typeface="Söhne"/>
              </a:rPr>
              <a:t>Smart home simulation, at the forefront of the connected living revolution, allows us to envision, test, and innovate within the smart home ecosystem.</a:t>
            </a:r>
          </a:p>
          <a:p>
            <a:pPr algn="l">
              <a:buFont typeface="Arial" panose="020B0604020202020204" pitchFamily="34" charset="0"/>
              <a:buChar char="•"/>
            </a:pPr>
            <a:r>
              <a:rPr lang="en-US" b="0" i="0" dirty="0">
                <a:solidFill>
                  <a:schemeClr val="bg2">
                    <a:lumMod val="25000"/>
                  </a:schemeClr>
                </a:solidFill>
                <a:effectLst/>
                <a:latin typeface="Söhne"/>
              </a:rPr>
              <a:t>Connected to the Internet of Things (IoT), smart homes enhance convenience and sustainability, using technology to control and automate devices, appliances, and systems.</a:t>
            </a:r>
          </a:p>
          <a:p>
            <a:pPr algn="l">
              <a:buFont typeface="Arial" panose="020B0604020202020204" pitchFamily="34" charset="0"/>
              <a:buChar char="•"/>
            </a:pPr>
            <a:endParaRPr lang="en-US" b="0" i="0" dirty="0">
              <a:solidFill>
                <a:schemeClr val="bg2">
                  <a:lumMod val="25000"/>
                </a:schemeClr>
              </a:solidFill>
              <a:effectLst/>
              <a:latin typeface="Söhne"/>
            </a:endParaRPr>
          </a:p>
        </p:txBody>
      </p:sp>
    </p:spTree>
    <p:extLst>
      <p:ext uri="{BB962C8B-B14F-4D97-AF65-F5344CB8AC3E}">
        <p14:creationId xmlns:p14="http://schemas.microsoft.com/office/powerpoint/2010/main" val="3513507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5FB58-F3D3-C74C-B9AD-904C9CAFA136}"/>
              </a:ext>
            </a:extLst>
          </p:cNvPr>
          <p:cNvSpPr>
            <a:spLocks noGrp="1"/>
          </p:cNvSpPr>
          <p:nvPr>
            <p:ph type="title"/>
          </p:nvPr>
        </p:nvSpPr>
        <p:spPr>
          <a:xfrm>
            <a:off x="1484311" y="685801"/>
            <a:ext cx="10018713" cy="964096"/>
          </a:xfrm>
        </p:spPr>
        <p:txBody>
          <a:bodyPr/>
          <a:lstStyle/>
          <a:p>
            <a:r>
              <a:rPr lang="en-IN" b="0" i="0" dirty="0" err="1">
                <a:solidFill>
                  <a:srgbClr val="92D050"/>
                </a:solidFill>
                <a:effectLst/>
                <a:latin typeface="Söhne"/>
              </a:rPr>
              <a:t>SmartDevice</a:t>
            </a:r>
            <a:r>
              <a:rPr lang="en-IN" b="0" i="0" dirty="0">
                <a:solidFill>
                  <a:srgbClr val="92D050"/>
                </a:solidFill>
                <a:effectLst/>
                <a:latin typeface="Söhne"/>
              </a:rPr>
              <a:t> Interface</a:t>
            </a:r>
            <a:endParaRPr lang="en-IN" dirty="0">
              <a:solidFill>
                <a:srgbClr val="92D050"/>
              </a:solidFill>
            </a:endParaRPr>
          </a:p>
        </p:txBody>
      </p:sp>
      <p:sp>
        <p:nvSpPr>
          <p:cNvPr id="3" name="Content Placeholder 2">
            <a:extLst>
              <a:ext uri="{FF2B5EF4-FFF2-40B4-BE49-F238E27FC236}">
                <a16:creationId xmlns:a16="http://schemas.microsoft.com/office/drawing/2014/main" id="{EC8E570A-F7EC-0E3E-54E9-C5BE7733601D}"/>
              </a:ext>
            </a:extLst>
          </p:cNvPr>
          <p:cNvSpPr>
            <a:spLocks noGrp="1"/>
          </p:cNvSpPr>
          <p:nvPr>
            <p:ph idx="1"/>
          </p:nvPr>
        </p:nvSpPr>
        <p:spPr>
          <a:xfrm>
            <a:off x="1484310" y="1649897"/>
            <a:ext cx="10018713" cy="4141303"/>
          </a:xfrm>
        </p:spPr>
        <p:txBody>
          <a:bodyPr/>
          <a:lstStyle/>
          <a:p>
            <a:r>
              <a:rPr lang="en-US" dirty="0">
                <a:solidFill>
                  <a:schemeClr val="bg2">
                    <a:lumMod val="25000"/>
                  </a:schemeClr>
                </a:solidFill>
                <a:latin typeface="Söhne"/>
              </a:rPr>
              <a:t>The </a:t>
            </a:r>
            <a:r>
              <a:rPr lang="en-US" dirty="0" err="1">
                <a:solidFill>
                  <a:schemeClr val="bg2">
                    <a:lumMod val="25000"/>
                  </a:schemeClr>
                </a:solidFill>
                <a:latin typeface="Söhne"/>
              </a:rPr>
              <a:t>SmartDevice</a:t>
            </a:r>
            <a:r>
              <a:rPr lang="en-US" dirty="0">
                <a:solidFill>
                  <a:schemeClr val="bg2">
                    <a:lumMod val="25000"/>
                  </a:schemeClr>
                </a:solidFill>
                <a:latin typeface="Söhne"/>
              </a:rPr>
              <a:t> interface establishes a core contract in smart home automation with two essential methods: </a:t>
            </a:r>
            <a:r>
              <a:rPr lang="en-US" dirty="0" err="1">
                <a:solidFill>
                  <a:schemeClr val="bg2">
                    <a:lumMod val="25000"/>
                  </a:schemeClr>
                </a:solidFill>
                <a:latin typeface="Söhne"/>
              </a:rPr>
              <a:t>turnOn</a:t>
            </a:r>
            <a:r>
              <a:rPr lang="en-US" dirty="0">
                <a:solidFill>
                  <a:schemeClr val="bg2">
                    <a:lumMod val="25000"/>
                  </a:schemeClr>
                </a:solidFill>
                <a:latin typeface="Söhne"/>
              </a:rPr>
              <a:t>() and </a:t>
            </a:r>
            <a:r>
              <a:rPr lang="en-US" dirty="0" err="1">
                <a:solidFill>
                  <a:schemeClr val="bg2">
                    <a:lumMod val="25000"/>
                  </a:schemeClr>
                </a:solidFill>
                <a:latin typeface="Söhne"/>
              </a:rPr>
              <a:t>turnOff</a:t>
            </a:r>
            <a:r>
              <a:rPr lang="en-US" dirty="0">
                <a:solidFill>
                  <a:schemeClr val="bg2">
                    <a:lumMod val="25000"/>
                  </a:schemeClr>
                </a:solidFill>
                <a:latin typeface="Söhne"/>
              </a:rPr>
              <a:t>(). This enforces uniform behavior, allowing for easy management and integration of various smart devices while promoting code consistency and extensibility in the system.</a:t>
            </a:r>
            <a:endParaRPr lang="en-IN" dirty="0">
              <a:solidFill>
                <a:schemeClr val="bg2">
                  <a:lumMod val="25000"/>
                </a:schemeClr>
              </a:solidFill>
              <a:latin typeface="Söhne"/>
            </a:endParaRPr>
          </a:p>
        </p:txBody>
      </p:sp>
    </p:spTree>
    <p:extLst>
      <p:ext uri="{BB962C8B-B14F-4D97-AF65-F5344CB8AC3E}">
        <p14:creationId xmlns:p14="http://schemas.microsoft.com/office/powerpoint/2010/main" val="442064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1EA12-C003-F091-3229-996662D4A123}"/>
              </a:ext>
            </a:extLst>
          </p:cNvPr>
          <p:cNvSpPr>
            <a:spLocks noGrp="1"/>
          </p:cNvSpPr>
          <p:nvPr>
            <p:ph type="title"/>
          </p:nvPr>
        </p:nvSpPr>
        <p:spPr>
          <a:xfrm>
            <a:off x="1484311" y="685800"/>
            <a:ext cx="10018713" cy="1025013"/>
          </a:xfrm>
        </p:spPr>
        <p:txBody>
          <a:bodyPr/>
          <a:lstStyle/>
          <a:p>
            <a:r>
              <a:rPr lang="en-US" b="0" i="0" dirty="0">
                <a:solidFill>
                  <a:srgbClr val="92D050"/>
                </a:solidFill>
                <a:effectLst/>
                <a:latin typeface="Söhne"/>
              </a:rPr>
              <a:t>Understanding the "Device" Abstract Class</a:t>
            </a:r>
            <a:endParaRPr lang="en-IN" dirty="0">
              <a:solidFill>
                <a:srgbClr val="92D050"/>
              </a:solidFill>
            </a:endParaRPr>
          </a:p>
        </p:txBody>
      </p:sp>
      <p:sp>
        <p:nvSpPr>
          <p:cNvPr id="3" name="Content Placeholder 2">
            <a:extLst>
              <a:ext uri="{FF2B5EF4-FFF2-40B4-BE49-F238E27FC236}">
                <a16:creationId xmlns:a16="http://schemas.microsoft.com/office/drawing/2014/main" id="{B728C3C0-C2F4-A3F2-1895-36B844080518}"/>
              </a:ext>
            </a:extLst>
          </p:cNvPr>
          <p:cNvSpPr>
            <a:spLocks noGrp="1"/>
          </p:cNvSpPr>
          <p:nvPr>
            <p:ph idx="1"/>
          </p:nvPr>
        </p:nvSpPr>
        <p:spPr>
          <a:xfrm>
            <a:off x="1484310" y="2074606"/>
            <a:ext cx="10018713" cy="3716595"/>
          </a:xfrm>
        </p:spPr>
        <p:txBody>
          <a:bodyPr>
            <a:normAutofit lnSpcReduction="10000"/>
          </a:bodyPr>
          <a:lstStyle/>
          <a:p>
            <a:r>
              <a:rPr lang="en-US" dirty="0">
                <a:solidFill>
                  <a:schemeClr val="bg2">
                    <a:lumMod val="25000"/>
                  </a:schemeClr>
                </a:solidFill>
                <a:latin typeface="Söhne"/>
              </a:rPr>
              <a:t>The "Device" abstract class, which implements the "Smart Device" interface, plays a fundamental role in creating smart devices with shared functionality. Within this class, it maintains a private Boolean variable, "</a:t>
            </a:r>
            <a:r>
              <a:rPr lang="en-US" dirty="0" err="1">
                <a:solidFill>
                  <a:schemeClr val="bg2">
                    <a:lumMod val="25000"/>
                  </a:schemeClr>
                </a:solidFill>
                <a:latin typeface="Söhne"/>
              </a:rPr>
              <a:t>isOn</a:t>
            </a:r>
            <a:r>
              <a:rPr lang="en-US" dirty="0">
                <a:solidFill>
                  <a:schemeClr val="bg2">
                    <a:lumMod val="25000"/>
                  </a:schemeClr>
                </a:solidFill>
                <a:latin typeface="Söhne"/>
              </a:rPr>
              <a:t>," to represent the on/off state of the device. To control this state, it offers two methods: "</a:t>
            </a:r>
            <a:r>
              <a:rPr lang="en-US" dirty="0" err="1">
                <a:solidFill>
                  <a:schemeClr val="bg2">
                    <a:lumMod val="25000"/>
                  </a:schemeClr>
                </a:solidFill>
                <a:latin typeface="Söhne"/>
              </a:rPr>
              <a:t>turnOn</a:t>
            </a:r>
            <a:r>
              <a:rPr lang="en-US" dirty="0">
                <a:solidFill>
                  <a:schemeClr val="bg2">
                    <a:lumMod val="25000"/>
                  </a:schemeClr>
                </a:solidFill>
                <a:latin typeface="Söhne"/>
              </a:rPr>
              <a:t>" and "</a:t>
            </a:r>
            <a:r>
              <a:rPr lang="en-US" dirty="0" err="1">
                <a:solidFill>
                  <a:schemeClr val="bg2">
                    <a:lumMod val="25000"/>
                  </a:schemeClr>
                </a:solidFill>
                <a:latin typeface="Söhne"/>
              </a:rPr>
              <a:t>turnOff</a:t>
            </a:r>
            <a:r>
              <a:rPr lang="en-US" dirty="0">
                <a:solidFill>
                  <a:schemeClr val="bg2">
                    <a:lumMod val="25000"/>
                  </a:schemeClr>
                </a:solidFill>
                <a:latin typeface="Söhne"/>
              </a:rPr>
              <a:t>," which not only change the device's status but also provide feedback by displaying a relevant message. Additionally, the class provides an "</a:t>
            </a:r>
            <a:r>
              <a:rPr lang="en-US" dirty="0" err="1">
                <a:solidFill>
                  <a:schemeClr val="bg2">
                    <a:lumMod val="25000"/>
                  </a:schemeClr>
                </a:solidFill>
                <a:latin typeface="Söhne"/>
              </a:rPr>
              <a:t>isOn</a:t>
            </a:r>
            <a:r>
              <a:rPr lang="en-US" dirty="0">
                <a:solidFill>
                  <a:schemeClr val="bg2">
                    <a:lumMod val="25000"/>
                  </a:schemeClr>
                </a:solidFill>
                <a:latin typeface="Söhne"/>
              </a:rPr>
              <a:t>" method to ascertain the current state of the device. Its design allows for seamless extension and customization for various smart devices while ensuring a consistent interface for turning on and off, along with the ability to report the device's current status.</a:t>
            </a:r>
            <a:endParaRPr lang="en-IN" dirty="0">
              <a:solidFill>
                <a:schemeClr val="bg2">
                  <a:lumMod val="25000"/>
                </a:schemeClr>
              </a:solidFill>
              <a:latin typeface="Söhne"/>
            </a:endParaRPr>
          </a:p>
        </p:txBody>
      </p:sp>
    </p:spTree>
    <p:extLst>
      <p:ext uri="{BB962C8B-B14F-4D97-AF65-F5344CB8AC3E}">
        <p14:creationId xmlns:p14="http://schemas.microsoft.com/office/powerpoint/2010/main" val="2571168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5D317-CAF9-E994-1716-BA10C661C0C3}"/>
              </a:ext>
            </a:extLst>
          </p:cNvPr>
          <p:cNvSpPr>
            <a:spLocks noGrp="1"/>
          </p:cNvSpPr>
          <p:nvPr>
            <p:ph type="title"/>
          </p:nvPr>
        </p:nvSpPr>
        <p:spPr>
          <a:xfrm>
            <a:off x="1484311" y="685800"/>
            <a:ext cx="10018713" cy="1015181"/>
          </a:xfrm>
        </p:spPr>
        <p:txBody>
          <a:bodyPr/>
          <a:lstStyle/>
          <a:p>
            <a:r>
              <a:rPr lang="en-US" b="0" i="0" dirty="0">
                <a:solidFill>
                  <a:srgbClr val="92D050"/>
                </a:solidFill>
                <a:effectLst/>
                <a:latin typeface="Söhne"/>
              </a:rPr>
              <a:t>"Light" Class: Extending the Device</a:t>
            </a:r>
            <a:endParaRPr lang="en-IN" dirty="0">
              <a:solidFill>
                <a:srgbClr val="92D050"/>
              </a:solidFill>
            </a:endParaRPr>
          </a:p>
        </p:txBody>
      </p:sp>
      <p:sp>
        <p:nvSpPr>
          <p:cNvPr id="3" name="Content Placeholder 2">
            <a:extLst>
              <a:ext uri="{FF2B5EF4-FFF2-40B4-BE49-F238E27FC236}">
                <a16:creationId xmlns:a16="http://schemas.microsoft.com/office/drawing/2014/main" id="{65DF98D2-43C1-2EEE-490F-A1124DC0F4C3}"/>
              </a:ext>
            </a:extLst>
          </p:cNvPr>
          <p:cNvSpPr>
            <a:spLocks noGrp="1"/>
          </p:cNvSpPr>
          <p:nvPr>
            <p:ph idx="1"/>
          </p:nvPr>
        </p:nvSpPr>
        <p:spPr>
          <a:xfrm>
            <a:off x="1484310" y="1887795"/>
            <a:ext cx="10018713" cy="3903406"/>
          </a:xfrm>
        </p:spPr>
        <p:txBody>
          <a:bodyPr/>
          <a:lstStyle/>
          <a:p>
            <a:r>
              <a:rPr lang="en-US" b="0" i="1" dirty="0">
                <a:solidFill>
                  <a:schemeClr val="bg2">
                    <a:lumMod val="25000"/>
                  </a:schemeClr>
                </a:solidFill>
                <a:effectLst/>
                <a:latin typeface="Söhne"/>
              </a:rPr>
              <a:t>The "Light" class is a subclass of "Device," inheriting its core features for managing the on/off state. In addition, "Light" introduces functionality specific to lighting. It has a private "brightness" variable, allowing control of the light's intensity. The "</a:t>
            </a:r>
            <a:r>
              <a:rPr lang="en-US" b="0" i="1" dirty="0" err="1">
                <a:solidFill>
                  <a:schemeClr val="bg2">
                    <a:lumMod val="25000"/>
                  </a:schemeClr>
                </a:solidFill>
                <a:effectLst/>
                <a:latin typeface="Söhne"/>
              </a:rPr>
              <a:t>setBrightness</a:t>
            </a:r>
            <a:r>
              <a:rPr lang="en-US" b="0" i="1" dirty="0">
                <a:solidFill>
                  <a:schemeClr val="bg2">
                    <a:lumMod val="25000"/>
                  </a:schemeClr>
                </a:solidFill>
                <a:effectLst/>
                <a:latin typeface="Söhne"/>
              </a:rPr>
              <a:t>" method changes the brightness level and </a:t>
            </a:r>
            <a:r>
              <a:rPr lang="en-US" b="0" dirty="0">
                <a:solidFill>
                  <a:schemeClr val="bg2">
                    <a:lumMod val="25000"/>
                  </a:schemeClr>
                </a:solidFill>
                <a:effectLst/>
                <a:latin typeface="Söhne"/>
              </a:rPr>
              <a:t>prints</a:t>
            </a:r>
            <a:r>
              <a:rPr lang="en-US" b="0" i="1" dirty="0">
                <a:solidFill>
                  <a:schemeClr val="bg2">
                    <a:lumMod val="25000"/>
                  </a:schemeClr>
                </a:solidFill>
                <a:effectLst/>
                <a:latin typeface="Söhne"/>
              </a:rPr>
              <a:t> a corresponding message, while "</a:t>
            </a:r>
            <a:r>
              <a:rPr lang="en-US" b="0" i="1" dirty="0" err="1">
                <a:solidFill>
                  <a:schemeClr val="bg2">
                    <a:lumMod val="25000"/>
                  </a:schemeClr>
                </a:solidFill>
                <a:effectLst/>
                <a:latin typeface="Söhne"/>
              </a:rPr>
              <a:t>getBrightness</a:t>
            </a:r>
            <a:r>
              <a:rPr lang="en-US" b="0" i="1" dirty="0">
                <a:solidFill>
                  <a:schemeClr val="bg2">
                    <a:lumMod val="25000"/>
                  </a:schemeClr>
                </a:solidFill>
                <a:effectLst/>
                <a:latin typeface="Söhne"/>
              </a:rPr>
              <a:t>" retrieves the current brightness setting. This class enables the creation of smart lights with the ability to adjust their brightness, building upon the common device management provided by its parent class "Device."</a:t>
            </a:r>
            <a:endParaRPr lang="en-IN" dirty="0">
              <a:solidFill>
                <a:schemeClr val="bg2">
                  <a:lumMod val="25000"/>
                </a:schemeClr>
              </a:solidFill>
            </a:endParaRPr>
          </a:p>
        </p:txBody>
      </p:sp>
    </p:spTree>
    <p:extLst>
      <p:ext uri="{BB962C8B-B14F-4D97-AF65-F5344CB8AC3E}">
        <p14:creationId xmlns:p14="http://schemas.microsoft.com/office/powerpoint/2010/main" val="3495261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7EC33-AA6A-6B6C-9650-BE8591C07831}"/>
              </a:ext>
            </a:extLst>
          </p:cNvPr>
          <p:cNvSpPr>
            <a:spLocks noGrp="1"/>
          </p:cNvSpPr>
          <p:nvPr>
            <p:ph type="title"/>
          </p:nvPr>
        </p:nvSpPr>
        <p:spPr>
          <a:xfrm>
            <a:off x="1484311" y="685800"/>
            <a:ext cx="10018713" cy="1103671"/>
          </a:xfrm>
        </p:spPr>
        <p:txBody>
          <a:bodyPr/>
          <a:lstStyle/>
          <a:p>
            <a:r>
              <a:rPr lang="en-US" b="0" i="0" dirty="0">
                <a:solidFill>
                  <a:srgbClr val="92D050"/>
                </a:solidFill>
                <a:effectLst/>
                <a:latin typeface="Söhne"/>
              </a:rPr>
              <a:t>"Thermostat" Class: Extending the Device</a:t>
            </a:r>
            <a:endParaRPr lang="en-IN" dirty="0">
              <a:solidFill>
                <a:srgbClr val="92D050"/>
              </a:solidFill>
            </a:endParaRPr>
          </a:p>
        </p:txBody>
      </p:sp>
      <p:sp>
        <p:nvSpPr>
          <p:cNvPr id="3" name="Content Placeholder 2">
            <a:extLst>
              <a:ext uri="{FF2B5EF4-FFF2-40B4-BE49-F238E27FC236}">
                <a16:creationId xmlns:a16="http://schemas.microsoft.com/office/drawing/2014/main" id="{23BDAB4E-EDF5-1668-C9E4-CCB62063BD41}"/>
              </a:ext>
            </a:extLst>
          </p:cNvPr>
          <p:cNvSpPr>
            <a:spLocks noGrp="1"/>
          </p:cNvSpPr>
          <p:nvPr>
            <p:ph idx="1"/>
          </p:nvPr>
        </p:nvSpPr>
        <p:spPr>
          <a:xfrm>
            <a:off x="1484310" y="2202427"/>
            <a:ext cx="10018713" cy="3588774"/>
          </a:xfrm>
        </p:spPr>
        <p:txBody>
          <a:bodyPr/>
          <a:lstStyle/>
          <a:p>
            <a:r>
              <a:rPr lang="en-US" b="0" i="1" dirty="0">
                <a:solidFill>
                  <a:schemeClr val="bg2">
                    <a:lumMod val="25000"/>
                  </a:schemeClr>
                </a:solidFill>
                <a:effectLst/>
                <a:latin typeface="Söhne"/>
              </a:rPr>
              <a:t>The "Thermostat" class, a subclass of "Device," inherits the basic on/off functionality while introducing specific features for temperature control. It includes a </a:t>
            </a:r>
            <a:r>
              <a:rPr lang="en-US" b="0" dirty="0">
                <a:solidFill>
                  <a:schemeClr val="bg2">
                    <a:lumMod val="25000"/>
                  </a:schemeClr>
                </a:solidFill>
                <a:effectLst/>
                <a:latin typeface="Söhne"/>
              </a:rPr>
              <a:t>private</a:t>
            </a:r>
            <a:r>
              <a:rPr lang="en-US" b="0" i="1" dirty="0">
                <a:solidFill>
                  <a:schemeClr val="bg2">
                    <a:lumMod val="25000"/>
                  </a:schemeClr>
                </a:solidFill>
                <a:effectLst/>
                <a:latin typeface="Söhne"/>
              </a:rPr>
              <a:t> "temperature" variable, allowing users to set and monitor the desired temperature. The "</a:t>
            </a:r>
            <a:r>
              <a:rPr lang="en-US" b="0" i="1" dirty="0" err="1">
                <a:solidFill>
                  <a:schemeClr val="bg2">
                    <a:lumMod val="25000"/>
                  </a:schemeClr>
                </a:solidFill>
                <a:effectLst/>
                <a:latin typeface="Söhne"/>
              </a:rPr>
              <a:t>setTemperature</a:t>
            </a:r>
            <a:r>
              <a:rPr lang="en-US" b="0" i="1" dirty="0">
                <a:solidFill>
                  <a:schemeClr val="bg2">
                    <a:lumMod val="25000"/>
                  </a:schemeClr>
                </a:solidFill>
                <a:effectLst/>
                <a:latin typeface="Söhne"/>
              </a:rPr>
              <a:t>" method facilitates adjustments and provides a temperature change message, and "</a:t>
            </a:r>
            <a:r>
              <a:rPr lang="en-US" b="0" i="1" dirty="0" err="1">
                <a:solidFill>
                  <a:schemeClr val="bg2">
                    <a:lumMod val="25000"/>
                  </a:schemeClr>
                </a:solidFill>
                <a:effectLst/>
                <a:latin typeface="Söhne"/>
              </a:rPr>
              <a:t>getTemperature</a:t>
            </a:r>
            <a:r>
              <a:rPr lang="en-US" b="0" i="1" dirty="0">
                <a:solidFill>
                  <a:schemeClr val="bg2">
                    <a:lumMod val="25000"/>
                  </a:schemeClr>
                </a:solidFill>
                <a:effectLst/>
                <a:latin typeface="Söhne"/>
              </a:rPr>
              <a:t>" retrieves the current temperature setting. This class empowers the creation of smart thermostats, building upon the foundational device management capabilities offered by its parent class "Device."</a:t>
            </a:r>
            <a:endParaRPr lang="en-IN" dirty="0">
              <a:solidFill>
                <a:schemeClr val="bg2">
                  <a:lumMod val="25000"/>
                </a:schemeClr>
              </a:solidFill>
            </a:endParaRPr>
          </a:p>
        </p:txBody>
      </p:sp>
    </p:spTree>
    <p:extLst>
      <p:ext uri="{BB962C8B-B14F-4D97-AF65-F5344CB8AC3E}">
        <p14:creationId xmlns:p14="http://schemas.microsoft.com/office/powerpoint/2010/main" val="308823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1B5AC-96B1-A83E-C271-03F855614A42}"/>
              </a:ext>
            </a:extLst>
          </p:cNvPr>
          <p:cNvSpPr>
            <a:spLocks noGrp="1"/>
          </p:cNvSpPr>
          <p:nvPr>
            <p:ph type="title"/>
          </p:nvPr>
        </p:nvSpPr>
        <p:spPr>
          <a:xfrm>
            <a:off x="1484311" y="685801"/>
            <a:ext cx="10018713" cy="1221658"/>
          </a:xfrm>
        </p:spPr>
        <p:txBody>
          <a:bodyPr>
            <a:normAutofit fontScale="90000"/>
          </a:bodyPr>
          <a:lstStyle/>
          <a:p>
            <a:r>
              <a:rPr lang="en-US" b="0" i="0" dirty="0">
                <a:solidFill>
                  <a:srgbClr val="92D050"/>
                </a:solidFill>
                <a:effectLst/>
                <a:latin typeface="Söhne"/>
              </a:rPr>
              <a:t>"</a:t>
            </a:r>
            <a:r>
              <a:rPr lang="en-US" b="0" i="0" dirty="0" err="1">
                <a:solidFill>
                  <a:srgbClr val="92D050"/>
                </a:solidFill>
                <a:effectLst/>
                <a:latin typeface="Söhne"/>
              </a:rPr>
              <a:t>CloneableDevice</a:t>
            </a:r>
            <a:r>
              <a:rPr lang="en-US" b="0" i="0" dirty="0">
                <a:solidFill>
                  <a:srgbClr val="92D050"/>
                </a:solidFill>
                <a:effectLst/>
                <a:latin typeface="Söhne"/>
              </a:rPr>
              <a:t>" Interface: Enabling Device Cloning</a:t>
            </a:r>
            <a:endParaRPr lang="en-IN" dirty="0">
              <a:solidFill>
                <a:srgbClr val="92D050"/>
              </a:solidFill>
            </a:endParaRPr>
          </a:p>
        </p:txBody>
      </p:sp>
      <p:sp>
        <p:nvSpPr>
          <p:cNvPr id="3" name="Content Placeholder 2">
            <a:extLst>
              <a:ext uri="{FF2B5EF4-FFF2-40B4-BE49-F238E27FC236}">
                <a16:creationId xmlns:a16="http://schemas.microsoft.com/office/drawing/2014/main" id="{0775B92B-A487-B953-D1F4-80C69205C66C}"/>
              </a:ext>
            </a:extLst>
          </p:cNvPr>
          <p:cNvSpPr>
            <a:spLocks noGrp="1"/>
          </p:cNvSpPr>
          <p:nvPr>
            <p:ph idx="1"/>
          </p:nvPr>
        </p:nvSpPr>
        <p:spPr>
          <a:xfrm>
            <a:off x="1484310" y="2113935"/>
            <a:ext cx="10018713" cy="3677265"/>
          </a:xfrm>
        </p:spPr>
        <p:txBody>
          <a:bodyPr/>
          <a:lstStyle/>
          <a:p>
            <a:r>
              <a:rPr lang="en-US" b="0" i="1" dirty="0">
                <a:solidFill>
                  <a:schemeClr val="bg2">
                    <a:lumMod val="25000"/>
                  </a:schemeClr>
                </a:solidFill>
                <a:effectLst/>
                <a:latin typeface="Söhne"/>
              </a:rPr>
              <a:t>The "</a:t>
            </a:r>
            <a:r>
              <a:rPr lang="en-US" b="0" i="1" dirty="0" err="1">
                <a:solidFill>
                  <a:schemeClr val="bg2">
                    <a:lumMod val="25000"/>
                  </a:schemeClr>
                </a:solidFill>
                <a:effectLst/>
                <a:latin typeface="Söhne"/>
              </a:rPr>
              <a:t>CloneableDevice</a:t>
            </a:r>
            <a:r>
              <a:rPr lang="en-US" b="0" i="1" dirty="0">
                <a:solidFill>
                  <a:schemeClr val="bg2">
                    <a:lumMod val="25000"/>
                  </a:schemeClr>
                </a:solidFill>
                <a:effectLst/>
                <a:latin typeface="Söhne"/>
              </a:rPr>
              <a:t>" interface is designed to enable the cloning of smart devices that implement the "</a:t>
            </a:r>
            <a:r>
              <a:rPr lang="en-US" b="0" i="1" dirty="0" err="1">
                <a:solidFill>
                  <a:schemeClr val="bg2">
                    <a:lumMod val="25000"/>
                  </a:schemeClr>
                </a:solidFill>
                <a:effectLst/>
                <a:latin typeface="Söhne"/>
              </a:rPr>
              <a:t>SmartDevice</a:t>
            </a:r>
            <a:r>
              <a:rPr lang="en-US" b="0" i="1" dirty="0">
                <a:solidFill>
                  <a:schemeClr val="bg2">
                    <a:lumMod val="25000"/>
                  </a:schemeClr>
                </a:solidFill>
                <a:effectLst/>
                <a:latin typeface="Söhne"/>
              </a:rPr>
              <a:t>" interface. By extending the "Cloneable" interface and specifying a generic type "T" that extends "</a:t>
            </a:r>
            <a:r>
              <a:rPr lang="en-US" b="0" dirty="0" err="1">
                <a:solidFill>
                  <a:schemeClr val="bg2">
                    <a:lumMod val="25000"/>
                  </a:schemeClr>
                </a:solidFill>
                <a:effectLst/>
                <a:latin typeface="Söhne"/>
              </a:rPr>
              <a:t>SmartDevice</a:t>
            </a:r>
            <a:r>
              <a:rPr lang="en-US" b="0" i="1" dirty="0">
                <a:solidFill>
                  <a:schemeClr val="bg2">
                    <a:lumMod val="25000"/>
                  </a:schemeClr>
                </a:solidFill>
                <a:effectLst/>
                <a:latin typeface="Söhne"/>
              </a:rPr>
              <a:t>," it enforces a standard method called "</a:t>
            </a:r>
            <a:r>
              <a:rPr lang="en-US" b="0" i="1" dirty="0" err="1">
                <a:solidFill>
                  <a:schemeClr val="bg2">
                    <a:lumMod val="25000"/>
                  </a:schemeClr>
                </a:solidFill>
                <a:effectLst/>
                <a:latin typeface="Söhne"/>
              </a:rPr>
              <a:t>cloneDevice</a:t>
            </a:r>
            <a:r>
              <a:rPr lang="en-US" b="0" i="1" dirty="0">
                <a:solidFill>
                  <a:schemeClr val="bg2">
                    <a:lumMod val="25000"/>
                  </a:schemeClr>
                </a:solidFill>
                <a:effectLst/>
                <a:latin typeface="Söhne"/>
              </a:rPr>
              <a:t>." This method allows creating copies of smart devices, ensuring compatibility with device-specific features. </a:t>
            </a:r>
            <a:r>
              <a:rPr lang="en-US" b="0" dirty="0">
                <a:solidFill>
                  <a:schemeClr val="bg2">
                    <a:lumMod val="25000"/>
                  </a:schemeClr>
                </a:solidFill>
                <a:effectLst/>
                <a:latin typeface="Söhne"/>
              </a:rPr>
              <a:t>This</a:t>
            </a:r>
            <a:r>
              <a:rPr lang="en-US" b="0" i="1" dirty="0">
                <a:solidFill>
                  <a:schemeClr val="bg2">
                    <a:lumMod val="25000"/>
                  </a:schemeClr>
                </a:solidFill>
                <a:effectLst/>
                <a:latin typeface="Söhne"/>
              </a:rPr>
              <a:t> interface is a crucial building block for creating replicable instances of smart devices and enhancing the flexibility of device management and integration.</a:t>
            </a:r>
            <a:endParaRPr lang="en-IN" dirty="0">
              <a:solidFill>
                <a:schemeClr val="bg2">
                  <a:lumMod val="25000"/>
                </a:schemeClr>
              </a:solidFill>
            </a:endParaRPr>
          </a:p>
        </p:txBody>
      </p:sp>
    </p:spTree>
    <p:extLst>
      <p:ext uri="{BB962C8B-B14F-4D97-AF65-F5344CB8AC3E}">
        <p14:creationId xmlns:p14="http://schemas.microsoft.com/office/powerpoint/2010/main" val="107501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EECF-F5AF-1803-34D4-16C5655C8AB3}"/>
              </a:ext>
            </a:extLst>
          </p:cNvPr>
          <p:cNvSpPr>
            <a:spLocks noGrp="1"/>
          </p:cNvSpPr>
          <p:nvPr>
            <p:ph type="title"/>
          </p:nvPr>
        </p:nvSpPr>
        <p:spPr/>
        <p:txBody>
          <a:bodyPr/>
          <a:lstStyle/>
          <a:p>
            <a:r>
              <a:rPr lang="en-US" i="0" dirty="0" err="1">
                <a:solidFill>
                  <a:schemeClr val="accent1"/>
                </a:solidFill>
                <a:effectLst/>
                <a:latin typeface="Söhne"/>
              </a:rPr>
              <a:t>ClonableLight</a:t>
            </a:r>
            <a:r>
              <a:rPr lang="en-US" i="0" dirty="0">
                <a:solidFill>
                  <a:schemeClr val="accent1"/>
                </a:solidFill>
                <a:effectLst/>
                <a:latin typeface="Söhne"/>
              </a:rPr>
              <a:t> (Concrete Class for </a:t>
            </a:r>
            <a:r>
              <a:rPr lang="en-US" i="0" dirty="0" err="1">
                <a:solidFill>
                  <a:schemeClr val="accent1"/>
                </a:solidFill>
                <a:effectLst/>
                <a:latin typeface="Söhne"/>
              </a:rPr>
              <a:t>Clonable</a:t>
            </a:r>
            <a:r>
              <a:rPr lang="en-US" i="0" dirty="0">
                <a:solidFill>
                  <a:schemeClr val="accent1"/>
                </a:solidFill>
                <a:effectLst/>
                <a:latin typeface="Söhne"/>
              </a:rPr>
              <a:t> Light):</a:t>
            </a:r>
            <a:endParaRPr lang="en-US" dirty="0">
              <a:solidFill>
                <a:schemeClr val="accent1"/>
              </a:solidFill>
            </a:endParaRPr>
          </a:p>
        </p:txBody>
      </p:sp>
      <p:sp>
        <p:nvSpPr>
          <p:cNvPr id="3" name="Content Placeholder 2">
            <a:extLst>
              <a:ext uri="{FF2B5EF4-FFF2-40B4-BE49-F238E27FC236}">
                <a16:creationId xmlns:a16="http://schemas.microsoft.com/office/drawing/2014/main" id="{3DB82120-169E-C11B-F317-723CA155F405}"/>
              </a:ext>
            </a:extLst>
          </p:cNvPr>
          <p:cNvSpPr>
            <a:spLocks noGrp="1"/>
          </p:cNvSpPr>
          <p:nvPr>
            <p:ph idx="1"/>
          </p:nvPr>
        </p:nvSpPr>
        <p:spPr>
          <a:xfrm>
            <a:off x="1484310" y="2666999"/>
            <a:ext cx="10018713" cy="3380875"/>
          </a:xfrm>
        </p:spPr>
        <p:txBody>
          <a:bodyPr/>
          <a:lstStyle/>
          <a:p>
            <a:r>
              <a:rPr lang="en-US" dirty="0" err="1">
                <a:solidFill>
                  <a:schemeClr val="bg2">
                    <a:lumMod val="25000"/>
                  </a:schemeClr>
                </a:solidFill>
                <a:latin typeface="Söhne"/>
              </a:rPr>
              <a:t>ClonableLight</a:t>
            </a:r>
            <a:r>
              <a:rPr lang="en-US" dirty="0">
                <a:solidFill>
                  <a:schemeClr val="bg2">
                    <a:lumMod val="25000"/>
                  </a:schemeClr>
                </a:solidFill>
                <a:latin typeface="Söhne"/>
              </a:rPr>
              <a:t> is a specialized class that represents a smart light device capable of cloning itself. It extends the Light class, inheriting fundamental features for managing device on/off states. It also implements the </a:t>
            </a:r>
            <a:r>
              <a:rPr lang="en-US" dirty="0" err="1">
                <a:solidFill>
                  <a:schemeClr val="bg2">
                    <a:lumMod val="25000"/>
                  </a:schemeClr>
                </a:solidFill>
                <a:latin typeface="Söhne"/>
              </a:rPr>
              <a:t>CloneableDevice</a:t>
            </a:r>
            <a:r>
              <a:rPr lang="en-US" dirty="0">
                <a:solidFill>
                  <a:schemeClr val="bg2">
                    <a:lumMod val="25000"/>
                  </a:schemeClr>
                </a:solidFill>
                <a:latin typeface="Söhne"/>
              </a:rPr>
              <a:t>&lt;Light&gt; interface, which enforces a standard method called </a:t>
            </a:r>
            <a:r>
              <a:rPr lang="en-US" dirty="0" err="1">
                <a:solidFill>
                  <a:schemeClr val="bg2">
                    <a:lumMod val="25000"/>
                  </a:schemeClr>
                </a:solidFill>
                <a:latin typeface="Söhne"/>
              </a:rPr>
              <a:t>cloneDevice</a:t>
            </a:r>
            <a:r>
              <a:rPr lang="en-US" dirty="0">
                <a:solidFill>
                  <a:schemeClr val="bg2">
                    <a:lumMod val="25000"/>
                  </a:schemeClr>
                </a:solidFill>
                <a:latin typeface="Söhne"/>
              </a:rPr>
              <a:t>. This method allows creating exact copies of </a:t>
            </a:r>
            <a:r>
              <a:rPr lang="en-US" dirty="0" err="1">
                <a:solidFill>
                  <a:schemeClr val="bg2">
                    <a:lumMod val="25000"/>
                  </a:schemeClr>
                </a:solidFill>
                <a:latin typeface="Söhne"/>
              </a:rPr>
              <a:t>ClonableLight</a:t>
            </a:r>
            <a:r>
              <a:rPr lang="en-US" dirty="0">
                <a:solidFill>
                  <a:schemeClr val="bg2">
                    <a:lumMod val="25000"/>
                  </a:schemeClr>
                </a:solidFill>
                <a:latin typeface="Söhne"/>
              </a:rPr>
              <a:t> instances, enhancing the flexibility of device management and replication for scenarios requiring multiple identical light devices</a:t>
            </a:r>
            <a:r>
              <a:rPr lang="en-US" dirty="0">
                <a:solidFill>
                  <a:schemeClr val="bg2">
                    <a:lumMod val="25000"/>
                  </a:schemeClr>
                </a:solidFill>
              </a:rPr>
              <a:t>.</a:t>
            </a:r>
          </a:p>
        </p:txBody>
      </p:sp>
    </p:spTree>
    <p:extLst>
      <p:ext uri="{BB962C8B-B14F-4D97-AF65-F5344CB8AC3E}">
        <p14:creationId xmlns:p14="http://schemas.microsoft.com/office/powerpoint/2010/main" val="4144592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ADB38-D045-9E75-7DA3-B41A54095EBD}"/>
              </a:ext>
            </a:extLst>
          </p:cNvPr>
          <p:cNvSpPr>
            <a:spLocks noGrp="1"/>
          </p:cNvSpPr>
          <p:nvPr>
            <p:ph type="title"/>
          </p:nvPr>
        </p:nvSpPr>
        <p:spPr/>
        <p:txBody>
          <a:bodyPr/>
          <a:lstStyle/>
          <a:p>
            <a:r>
              <a:rPr lang="en-US" dirty="0" err="1">
                <a:solidFill>
                  <a:schemeClr val="accent1"/>
                </a:solidFill>
              </a:rPr>
              <a:t>SmartHomeException</a:t>
            </a:r>
            <a:r>
              <a:rPr lang="en-US" dirty="0">
                <a:solidFill>
                  <a:schemeClr val="accent1"/>
                </a:solidFill>
              </a:rPr>
              <a:t> (Exception Class for Smart Home System)</a:t>
            </a:r>
          </a:p>
        </p:txBody>
      </p:sp>
      <p:sp>
        <p:nvSpPr>
          <p:cNvPr id="3" name="Content Placeholder 2">
            <a:extLst>
              <a:ext uri="{FF2B5EF4-FFF2-40B4-BE49-F238E27FC236}">
                <a16:creationId xmlns:a16="http://schemas.microsoft.com/office/drawing/2014/main" id="{FAE5B6C6-5E99-79FC-E58D-05EBC96D9045}"/>
              </a:ext>
            </a:extLst>
          </p:cNvPr>
          <p:cNvSpPr>
            <a:spLocks noGrp="1"/>
          </p:cNvSpPr>
          <p:nvPr>
            <p:ph idx="1"/>
          </p:nvPr>
        </p:nvSpPr>
        <p:spPr/>
        <p:txBody>
          <a:bodyPr/>
          <a:lstStyle/>
          <a:p>
            <a:r>
              <a:rPr lang="en-US" dirty="0" err="1">
                <a:solidFill>
                  <a:schemeClr val="bg2">
                    <a:lumMod val="25000"/>
                  </a:schemeClr>
                </a:solidFill>
              </a:rPr>
              <a:t>SmartHomeException</a:t>
            </a:r>
            <a:r>
              <a:rPr lang="en-US" dirty="0">
                <a:solidFill>
                  <a:schemeClr val="bg2">
                    <a:lumMod val="25000"/>
                  </a:schemeClr>
                </a:solidFill>
              </a:rPr>
              <a:t> is a custom exception class specifically designed for managing errors within the smart home system. It serves as an error-handling mechanism, allowing us to raise and catch exceptional situations that may occur during the operation of the smart home. This class is an essential tool for ensuring that the smart home system can gracefully handle and report errors, making the system more robust and user-friendly.</a:t>
            </a:r>
          </a:p>
        </p:txBody>
      </p:sp>
    </p:spTree>
    <p:extLst>
      <p:ext uri="{BB962C8B-B14F-4D97-AF65-F5344CB8AC3E}">
        <p14:creationId xmlns:p14="http://schemas.microsoft.com/office/powerpoint/2010/main" val="23730551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182</TotalTime>
  <Words>1233</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Algerian</vt:lpstr>
      <vt:lpstr>Arial</vt:lpstr>
      <vt:lpstr>Corbel</vt:lpstr>
      <vt:lpstr>Söhne</vt:lpstr>
      <vt:lpstr>Wingdings</vt:lpstr>
      <vt:lpstr>Parallax</vt:lpstr>
      <vt:lpstr>SMART HOME SIMULATION</vt:lpstr>
      <vt:lpstr>Introduction</vt:lpstr>
      <vt:lpstr>SmartDevice Interface</vt:lpstr>
      <vt:lpstr>Understanding the "Device" Abstract Class</vt:lpstr>
      <vt:lpstr>"Light" Class: Extending the Device</vt:lpstr>
      <vt:lpstr>"Thermostat" Class: Extending the Device</vt:lpstr>
      <vt:lpstr>"CloneableDevice" Interface: Enabling Device Cloning</vt:lpstr>
      <vt:lpstr>ClonableLight (Concrete Class for Clonable Light):</vt:lpstr>
      <vt:lpstr>SmartHomeException (Exception Class for Smart Home System)</vt:lpstr>
      <vt:lpstr>SmartHomeDevice (Generic Container for Smart Devices):</vt:lpstr>
      <vt:lpstr>SmartHome (Main Class for Smart Home System)</vt:lpstr>
      <vt:lpstr>Key highlights of the project </vt:lpstr>
      <vt:lpstr>Key highlights of the project</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jumanabaharul@outlook.com</dc:creator>
  <cp:lastModifiedBy>jumanabaharul@outlook.com</cp:lastModifiedBy>
  <cp:revision>5</cp:revision>
  <dcterms:created xsi:type="dcterms:W3CDTF">2023-10-22T05:06:30Z</dcterms:created>
  <dcterms:modified xsi:type="dcterms:W3CDTF">2023-10-24T13:49:01Z</dcterms:modified>
</cp:coreProperties>
</file>