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78" r:id="rId2"/>
    <p:sldId id="257" r:id="rId3"/>
    <p:sldId id="258" r:id="rId4"/>
    <p:sldId id="276" r:id="rId5"/>
    <p:sldId id="261" r:id="rId6"/>
    <p:sldId id="260" r:id="rId7"/>
    <p:sldId id="275" r:id="rId8"/>
    <p:sldId id="280" r:id="rId9"/>
    <p:sldId id="262" r:id="rId10"/>
    <p:sldId id="263" r:id="rId11"/>
    <p:sldId id="264" r:id="rId12"/>
    <p:sldId id="279" r:id="rId13"/>
    <p:sldId id="268" r:id="rId14"/>
    <p:sldId id="28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B22BD0DF-7CD1-2FAE-E8B4-ABE43520FF75}"/>
            </a:ext>
          </a:extLst>
        </p:cNvPr>
        <p:cNvGrpSpPr/>
        <p:nvPr/>
      </p:nvGrpSpPr>
      <p:grpSpPr>
        <a:xfrm>
          <a:off x="0" y="0"/>
          <a:ext cx="0" cy="0"/>
          <a:chOff x="0" y="0"/>
          <a:chExt cx="0" cy="0"/>
        </a:xfrm>
      </p:grpSpPr>
      <p:sp>
        <p:nvSpPr>
          <p:cNvPr id="141" name="Google Shape;141;p10:notes">
            <a:extLst>
              <a:ext uri="{FF2B5EF4-FFF2-40B4-BE49-F238E27FC236}">
                <a16:creationId xmlns:a16="http://schemas.microsoft.com/office/drawing/2014/main" id="{C4B922CD-62FE-C6FF-799E-1829727E17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a:extLst>
              <a:ext uri="{FF2B5EF4-FFF2-40B4-BE49-F238E27FC236}">
                <a16:creationId xmlns:a16="http://schemas.microsoft.com/office/drawing/2014/main" id="{5B708B93-DE45-6766-279E-9012882A67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9697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link.springer.com/chapter/10.1007/978-3-031-16210-7_7" TargetMode="External"/><Relationship Id="rId3" Type="http://schemas.openxmlformats.org/officeDocument/2006/relationships/hyperlink" Target="https://www.sciencedirect.com/journal/computers-in-human-behavior" TargetMode="External"/><Relationship Id="rId7" Type="http://schemas.openxmlformats.org/officeDocument/2006/relationships/hyperlink" Target="https://link.springer.com/article/10.1007/s00530-020-00701-5"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researchgate.net/profile/Mohan-Dholvan/publication/361438921_Offensive_Text_Detection_using_Temporal_Convolutional_Networks/links/62b191cc1010dc02cc505523/Offensive-Text-Detection-using-Temporal-Convolutional-Networks.pdf" TargetMode="External"/><Relationship Id="rId5" Type="http://schemas.openxmlformats.org/officeDocument/2006/relationships/hyperlink" Target="https://ieeexplore.ieee.org/document/9076550" TargetMode="External"/><Relationship Id="rId4" Type="http://schemas.openxmlformats.org/officeDocument/2006/relationships/hyperlink" Target="https://doi.org/10.1016/j.soscij.2018.09.011" TargetMode="External"/><Relationship Id="rId9" Type="http://schemas.openxmlformats.org/officeDocument/2006/relationships/hyperlink" Target="https://link.springer.com/article/10.1007/s00530-020-00747-5"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krithik202/Billy-Buddy-against-Cyber-Bully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jirt.org/Article?manuscript=171168"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endParaRPr sz="18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400"/>
              </a:spcBef>
              <a:spcAft>
                <a:spcPts val="0"/>
              </a:spcAft>
              <a:buClr>
                <a:srgbClr val="17365D"/>
              </a:buClr>
              <a:buSzPts val="2000"/>
              <a:buFont typeface="Arial"/>
              <a:buNone/>
            </a:pPr>
            <a:endParaRPr sz="16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algn="ctr">
              <a:spcBef>
                <a:spcPts val="340"/>
              </a:spcBef>
              <a:buClr>
                <a:srgbClr val="17365D"/>
              </a:buClr>
              <a:buSzPts val="1700"/>
            </a:pPr>
            <a:r>
              <a:rPr lang="en-GB" sz="1600" b="1" i="0" u="none" strike="noStrike" cap="none" dirty="0" err="1">
                <a:solidFill>
                  <a:srgbClr val="17365D"/>
                </a:solidFill>
                <a:latin typeface="Times New Roman" panose="02020603050405020304" pitchFamily="18" charset="0"/>
                <a:ea typeface="Cambria"/>
                <a:cs typeface="Times New Roman" panose="02020603050405020304" pitchFamily="18" charset="0"/>
                <a:sym typeface="Verdana"/>
              </a:rPr>
              <a:t>Dr</a:t>
            </a:r>
            <a:r>
              <a:rPr lang="en-GB" sz="1600" b="1" dirty="0" err="1">
                <a:solidFill>
                  <a:srgbClr val="17365D"/>
                </a:solidFill>
                <a:latin typeface="Times New Roman" panose="02020603050405020304" pitchFamily="18" charset="0"/>
                <a:ea typeface="Cambria"/>
                <a:cs typeface="Times New Roman" panose="02020603050405020304" pitchFamily="18" charset="0"/>
                <a:sym typeface="Verdana"/>
              </a:rPr>
              <a:t>.</a:t>
            </a:r>
            <a:r>
              <a:rPr lang="en-GB" sz="1600" b="1" dirty="0">
                <a:solidFill>
                  <a:srgbClr val="17365D"/>
                </a:solidFill>
                <a:latin typeface="Times New Roman" panose="02020603050405020304" pitchFamily="18" charset="0"/>
                <a:ea typeface="Cambria"/>
                <a:cs typeface="Times New Roman" panose="02020603050405020304" pitchFamily="18" charset="0"/>
                <a:sym typeface="Verdana"/>
              </a:rPr>
              <a:t> </a:t>
            </a:r>
            <a:r>
              <a:rPr lang="en-GB" sz="1600" b="1" dirty="0" err="1">
                <a:solidFill>
                  <a:srgbClr val="17365D"/>
                </a:solidFill>
                <a:latin typeface="Times New Roman" panose="02020603050405020304" pitchFamily="18" charset="0"/>
                <a:ea typeface="Cambria"/>
                <a:cs typeface="Times New Roman" panose="02020603050405020304" pitchFamily="18" charset="0"/>
                <a:sym typeface="Verdana"/>
              </a:rPr>
              <a:t>Marimuthu</a:t>
            </a:r>
            <a:r>
              <a:rPr lang="en-GB" sz="1600" b="1" dirty="0">
                <a:solidFill>
                  <a:srgbClr val="17365D"/>
                </a:solidFill>
                <a:latin typeface="Times New Roman" panose="02020603050405020304" pitchFamily="18" charset="0"/>
                <a:ea typeface="Cambria"/>
                <a:cs typeface="Times New Roman" panose="02020603050405020304" pitchFamily="18" charset="0"/>
                <a:sym typeface="Verdana"/>
              </a:rPr>
              <a:t> K,</a:t>
            </a:r>
            <a:endParaRPr sz="1600" dirty="0">
              <a:latin typeface="Times New Roman" panose="02020603050405020304" pitchFamily="18" charset="0"/>
              <a:ea typeface="Cambria"/>
              <a:cs typeface="Times New Roman" panose="02020603050405020304" pitchFamily="18" charset="0"/>
            </a:endParaRPr>
          </a:p>
          <a:p>
            <a:pPr marL="0" marR="0" lvl="0" indent="0" algn="ctr" rtl="0">
              <a:spcBef>
                <a:spcPts val="340"/>
              </a:spcBef>
              <a:spcAft>
                <a:spcPts val="0"/>
              </a:spcAft>
              <a:buClr>
                <a:srgbClr val="17365D"/>
              </a:buClr>
              <a:buSzPts val="1700"/>
              <a:buFont typeface="Arial"/>
              <a:buNone/>
            </a:pPr>
            <a:r>
              <a:rPr lang="en-GB" sz="1600" b="1" i="0" u="none" strike="noStrike" cap="none" dirty="0">
                <a:solidFill>
                  <a:srgbClr val="17365D"/>
                </a:solidFill>
                <a:latin typeface="Times New Roman" panose="02020603050405020304" pitchFamily="18" charset="0"/>
                <a:ea typeface="Cambria"/>
                <a:cs typeface="Times New Roman" panose="02020603050405020304" pitchFamily="18" charset="0"/>
                <a:sym typeface="Verdana"/>
              </a:rPr>
              <a:t>Professor, </a:t>
            </a:r>
            <a:endParaRPr sz="1600" dirty="0">
              <a:latin typeface="Times New Roman" panose="02020603050405020304" pitchFamily="18" charset="0"/>
              <a:ea typeface="Cambria"/>
              <a:cs typeface="Times New Roman" panose="02020603050405020304" pitchFamily="18" charset="0"/>
            </a:endParaRPr>
          </a:p>
          <a:p>
            <a:pPr marL="0" marR="0" lvl="0" indent="0" algn="ctr" rtl="0">
              <a:spcBef>
                <a:spcPts val="340"/>
              </a:spcBef>
              <a:spcAft>
                <a:spcPts val="0"/>
              </a:spcAft>
              <a:buClr>
                <a:srgbClr val="17365D"/>
              </a:buClr>
              <a:buSzPts val="1700"/>
              <a:buFont typeface="Arial"/>
              <a:buNone/>
            </a:pPr>
            <a:r>
              <a:rPr lang="en-GB" sz="16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School of Computer Science and Engineering,</a:t>
            </a:r>
            <a:endParaRPr sz="16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40"/>
              </a:spcBef>
              <a:spcAft>
                <a:spcPts val="0"/>
              </a:spcAft>
              <a:buClr>
                <a:srgbClr val="17365D"/>
              </a:buClr>
              <a:buSzPts val="1700"/>
              <a:buFont typeface="Arial"/>
              <a:buNone/>
            </a:pPr>
            <a:r>
              <a:rPr lang="en-GB" sz="16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Presidency University.</a:t>
            </a:r>
            <a:endParaRPr sz="16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r>
              <a:rPr lang="en-US" dirty="0">
                <a:latin typeface="Times New Roman" panose="02020603050405020304" pitchFamily="18" charset="0"/>
                <a:cs typeface="Times New Roman" panose="02020603050405020304" pitchFamily="18" charset="0"/>
              </a:rPr>
              <a:t>Billy-Buddy: An AI-Powered Solution for Cyberbullying, Detection, Prevention and Victim Support</a:t>
            </a:r>
            <a:endParaRPr lang="en-GB"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indent="0" algn="l">
              <a:spcBef>
                <a:spcPts val="0"/>
              </a:spcBef>
            </a:pPr>
            <a:r>
              <a:rPr lang="en-GB" dirty="0">
                <a:latin typeface="Cambria"/>
                <a:ea typeface="Cambria"/>
              </a:rPr>
              <a:t>            </a:t>
            </a:r>
            <a:r>
              <a:rPr lang="en-GB" dirty="0">
                <a:latin typeface="Times New Roman" panose="02020603050405020304" pitchFamily="18" charset="0"/>
                <a:ea typeface="Cambria"/>
                <a:cs typeface="Times New Roman" panose="02020603050405020304" pitchFamily="18" charset="0"/>
              </a:rPr>
              <a:t>Batch Number: CST-G16</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47574" y="2514022"/>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latin typeface="Times New Roman" panose="02020603050405020304" pitchFamily="18" charset="0"/>
                          <a:cs typeface="Times New Roman" panose="02020603050405020304" pitchFamily="18" charset="0"/>
                        </a:rPr>
                        <a:t>Roll Number</a:t>
                      </a:r>
                      <a:endParaRPr sz="1800" b="1" u="none" strike="noStrike" cap="none" dirty="0">
                        <a:solidFill>
                          <a:srgbClr val="17365D"/>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latin typeface="Times New Roman" panose="02020603050405020304" pitchFamily="18" charset="0"/>
                          <a:cs typeface="Times New Roman" panose="02020603050405020304" pitchFamily="18" charset="0"/>
                        </a:rPr>
                        <a:t>Student Name</a:t>
                      </a:r>
                      <a:endParaRPr sz="1800" b="1" u="none" strike="noStrike" cap="none" dirty="0">
                        <a:solidFill>
                          <a:srgbClr val="17365D"/>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20211CST0092</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Mekala Charan Kumar</a:t>
                      </a:r>
                      <a:endParaRPr sz="1800" u="none" strike="noStrike" cap="none" dirty="0" err="1">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20211CST0137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Krithik S</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20211CST0031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Gandu Sanjay</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US" sz="1800" u="none" strike="noStrike" cap="none" dirty="0"/>
                        <a:t>20211CST0014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Mohammed Kaif</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6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PIP2001 Capstone Project</a:t>
            </a:r>
            <a:endParaRPr sz="16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10"/>
              </a:spcBef>
              <a:spcAft>
                <a:spcPts val="0"/>
              </a:spcAft>
              <a:buClr>
                <a:srgbClr val="17365D"/>
              </a:buClr>
              <a:buSzPct val="100000"/>
              <a:buFont typeface="Arial"/>
              <a:buNone/>
            </a:pPr>
            <a:r>
              <a:rPr lang="en-GB" sz="1600" b="1"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Final Review</a:t>
            </a:r>
            <a:endParaRPr sz="16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a:cs typeface="Times New Roman" panose="02020603050405020304" pitchFamily="18" charset="0"/>
                <a:sym typeface="Verdana"/>
              </a:rPr>
              <a:t>Name of the Program: </a:t>
            </a:r>
            <a:r>
              <a:rPr lang="en-US" sz="2000" b="1" dirty="0">
                <a:solidFill>
                  <a:schemeClr val="tx1"/>
                </a:solidFill>
                <a:latin typeface="Times New Roman" panose="02020603050405020304" pitchFamily="18" charset="0"/>
                <a:ea typeface="Cambria"/>
                <a:cs typeface="Times New Roman" panose="02020603050405020304" pitchFamily="18" charset="0"/>
                <a:sym typeface="Verdana"/>
              </a:rPr>
              <a:t>B.TECH</a:t>
            </a:r>
            <a:endPar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a:buClr>
                <a:srgbClr val="17365D"/>
              </a:buClr>
              <a:buSzPct val="100000"/>
            </a:pPr>
            <a:r>
              <a:rPr lang="en-US" sz="2000" b="1" dirty="0">
                <a:solidFill>
                  <a:schemeClr val="accent1"/>
                </a:solidFill>
                <a:latin typeface="Times New Roman" panose="02020603050405020304" pitchFamily="18" charset="0"/>
                <a:ea typeface="Cambria"/>
                <a:cs typeface="Times New Roman" panose="02020603050405020304" pitchFamily="18" charset="0"/>
                <a:sym typeface="Verdana"/>
              </a:rPr>
              <a:t>Name of the </a:t>
            </a:r>
            <a:r>
              <a:rPr lang="en-US" sz="2000" b="1" dirty="0" err="1">
                <a:solidFill>
                  <a:schemeClr val="accent1"/>
                </a:solidFill>
                <a:latin typeface="Times New Roman" panose="02020603050405020304" pitchFamily="18" charset="0"/>
                <a:ea typeface="Cambria"/>
                <a:cs typeface="Times New Roman" panose="02020603050405020304" pitchFamily="18" charset="0"/>
                <a:sym typeface="Verdana"/>
              </a:rPr>
              <a:t>HoD</a:t>
            </a:r>
            <a:r>
              <a:rPr lang="en-US" sz="2000" b="1" dirty="0">
                <a:solidFill>
                  <a:schemeClr val="accent1"/>
                </a:solidFill>
                <a:latin typeface="Times New Roman" panose="02020603050405020304" pitchFamily="18" charset="0"/>
                <a:ea typeface="Cambria"/>
                <a:cs typeface="Times New Roman" panose="02020603050405020304" pitchFamily="18" charset="0"/>
                <a:sym typeface="Verdana"/>
              </a:rPr>
              <a:t>:  </a:t>
            </a:r>
            <a:r>
              <a:rPr lang="en-US" sz="2000" b="1" dirty="0">
                <a:solidFill>
                  <a:schemeClr val="tx1"/>
                </a:solidFill>
                <a:latin typeface="Times New Roman" panose="02020603050405020304" pitchFamily="18" charset="0"/>
                <a:ea typeface="Cambria"/>
                <a:cs typeface="Times New Roman" panose="02020603050405020304" pitchFamily="18" charset="0"/>
                <a:sym typeface="Verdana"/>
              </a:rPr>
              <a:t>Dr. Saira Banu Atham</a:t>
            </a:r>
            <a:endPar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Project Coordinator: </a:t>
            </a:r>
            <a:r>
              <a:rPr lang="en-IN" sz="2000" b="1" dirty="0" err="1">
                <a:latin typeface="Times New Roman" panose="02020603050405020304" pitchFamily="18" charset="0"/>
                <a:ea typeface="Cambria" panose="02040503050406030204" pitchFamily="18" charset="0"/>
                <a:cs typeface="Times New Roman" panose="02020603050405020304" pitchFamily="18" charset="0"/>
              </a:rPr>
              <a:t>Dr.</a:t>
            </a:r>
            <a:r>
              <a:rPr lang="en-IN" sz="2000" b="1" dirty="0">
                <a:latin typeface="Times New Roman" panose="02020603050405020304" pitchFamily="18" charset="0"/>
                <a:ea typeface="Cambria" panose="02040503050406030204" pitchFamily="18" charset="0"/>
                <a:cs typeface="Times New Roman" panose="02020603050405020304" pitchFamily="18" charset="0"/>
              </a:rPr>
              <a:t> H M Manjula</a:t>
            </a:r>
            <a:endPar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lvl="0">
              <a:buClr>
                <a:srgbClr val="17365D"/>
              </a:buClr>
              <a:buSzPct val="100000"/>
            </a:pPr>
            <a:r>
              <a:rPr lang="en-US" sz="2000" b="1" dirty="0">
                <a:solidFill>
                  <a:schemeClr val="accent1"/>
                </a:solidFill>
                <a:latin typeface="Times New Roman" panose="02020603050405020304" pitchFamily="18" charset="0"/>
                <a:ea typeface="Cambria"/>
                <a:cs typeface="Times New Roman" panose="02020603050405020304" pitchFamily="18" charset="0"/>
                <a:sym typeface="Verdana"/>
              </a:rPr>
              <a:t>Name of the School Project Coordinators: </a:t>
            </a:r>
            <a:r>
              <a:rPr lang="en-US" sz="2000" b="1" dirty="0">
                <a:solidFill>
                  <a:schemeClr val="tx1"/>
                </a:solidFill>
                <a:latin typeface="Times New Roman" panose="02020603050405020304" pitchFamily="18" charset="0"/>
                <a:ea typeface="Cambria"/>
                <a:cs typeface="Times New Roman" panose="02020603050405020304" pitchFamily="18" charset="0"/>
                <a:sym typeface="Verdana"/>
              </a:rPr>
              <a:t>Dr</a:t>
            </a:r>
            <a:r>
              <a:rPr lang="en-US" sz="2000" b="1" i="0" u="none" strike="noStrike" cap="none" dirty="0">
                <a:solidFill>
                  <a:schemeClr val="tx1"/>
                </a:solidFill>
                <a:latin typeface="Times New Roman" panose="02020603050405020304" pitchFamily="18" charset="0"/>
                <a:ea typeface="Cambria"/>
                <a:cs typeface="Times New Roman" panose="02020603050405020304" pitchFamily="18" charset="0"/>
                <a:sym typeface="Verdana"/>
              </a:rPr>
              <a:t>. Abdul Khadar A </a:t>
            </a:r>
            <a:endParaRPr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graphicFrame>
        <p:nvGraphicFramePr>
          <p:cNvPr id="2" name="Table 1">
            <a:extLst>
              <a:ext uri="{FF2B5EF4-FFF2-40B4-BE49-F238E27FC236}">
                <a16:creationId xmlns:a16="http://schemas.microsoft.com/office/drawing/2014/main" id="{8622FC81-A096-3179-79C5-B373DB9C4379}"/>
              </a:ext>
            </a:extLst>
          </p:cNvPr>
          <p:cNvGraphicFramePr>
            <a:graphicFrameLocks noGrp="1"/>
          </p:cNvGraphicFramePr>
          <p:nvPr/>
        </p:nvGraphicFramePr>
        <p:xfrm>
          <a:off x="452284" y="2513340"/>
          <a:ext cx="5772491" cy="1854880"/>
        </p:xfrm>
        <a:graphic>
          <a:graphicData uri="http://schemas.openxmlformats.org/drawingml/2006/table">
            <a:tbl>
              <a:tblPr firstRow="1" bandRow="1"/>
              <a:tblGrid>
                <a:gridCol w="2534765">
                  <a:extLst>
                    <a:ext uri="{9D8B030D-6E8A-4147-A177-3AD203B41FA5}">
                      <a16:colId xmlns:a16="http://schemas.microsoft.com/office/drawing/2014/main" val="1156800966"/>
                    </a:ext>
                  </a:extLst>
                </a:gridCol>
                <a:gridCol w="3237726">
                  <a:extLst>
                    <a:ext uri="{9D8B030D-6E8A-4147-A177-3AD203B41FA5}">
                      <a16:colId xmlns:a16="http://schemas.microsoft.com/office/drawing/2014/main" val="222740702"/>
                    </a:ext>
                  </a:extLst>
                </a:gridCol>
              </a:tblGrid>
              <a:tr h="370976">
                <a:tc>
                  <a:txBody>
                    <a:bodyPr/>
                    <a:lstStyle/>
                    <a:p>
                      <a:endParaRPr lang="en-IN"/>
                    </a:p>
                  </a:txBody>
                  <a:tcPr/>
                </a:tc>
                <a:tc>
                  <a:txBody>
                    <a:bodyPr/>
                    <a:lstStyle/>
                    <a:p>
                      <a:endParaRPr lang="en-IN"/>
                    </a:p>
                  </a:txBody>
                  <a:tcPr/>
                </a:tc>
                <a:extLst>
                  <a:ext uri="{0D108BD9-81ED-4DB2-BD59-A6C34878D82A}">
                    <a16:rowId xmlns:a16="http://schemas.microsoft.com/office/drawing/2014/main" val="1449484143"/>
                  </a:ext>
                </a:extLst>
              </a:tr>
              <a:tr h="370976">
                <a:tc>
                  <a:txBody>
                    <a:bodyPr/>
                    <a:lstStyle/>
                    <a:p>
                      <a:endParaRPr lang="en-IN"/>
                    </a:p>
                  </a:txBody>
                  <a:tcPr/>
                </a:tc>
                <a:tc>
                  <a:txBody>
                    <a:bodyPr/>
                    <a:lstStyle/>
                    <a:p>
                      <a:r>
                        <a:rPr lang="en-IN" dirty="0"/>
                        <a:t>      </a:t>
                      </a:r>
                    </a:p>
                  </a:txBody>
                  <a:tcPr/>
                </a:tc>
                <a:extLst>
                  <a:ext uri="{0D108BD9-81ED-4DB2-BD59-A6C34878D82A}">
                    <a16:rowId xmlns:a16="http://schemas.microsoft.com/office/drawing/2014/main" val="2203900991"/>
                  </a:ext>
                </a:extLst>
              </a:tr>
              <a:tr h="370976">
                <a:tc>
                  <a:txBody>
                    <a:bodyPr/>
                    <a:lstStyle/>
                    <a:p>
                      <a:endParaRPr lang="en-IN"/>
                    </a:p>
                  </a:txBody>
                  <a:tcPr/>
                </a:tc>
                <a:tc>
                  <a:txBody>
                    <a:bodyPr/>
                    <a:lstStyle/>
                    <a:p>
                      <a:endParaRPr lang="en-IN"/>
                    </a:p>
                  </a:txBody>
                  <a:tcPr/>
                </a:tc>
                <a:extLst>
                  <a:ext uri="{0D108BD9-81ED-4DB2-BD59-A6C34878D82A}">
                    <a16:rowId xmlns:a16="http://schemas.microsoft.com/office/drawing/2014/main" val="3821370419"/>
                  </a:ext>
                </a:extLst>
              </a:tr>
              <a:tr h="370976">
                <a:tc>
                  <a:txBody>
                    <a:bodyPr/>
                    <a:lstStyle/>
                    <a:p>
                      <a:endParaRPr lang="en-IN"/>
                    </a:p>
                  </a:txBody>
                  <a:tcPr/>
                </a:tc>
                <a:tc>
                  <a:txBody>
                    <a:bodyPr/>
                    <a:lstStyle/>
                    <a:p>
                      <a:endParaRPr lang="en-IN"/>
                    </a:p>
                  </a:txBody>
                  <a:tcPr/>
                </a:tc>
                <a:extLst>
                  <a:ext uri="{0D108BD9-81ED-4DB2-BD59-A6C34878D82A}">
                    <a16:rowId xmlns:a16="http://schemas.microsoft.com/office/drawing/2014/main" val="4167496256"/>
                  </a:ext>
                </a:extLst>
              </a:tr>
              <a:tr h="370976">
                <a:tc>
                  <a:txBody>
                    <a:bodyPr/>
                    <a:lstStyle/>
                    <a:p>
                      <a:endParaRPr lang="en-IN"/>
                    </a:p>
                  </a:txBody>
                  <a:tcPr/>
                </a:tc>
                <a:tc>
                  <a:txBody>
                    <a:bodyPr/>
                    <a:lstStyle/>
                    <a:p>
                      <a:endParaRPr lang="en-IN" dirty="0"/>
                    </a:p>
                  </a:txBody>
                  <a:tcPr/>
                </a:tc>
                <a:extLst>
                  <a:ext uri="{0D108BD9-81ED-4DB2-BD59-A6C34878D82A}">
                    <a16:rowId xmlns:a16="http://schemas.microsoft.com/office/drawing/2014/main" val="2676603168"/>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a:t>
            </a:r>
          </a:p>
        </p:txBody>
      </p:sp>
      <p:sp>
        <p:nvSpPr>
          <p:cNvPr id="4" name="Rectangle 1">
            <a:extLst>
              <a:ext uri="{FF2B5EF4-FFF2-40B4-BE49-F238E27FC236}">
                <a16:creationId xmlns:a16="http://schemas.microsoft.com/office/drawing/2014/main" id="{7E682885-DF28-E2FD-74C8-88AB92B88DB1}"/>
              </a:ext>
            </a:extLst>
          </p:cNvPr>
          <p:cNvSpPr>
            <a:spLocks noGrp="1" noChangeArrowheads="1"/>
          </p:cNvSpPr>
          <p:nvPr>
            <p:ph idx="1"/>
          </p:nvPr>
        </p:nvSpPr>
        <p:spPr bwMode="auto">
          <a:xfrm>
            <a:off x="587828" y="1007241"/>
            <a:ext cx="11203603"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Reporting of Cyberbullying Incidents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Victims will feel more comfortable reporting cyberbullying through the anonymous chatbot, leading to a higher number of cases being reported.</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Timely Intervention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real-time reporting system will enable faster responses from law enforcement, helping to address cyberbullying incidents more promptly.</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Victim Support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Victims will receive instant emotional support through the chatbot, reducing feelings of isolation, fear, and frustration.</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Anonymity Assurance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Victims’ identities will remain protected throughout the reporting process, encouraging more individuals to come forward without fear of retaliation.</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Awareness of Cyberbullying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Educational resources and defense tactics on the platform will increase awareness about cyberbullying, its effects, and ways to combat it.</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Formation of a Supportive Community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virtual community of individuals who have experienced cyberbullying will provide emotional and practical support, helping new victims recover and learn coping strategies.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Data-Driven Law Enforcement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Cyber-crime statistics collected through the platform will help authorities focus on high-risk areas, enabling better resource allocation and targeted actions.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Reduction in Cyberbullying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increased awareness, support, and law enforcement focus, there is potential for a gradual reduction in the overall number of cyberbullying cases.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Empowerment of Youth and Users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providing access to self-help tools, defense tactics, and community support, the project will empower individuals to take proactive steps to protect themselves from cyberbullying.</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Mental Health Outcomes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Victims who receive timely support and feel part of a community are more likely to experience improved mental health, reducing the long-term psychological impact of cyberbullying.</a:t>
            </a:r>
          </a:p>
        </p:txBody>
      </p:sp>
    </p:spTree>
    <p:extLst>
      <p:ext uri="{BB962C8B-B14F-4D97-AF65-F5344CB8AC3E}">
        <p14:creationId xmlns:p14="http://schemas.microsoft.com/office/powerpoint/2010/main" val="19239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762000" y="1506895"/>
            <a:ext cx="10668000" cy="4952997"/>
          </a:xfrm>
        </p:spPr>
        <p:txBody>
          <a:bodyPr/>
          <a:lstStyle/>
          <a:p>
            <a:pPr marL="0" indent="0" algn="just">
              <a:buNone/>
            </a:pPr>
            <a:r>
              <a:rPr lang="en-US" dirty="0">
                <a:latin typeface="Times New Roman" panose="02020603050405020304" pitchFamily="18" charset="0"/>
                <a:cs typeface="Times New Roman" panose="02020603050405020304" pitchFamily="18" charset="0"/>
              </a:rPr>
              <a:t>"BILLY-BUDDY AGAINST CYBER BULLYING" is designed to address the rising issue of cyberbullying by providing immediate emotional support, ensuring victim anonymity, and reporting incidents to the cybercrime department. The innovative chatbot "Billy" empowers victims by offering a safe space to share their experiences, collect evidence, and connect with others who have faced similar challenges. By tracking cyber-crime trends and focusing on high-risk areas, this project contributes to a more proactive approach in tackling cyberbullying. Additionally, the platform’s educational resources and support community aim to equip individuals with tools to protect themselves and promote a culture of resilience. Ultimately, "Billy" serves as both a protective and empowering resource for victims of online harassment.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5" name="Rectangle 2">
            <a:extLst>
              <a:ext uri="{FF2B5EF4-FFF2-40B4-BE49-F238E27FC236}">
                <a16:creationId xmlns:a16="http://schemas.microsoft.com/office/drawing/2014/main" id="{FB222414-CFD5-8774-FDF1-12C25DF1EFBB}"/>
              </a:ext>
            </a:extLst>
          </p:cNvPr>
          <p:cNvSpPr>
            <a:spLocks noGrp="1" noChangeArrowheads="1"/>
          </p:cNvSpPr>
          <p:nvPr>
            <p:ph type="body" idx="1"/>
          </p:nvPr>
        </p:nvSpPr>
        <p:spPr bwMode="auto">
          <a:xfrm>
            <a:off x="576400" y="1267687"/>
            <a:ext cx="110392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spcBef>
                <a:spcPct val="0"/>
              </a:spcBef>
              <a:spcAft>
                <a:spcPct val="0"/>
              </a:spcAft>
              <a:buClrTx/>
              <a:buSzTx/>
              <a:buAutoNum type="arabicPeriod"/>
              <a:tabLst/>
            </a:pPr>
            <a:r>
              <a:rPr lang="en-US" sz="1800" b="0" i="0" dirty="0">
                <a:solidFill>
                  <a:srgbClr val="333333"/>
                </a:solidFill>
                <a:effectLst/>
                <a:latin typeface="Times New Roman" panose="02020603050405020304" pitchFamily="18" charset="0"/>
                <a:cs typeface="Times New Roman" panose="02020603050405020304" pitchFamily="18" charset="0"/>
              </a:rPr>
              <a:t>The role of perceived severity publicity anonymity type of cyberbullying and victim </a:t>
            </a:r>
            <a:r>
              <a:rPr lang="en-US" sz="1800" b="0" i="0" dirty="0" err="1">
                <a:solidFill>
                  <a:srgbClr val="333333"/>
                </a:solidFill>
                <a:effectLst/>
                <a:latin typeface="Times New Roman" panose="02020603050405020304" pitchFamily="18" charset="0"/>
                <a:cs typeface="Times New Roman" panose="02020603050405020304" pitchFamily="18" charset="0"/>
              </a:rPr>
              <a:t>response.Retirved</a:t>
            </a:r>
            <a:r>
              <a:rPr lang="en-US" sz="1800" b="0" i="0" dirty="0">
                <a:solidFill>
                  <a:srgbClr val="333333"/>
                </a:solidFill>
                <a:effectLst/>
                <a:latin typeface="Times New Roman" panose="02020603050405020304" pitchFamily="18" charset="0"/>
                <a:cs typeface="Times New Roman" panose="02020603050405020304" pitchFamily="18" charset="0"/>
              </a:rPr>
              <a:t> from </a:t>
            </a:r>
            <a:r>
              <a:rPr lang="en-US" sz="1800" b="0" i="0" dirty="0">
                <a:solidFill>
                  <a:srgbClr val="333333"/>
                </a:solidFill>
                <a:effectLst/>
                <a:latin typeface="Times New Roman" panose="02020603050405020304" pitchFamily="18" charset="0"/>
                <a:cs typeface="Times New Roman" panose="02020603050405020304" pitchFamily="18" charset="0"/>
                <a:hlinkClick r:id="rId3"/>
              </a:rPr>
              <a:t>https://www.sciencedirect.com/journal/computers-in-human-behavior</a:t>
            </a:r>
            <a:endParaRPr lang="en-US" sz="1800" b="0" i="0" dirty="0">
              <a:solidFill>
                <a:srgbClr val="333333"/>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spcBef>
                <a:spcPct val="0"/>
              </a:spcBef>
              <a:spcAft>
                <a:spcPct val="0"/>
              </a:spcAft>
              <a:buClrTx/>
              <a:buSzTx/>
              <a:buAutoNum type="arabicPeriod"/>
              <a:tabLst/>
            </a:pPr>
            <a:r>
              <a:rPr lang="en-US" sz="1800" b="0" i="0" dirty="0">
                <a:solidFill>
                  <a:srgbClr val="333333"/>
                </a:solidFill>
                <a:effectLst/>
                <a:latin typeface="Times New Roman" panose="02020603050405020304" pitchFamily="18" charset="0"/>
                <a:cs typeface="Times New Roman" panose="02020603050405020304" pitchFamily="18" charset="0"/>
              </a:rPr>
              <a:t>An investigation of the effectiveness and determinants of seeking support among adolescent victims of cyberbullying. </a:t>
            </a:r>
            <a:r>
              <a:rPr lang="en-US" sz="1800" b="0" i="0" dirty="0" err="1">
                <a:solidFill>
                  <a:srgbClr val="333333"/>
                </a:solidFill>
                <a:effectLst/>
                <a:latin typeface="Times New Roman" panose="02020603050405020304" pitchFamily="18" charset="0"/>
                <a:cs typeface="Times New Roman" panose="02020603050405020304" pitchFamily="18" charset="0"/>
              </a:rPr>
              <a:t>Retrived</a:t>
            </a:r>
            <a:r>
              <a:rPr lang="en-US" sz="1800" b="0" i="0" dirty="0">
                <a:solidFill>
                  <a:srgbClr val="333333"/>
                </a:solidFill>
                <a:effectLst/>
                <a:latin typeface="Times New Roman" panose="02020603050405020304" pitchFamily="18" charset="0"/>
                <a:cs typeface="Times New Roman" panose="02020603050405020304" pitchFamily="18" charset="0"/>
              </a:rPr>
              <a:t> from </a:t>
            </a:r>
            <a:r>
              <a:rPr lang="en-US" sz="1800" b="0" i="0" dirty="0">
                <a:solidFill>
                  <a:srgbClr val="333333"/>
                </a:solidFill>
                <a:effectLst/>
                <a:latin typeface="Times New Roman" panose="02020603050405020304" pitchFamily="18" charset="0"/>
                <a:cs typeface="Times New Roman" panose="02020603050405020304" pitchFamily="18" charset="0"/>
                <a:hlinkClick r:id="rId4"/>
              </a:rPr>
              <a:t>https://doi.org/10.1016/j.soscij.2018.09.011</a:t>
            </a:r>
            <a:endParaRPr lang="en-US" sz="1800" b="0" i="0" dirty="0">
              <a:solidFill>
                <a:srgbClr val="333333"/>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spcBef>
                <a:spcPct val="0"/>
              </a:spcBef>
              <a:spcAft>
                <a:spcPct val="0"/>
              </a:spcAft>
              <a:buClrTx/>
              <a:buSzTx/>
              <a:buAutoNum type="arabicPeriod"/>
              <a:tabLst/>
            </a:pPr>
            <a:r>
              <a:rPr lang="en-US" sz="1800" b="0" i="0" dirty="0">
                <a:solidFill>
                  <a:srgbClr val="333333"/>
                </a:solidFill>
                <a:effectLst/>
                <a:latin typeface="Times New Roman" panose="02020603050405020304" pitchFamily="18" charset="0"/>
                <a:cs typeface="Times New Roman" panose="02020603050405020304" pitchFamily="18" charset="0"/>
              </a:rPr>
              <a:t>“A Study of Cyberbullying Detection U sing Machine Learning Technique", </a:t>
            </a:r>
            <a:r>
              <a:rPr lang="en-US" sz="1800" b="0" dirty="0">
                <a:solidFill>
                  <a:srgbClr val="333333"/>
                </a:solidFill>
                <a:effectLst/>
                <a:latin typeface="Times New Roman" panose="02020603050405020304" pitchFamily="18" charset="0"/>
                <a:cs typeface="Times New Roman" panose="02020603050405020304" pitchFamily="18" charset="0"/>
              </a:rPr>
              <a:t>2020 Fourth International Conference on Computing Methodologies and </a:t>
            </a:r>
            <a:r>
              <a:rPr lang="en-US" sz="1800" b="0" dirty="0" err="1">
                <a:solidFill>
                  <a:srgbClr val="333333"/>
                </a:solidFill>
                <a:effectLst/>
                <a:latin typeface="Times New Roman" panose="02020603050405020304" pitchFamily="18" charset="0"/>
                <a:cs typeface="Times New Roman" panose="02020603050405020304" pitchFamily="18" charset="0"/>
              </a:rPr>
              <a:t>Communi</a:t>
            </a:r>
            <a:r>
              <a:rPr lang="en-US" sz="1800" b="0" dirty="0">
                <a:solidFill>
                  <a:srgbClr val="333333"/>
                </a:solidFill>
                <a:effectLst/>
                <a:latin typeface="Times New Roman" panose="02020603050405020304" pitchFamily="18" charset="0"/>
                <a:cs typeface="Times New Roman" panose="02020603050405020304" pitchFamily="18" charset="0"/>
              </a:rPr>
              <a:t>-cation (ICCMC),</a:t>
            </a:r>
            <a:r>
              <a:rPr lang="en-US" sz="1800" b="0" dirty="0" err="1">
                <a:solidFill>
                  <a:srgbClr val="333333"/>
                </a:solidFill>
                <a:effectLst/>
                <a:latin typeface="Times New Roman" panose="02020603050405020304" pitchFamily="18" charset="0"/>
                <a:cs typeface="Times New Roman" panose="02020603050405020304" pitchFamily="18" charset="0"/>
              </a:rPr>
              <a:t>Retreived</a:t>
            </a:r>
            <a:r>
              <a:rPr lang="en-US" sz="1800" b="0" dirty="0">
                <a:solidFill>
                  <a:srgbClr val="333333"/>
                </a:solidFill>
                <a:effectLst/>
                <a:latin typeface="Times New Roman" panose="02020603050405020304" pitchFamily="18" charset="0"/>
                <a:cs typeface="Times New Roman" panose="02020603050405020304" pitchFamily="18" charset="0"/>
              </a:rPr>
              <a:t> from </a:t>
            </a:r>
            <a:r>
              <a:rPr lang="en-US" sz="1800" b="0" dirty="0">
                <a:solidFill>
                  <a:srgbClr val="333333"/>
                </a:solidFill>
                <a:effectLst/>
                <a:latin typeface="Times New Roman" panose="02020603050405020304" pitchFamily="18" charset="0"/>
                <a:cs typeface="Times New Roman" panose="02020603050405020304" pitchFamily="18" charset="0"/>
                <a:hlinkClick r:id="rId5"/>
              </a:rPr>
              <a:t>https://ieeexplore.ieee.org/document/9076550</a:t>
            </a:r>
            <a:endParaRPr lang="en-US" sz="1800" b="0" dirty="0">
              <a:solidFill>
                <a:srgbClr val="333333"/>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spcBef>
                <a:spcPct val="0"/>
              </a:spcBef>
              <a:spcAft>
                <a:spcPct val="0"/>
              </a:spcAft>
              <a:buClrTx/>
              <a:buSzTx/>
              <a:buAutoNum type="arabicPeriod"/>
              <a:tabLst/>
            </a:pPr>
            <a:r>
              <a:rPr lang="en-US" sz="1800" b="0" i="0" dirty="0">
                <a:solidFill>
                  <a:srgbClr val="333333"/>
                </a:solidFill>
                <a:effectLst/>
                <a:latin typeface="Times New Roman" panose="02020603050405020304" pitchFamily="18" charset="0"/>
                <a:cs typeface="Times New Roman" panose="02020603050405020304" pitchFamily="18" charset="0"/>
              </a:rPr>
              <a:t>"Offensive text detection using temporal convolutional networks", </a:t>
            </a:r>
            <a:r>
              <a:rPr lang="en-US" sz="1800" b="0" dirty="0">
                <a:solidFill>
                  <a:srgbClr val="333333"/>
                </a:solidFill>
                <a:effectLst/>
                <a:latin typeface="Times New Roman" panose="02020603050405020304" pitchFamily="18" charset="0"/>
                <a:cs typeface="Times New Roman" panose="02020603050405020304" pitchFamily="18" charset="0"/>
              </a:rPr>
              <a:t>Int. J. Adv. Sci. Technol, </a:t>
            </a:r>
            <a:r>
              <a:rPr lang="en-US" sz="1800" b="0" dirty="0" err="1">
                <a:solidFill>
                  <a:srgbClr val="333333"/>
                </a:solidFill>
                <a:effectLst/>
                <a:latin typeface="Times New Roman" panose="02020603050405020304" pitchFamily="18" charset="0"/>
                <a:cs typeface="Times New Roman" panose="02020603050405020304" pitchFamily="18" charset="0"/>
              </a:rPr>
              <a:t>Retreived</a:t>
            </a:r>
            <a:r>
              <a:rPr lang="en-US" sz="1800" b="0" dirty="0">
                <a:solidFill>
                  <a:srgbClr val="333333"/>
                </a:solidFill>
                <a:effectLst/>
                <a:latin typeface="Times New Roman" panose="02020603050405020304" pitchFamily="18" charset="0"/>
                <a:cs typeface="Times New Roman" panose="02020603050405020304" pitchFamily="18" charset="0"/>
              </a:rPr>
              <a:t> from </a:t>
            </a:r>
            <a:r>
              <a:rPr lang="fr-FR" sz="1800" b="0" dirty="0">
                <a:solidFill>
                  <a:srgbClr val="333333"/>
                </a:solidFill>
                <a:effectLst/>
                <a:latin typeface="Times New Roman" panose="02020603050405020304" pitchFamily="18" charset="0"/>
                <a:cs typeface="Times New Roman" panose="02020603050405020304" pitchFamily="18" charset="0"/>
                <a:hlinkClick r:id="rId6"/>
              </a:rPr>
              <a:t>https://www.researchgate.offensive </a:t>
            </a:r>
            <a:r>
              <a:rPr lang="fr-FR" sz="1800" b="0" dirty="0" err="1">
                <a:solidFill>
                  <a:srgbClr val="333333"/>
                </a:solidFill>
                <a:effectLst/>
                <a:latin typeface="Times New Roman" panose="02020603050405020304" pitchFamily="18" charset="0"/>
                <a:cs typeface="Times New Roman" panose="02020603050405020304" pitchFamily="18" charset="0"/>
                <a:hlinkClick r:id="rId6"/>
              </a:rPr>
              <a:t>text</a:t>
            </a:r>
            <a:r>
              <a:rPr lang="fr-FR" sz="1800" b="0" dirty="0">
                <a:solidFill>
                  <a:srgbClr val="333333"/>
                </a:solidFill>
                <a:effectLst/>
                <a:latin typeface="Times New Roman" panose="02020603050405020304" pitchFamily="18" charset="0"/>
                <a:cs typeface="Times New Roman" panose="02020603050405020304" pitchFamily="18" charset="0"/>
                <a:hlinkClick r:id="rId6"/>
              </a:rPr>
              <a:t> classification</a:t>
            </a:r>
            <a:endParaRPr lang="fr-FR" sz="1800" b="0" dirty="0">
              <a:solidFill>
                <a:srgbClr val="333333"/>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spcBef>
                <a:spcPct val="0"/>
              </a:spcBef>
              <a:spcAft>
                <a:spcPct val="0"/>
              </a:spcAft>
              <a:buClrTx/>
              <a:buSzTx/>
              <a:buAutoNum type="arabicPeriod"/>
              <a:tabLst/>
            </a:pPr>
            <a:r>
              <a:rPr lang="en-US" sz="1800" b="0" i="0" dirty="0">
                <a:solidFill>
                  <a:srgbClr val="333333"/>
                </a:solidFill>
                <a:effectLst/>
                <a:latin typeface="Times New Roman" panose="02020603050405020304" pitchFamily="18" charset="0"/>
                <a:cs typeface="Times New Roman" panose="02020603050405020304" pitchFamily="18" charset="0"/>
              </a:rPr>
              <a:t>"Cyberbullying detection solutions based on deep learning architectures",</a:t>
            </a:r>
            <a:r>
              <a:rPr lang="en-US" sz="1800" b="0" dirty="0">
                <a:solidFill>
                  <a:srgbClr val="333333"/>
                </a:solidFill>
                <a:effectLst/>
                <a:latin typeface="Times New Roman" panose="02020603050405020304" pitchFamily="18" charset="0"/>
                <a:cs typeface="Times New Roman" panose="02020603050405020304" pitchFamily="18" charset="0"/>
              </a:rPr>
              <a:t> Multimedia Systems</a:t>
            </a:r>
            <a:r>
              <a:rPr lang="en-US" sz="1800" b="0" i="0" dirty="0">
                <a:solidFill>
                  <a:srgbClr val="333333"/>
                </a:solidFill>
                <a:effectLst/>
                <a:latin typeface="Times New Roman" panose="02020603050405020304" pitchFamily="18" charset="0"/>
                <a:cs typeface="Times New Roman" panose="02020603050405020304" pitchFamily="18" charset="0"/>
              </a:rPr>
              <a:t>, Retrieved from </a:t>
            </a:r>
            <a:r>
              <a:rPr lang="en-US" sz="1800" b="0" i="0" dirty="0">
                <a:solidFill>
                  <a:srgbClr val="333333"/>
                </a:solidFill>
                <a:effectLst/>
                <a:latin typeface="Times New Roman" panose="02020603050405020304" pitchFamily="18" charset="0"/>
                <a:cs typeface="Times New Roman" panose="02020603050405020304" pitchFamily="18" charset="0"/>
                <a:hlinkClick r:id="rId7"/>
              </a:rPr>
              <a:t>https://link.springer.com/article/10.1007/s00530-020-00701-5</a:t>
            </a:r>
            <a:endParaRPr lang="en-US" sz="1800" b="0" i="0" dirty="0">
              <a:solidFill>
                <a:srgbClr val="333333"/>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spcBef>
                <a:spcPct val="0"/>
              </a:spcBef>
              <a:spcAft>
                <a:spcPct val="0"/>
              </a:spcAft>
              <a:buClrTx/>
              <a:buSzTx/>
              <a:buAutoNum type="arabicPeriod"/>
              <a:tabLst/>
            </a:pPr>
            <a:r>
              <a:rPr lang="en-US" sz="1800" b="0" i="0" dirty="0">
                <a:solidFill>
                  <a:srgbClr val="333333"/>
                </a:solidFill>
                <a:effectLst/>
                <a:latin typeface="Times New Roman" panose="02020603050405020304" pitchFamily="18" charset="0"/>
                <a:cs typeface="Times New Roman" panose="02020603050405020304" pitchFamily="18" charset="0"/>
              </a:rPr>
              <a:t>"Towards Automatic Detection of Inappropriate Content in Multi-dialectic Arabic Text", </a:t>
            </a:r>
            <a:r>
              <a:rPr lang="en-US" sz="1800" b="0" dirty="0">
                <a:solidFill>
                  <a:srgbClr val="333333"/>
                </a:solidFill>
                <a:effectLst/>
                <a:latin typeface="Times New Roman" panose="02020603050405020304" pitchFamily="18" charset="0"/>
                <a:cs typeface="Times New Roman" panose="02020603050405020304" pitchFamily="18" charset="0"/>
              </a:rPr>
              <a:t>Advances in Computational Collective Intelligence. ICCCI 2022. Communications in Computer and Information Science(CCIS), </a:t>
            </a:r>
            <a:r>
              <a:rPr lang="en-US" sz="1800" b="0" dirty="0" err="1">
                <a:solidFill>
                  <a:srgbClr val="333333"/>
                </a:solidFill>
                <a:effectLst/>
                <a:latin typeface="Times New Roman" panose="02020603050405020304" pitchFamily="18" charset="0"/>
                <a:cs typeface="Times New Roman" panose="02020603050405020304" pitchFamily="18" charset="0"/>
              </a:rPr>
              <a:t>Retrived</a:t>
            </a:r>
            <a:r>
              <a:rPr lang="en-US" sz="1800" b="0" dirty="0">
                <a:solidFill>
                  <a:srgbClr val="333333"/>
                </a:solidFill>
                <a:effectLst/>
                <a:latin typeface="Times New Roman" panose="02020603050405020304" pitchFamily="18" charset="0"/>
                <a:cs typeface="Times New Roman" panose="02020603050405020304" pitchFamily="18" charset="0"/>
              </a:rPr>
              <a:t> from </a:t>
            </a:r>
            <a:r>
              <a:rPr lang="en-US" sz="1800" b="0" dirty="0">
                <a:solidFill>
                  <a:srgbClr val="333333"/>
                </a:solidFill>
                <a:effectLst/>
                <a:latin typeface="Times New Roman" panose="02020603050405020304" pitchFamily="18" charset="0"/>
                <a:cs typeface="Times New Roman" panose="02020603050405020304" pitchFamily="18" charset="0"/>
                <a:hlinkClick r:id="rId8"/>
              </a:rPr>
              <a:t>https://link.springer.com/chapter/10.1007/978-3-031-16210-7_7</a:t>
            </a:r>
            <a:endParaRPr lang="en-US" sz="1800" b="0" dirty="0">
              <a:solidFill>
                <a:srgbClr val="333333"/>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spcBef>
                <a:spcPct val="0"/>
              </a:spcBef>
              <a:spcAft>
                <a:spcPct val="0"/>
              </a:spcAft>
              <a:buClrTx/>
              <a:buSzTx/>
              <a:buAutoNum type="arabicPeriod"/>
              <a:tabLst/>
            </a:pPr>
            <a:r>
              <a:rPr lang="en-US" sz="1800" b="0" i="0" dirty="0">
                <a:solidFill>
                  <a:srgbClr val="333333"/>
                </a:solidFill>
                <a:effectLst/>
                <a:latin typeface="Times New Roman" panose="02020603050405020304" pitchFamily="18" charset="0"/>
                <a:cs typeface="Times New Roman" panose="02020603050405020304" pitchFamily="18" charset="0"/>
              </a:rPr>
              <a:t>"Multimodal cyberbullying detection using capsule network with dynamic routing and deep convolutional neural network", </a:t>
            </a:r>
            <a:r>
              <a:rPr lang="en-US" sz="1800" b="0" dirty="0">
                <a:solidFill>
                  <a:srgbClr val="333333"/>
                </a:solidFill>
                <a:effectLst/>
                <a:latin typeface="Times New Roman" panose="02020603050405020304" pitchFamily="18" charset="0"/>
                <a:cs typeface="Times New Roman" panose="02020603050405020304" pitchFamily="18" charset="0"/>
              </a:rPr>
              <a:t>Multimedia Systems</a:t>
            </a:r>
            <a:r>
              <a:rPr lang="en-US" sz="1800" b="0" i="0" dirty="0">
                <a:solidFill>
                  <a:srgbClr val="333333"/>
                </a:solidFill>
                <a:effectLst/>
                <a:latin typeface="Times New Roman" panose="02020603050405020304" pitchFamily="18" charset="0"/>
                <a:cs typeface="Times New Roman" panose="02020603050405020304" pitchFamily="18" charset="0"/>
              </a:rPr>
              <a:t>, </a:t>
            </a:r>
            <a:r>
              <a:rPr lang="en-US" sz="1800" b="0" i="0" dirty="0" err="1">
                <a:solidFill>
                  <a:srgbClr val="333333"/>
                </a:solidFill>
                <a:effectLst/>
                <a:latin typeface="Times New Roman" panose="02020603050405020304" pitchFamily="18" charset="0"/>
                <a:cs typeface="Times New Roman" panose="02020603050405020304" pitchFamily="18" charset="0"/>
              </a:rPr>
              <a:t>Retreived</a:t>
            </a:r>
            <a:r>
              <a:rPr lang="en-US" sz="1800" b="0" i="0" dirty="0">
                <a:solidFill>
                  <a:srgbClr val="333333"/>
                </a:solidFill>
                <a:effectLst/>
                <a:latin typeface="Times New Roman" panose="02020603050405020304" pitchFamily="18" charset="0"/>
                <a:cs typeface="Times New Roman" panose="02020603050405020304" pitchFamily="18" charset="0"/>
              </a:rPr>
              <a:t> from </a:t>
            </a:r>
            <a:r>
              <a:rPr lang="en-US" sz="1800" b="0" i="0" dirty="0">
                <a:solidFill>
                  <a:srgbClr val="333333"/>
                </a:solidFill>
                <a:effectLst/>
                <a:latin typeface="Times New Roman" panose="02020603050405020304" pitchFamily="18" charset="0"/>
                <a:cs typeface="Times New Roman" panose="02020603050405020304" pitchFamily="18" charset="0"/>
                <a:hlinkClick r:id="rId9"/>
              </a:rPr>
              <a:t>https://link.springer.com/article/10.1007/s00530-020-00747-5</a:t>
            </a:r>
            <a:endParaRPr lang="en-US" sz="1800" b="0" dirty="0">
              <a:solidFill>
                <a:srgbClr val="333333"/>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None/>
            </a:pPr>
            <a:r>
              <a:rPr lang="en-US" b="1" dirty="0">
                <a:solidFill>
                  <a:schemeClr val="accent2">
                    <a:lumMod val="75000"/>
                  </a:schemeClr>
                </a:solidFill>
                <a:latin typeface="Cambria" panose="02040503050406030204" pitchFamily="18" charset="0"/>
                <a:ea typeface="Cambria" panose="02040503050406030204" pitchFamily="18" charset="0"/>
                <a:hlinkClick r:id="rId3"/>
              </a:rPr>
              <a:t>https://github.com/krithik202/Billy-Buddy-against-Cyber-Bullying</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94DC2E26-4AD0-D615-E548-1CF8DE613871}"/>
            </a:ext>
          </a:extLst>
        </p:cNvPr>
        <p:cNvGrpSpPr/>
        <p:nvPr/>
      </p:nvGrpSpPr>
      <p:grpSpPr>
        <a:xfrm>
          <a:off x="0" y="0"/>
          <a:ext cx="0" cy="0"/>
          <a:chOff x="0" y="0"/>
          <a:chExt cx="0" cy="0"/>
        </a:xfrm>
      </p:grpSpPr>
      <p:sp>
        <p:nvSpPr>
          <p:cNvPr id="144" name="Google Shape;144;p22">
            <a:extLst>
              <a:ext uri="{FF2B5EF4-FFF2-40B4-BE49-F238E27FC236}">
                <a16:creationId xmlns:a16="http://schemas.microsoft.com/office/drawing/2014/main" id="{753B64E2-792C-CE08-33A1-9DFF490B471A}"/>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Publication Details</a:t>
            </a:r>
            <a:endParaRPr dirty="0">
              <a:latin typeface="Cambria" panose="02040503050406030204" pitchFamily="18" charset="0"/>
              <a:ea typeface="Cambria" panose="02040503050406030204" pitchFamily="18" charset="0"/>
            </a:endParaRPr>
          </a:p>
        </p:txBody>
      </p:sp>
      <p:sp>
        <p:nvSpPr>
          <p:cNvPr id="145" name="Google Shape;145;p22">
            <a:extLst>
              <a:ext uri="{FF2B5EF4-FFF2-40B4-BE49-F238E27FC236}">
                <a16:creationId xmlns:a16="http://schemas.microsoft.com/office/drawing/2014/main" id="{AA6C938C-B4F3-D7BB-E551-DD4471FB5431}"/>
              </a:ext>
            </a:extLst>
          </p:cNvPr>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lnSpc>
                <a:spcPct val="150000"/>
              </a:lnSpc>
              <a:spcBef>
                <a:spcPts val="0"/>
              </a:spcBef>
              <a:buNone/>
            </a:pPr>
            <a:endParaRPr lang="en-IN" sz="1700" dirty="0"/>
          </a:p>
          <a:p>
            <a:pPr marL="152400" indent="0">
              <a:lnSpc>
                <a:spcPct val="150000"/>
              </a:lnSpc>
              <a:spcBef>
                <a:spcPts val="0"/>
              </a:spcBef>
              <a:buNone/>
            </a:pPr>
            <a:r>
              <a:rPr lang="en-IN" sz="1700" dirty="0"/>
              <a:t>Journal Name : IJIRT</a:t>
            </a:r>
          </a:p>
          <a:p>
            <a:pPr marL="152400" indent="0">
              <a:lnSpc>
                <a:spcPct val="150000"/>
              </a:lnSpc>
              <a:spcBef>
                <a:spcPts val="0"/>
              </a:spcBef>
              <a:buNone/>
            </a:pPr>
            <a:r>
              <a:rPr lang="en-IN" sz="1700" dirty="0"/>
              <a:t>Journal Number : 63975</a:t>
            </a:r>
          </a:p>
          <a:p>
            <a:pPr marL="152400" indent="0">
              <a:lnSpc>
                <a:spcPct val="150000"/>
              </a:lnSpc>
              <a:spcBef>
                <a:spcPts val="0"/>
              </a:spcBef>
              <a:buNone/>
            </a:pPr>
            <a:r>
              <a:rPr lang="en-IN" sz="1700" dirty="0"/>
              <a:t>Paper Id :IJIRT171168</a:t>
            </a:r>
          </a:p>
          <a:p>
            <a:pPr marL="152400" indent="0">
              <a:lnSpc>
                <a:spcPct val="150000"/>
              </a:lnSpc>
              <a:spcBef>
                <a:spcPts val="0"/>
              </a:spcBef>
              <a:buNone/>
            </a:pPr>
            <a:r>
              <a:rPr lang="en-IN" sz="1700" dirty="0"/>
              <a:t>Status : published</a:t>
            </a:r>
          </a:p>
          <a:p>
            <a:pPr marL="152400" indent="0">
              <a:lnSpc>
                <a:spcPct val="150000"/>
              </a:lnSpc>
              <a:spcBef>
                <a:spcPts val="0"/>
              </a:spcBef>
              <a:buNone/>
            </a:pPr>
            <a:r>
              <a:rPr lang="en-IN" sz="1700" dirty="0"/>
              <a:t>Link : </a:t>
            </a:r>
            <a:r>
              <a:rPr lang="en-IN" sz="1700" dirty="0">
                <a:hlinkClick r:id="rId3"/>
              </a:rPr>
              <a:t>https://ijirt.org/Article?manuscript=171168</a:t>
            </a:r>
            <a:endParaRPr lang="en-IN" sz="1700" dirty="0"/>
          </a:p>
          <a:p>
            <a:pPr marL="495300" indent="-342900">
              <a:lnSpc>
                <a:spcPct val="150000"/>
              </a:lnSpc>
              <a:spcBef>
                <a:spcPts val="0"/>
              </a:spcBef>
              <a:buFont typeface="Wingdings" panose="05000000000000000000" pitchFamily="2" charset="2"/>
              <a:buChar char="Ø"/>
            </a:pPr>
            <a:endParaRPr lang="en-IN" sz="1700" dirty="0"/>
          </a:p>
          <a:p>
            <a:pPr marL="495300" indent="-342900">
              <a:lnSpc>
                <a:spcPct val="150000"/>
              </a:lnSpc>
              <a:spcBef>
                <a:spcPts val="0"/>
              </a:spcBef>
              <a:buFont typeface="Wingdings" panose="05000000000000000000" pitchFamily="2" charset="2"/>
              <a:buChar char="Ø"/>
            </a:pPr>
            <a:endParaRPr lang="en-IN" sz="1700" dirty="0"/>
          </a:p>
          <a:p>
            <a:pPr marL="495300" indent="-342900">
              <a:lnSpc>
                <a:spcPct val="150000"/>
              </a:lnSpc>
              <a:spcBef>
                <a:spcPts val="0"/>
              </a:spcBef>
              <a:buFont typeface="Wingdings" panose="05000000000000000000" pitchFamily="2" charset="2"/>
              <a:buChar char="Ø"/>
            </a:pPr>
            <a:endParaRPr lang="en-IN" sz="1700" dirty="0"/>
          </a:p>
          <a:p>
            <a:pPr marL="152400" indent="0">
              <a:lnSpc>
                <a:spcPct val="150000"/>
              </a:lnSpc>
              <a:spcBef>
                <a:spcPts val="0"/>
              </a:spcBef>
              <a:buNone/>
            </a:pPr>
            <a:endParaRPr sz="17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73342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endParaRPr lang="en-GB" sz="6000" dirty="0"/>
          </a:p>
        </p:txBody>
      </p:sp>
      <p:pic>
        <p:nvPicPr>
          <p:cNvPr id="4" name="Picture 3">
            <a:extLst>
              <a:ext uri="{FF2B5EF4-FFF2-40B4-BE49-F238E27FC236}">
                <a16:creationId xmlns:a16="http://schemas.microsoft.com/office/drawing/2014/main" id="{31610964-19B4-C193-7452-515A6B3B8261}"/>
              </a:ext>
            </a:extLst>
          </p:cNvPr>
          <p:cNvPicPr>
            <a:picLocks noChangeAspect="1"/>
          </p:cNvPicPr>
          <p:nvPr/>
        </p:nvPicPr>
        <p:blipFill>
          <a:blip r:embed="rId2"/>
          <a:stretch>
            <a:fillRect/>
          </a:stretch>
        </p:blipFill>
        <p:spPr>
          <a:xfrm>
            <a:off x="4082811" y="1441315"/>
            <a:ext cx="3893305" cy="3935471"/>
          </a:xfrm>
          <a:prstGeom prst="rect">
            <a:avLst/>
          </a:prstGeom>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630365"/>
            <a:ext cx="10668000" cy="4952997"/>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Cyberbullying has become an increasingly serious issue with the rise of social media platforms, online communication tools, and the internet. According to Smith et al. (2008), cyberbullying refers to aggressive, intentional acts carried out repeatedly via electronic forms of contact, targeting victims who cannot easily defend themselves. It affects children, teenagers, and adults, often leading to severe emotional, psychological, and social consequences (Tokunaga, 2010). This section provides a broad overview of the problem to contextualize the development of solutions like "Billy-Buddy."</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pPr algn="just">
              <a:lnSpc>
                <a:spcPct val="150000"/>
              </a:lnSpc>
              <a:buFont typeface="+mj-lt"/>
              <a:buAutoNum type="arabicPeriod"/>
            </a:pPr>
            <a:r>
              <a:rPr lang="en-GB" sz="1600" b="1" dirty="0">
                <a:latin typeface="Times New Roman" panose="02020603050405020304" pitchFamily="18" charset="0"/>
                <a:cs typeface="Times New Roman" panose="02020603050405020304" pitchFamily="18" charset="0"/>
              </a:rPr>
              <a:t>Deep-Learning-Based Cyberbullying Detection:</a:t>
            </a:r>
            <a:r>
              <a:rPr lang="en-US" sz="1600" dirty="0">
                <a:latin typeface="Times New Roman" panose="02020603050405020304" pitchFamily="18" charset="0"/>
                <a:cs typeface="Times New Roman" panose="02020603050405020304" pitchFamily="18" charset="0"/>
              </a:rPr>
              <a:t>The paper reviews deep learning-based cyberbullying detection techniques, analyzing existing methods, datasets, and future research challenges.</a:t>
            </a:r>
          </a:p>
          <a:p>
            <a:pPr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Predicting Cyberbullying on Social Media in the Big Data </a:t>
            </a:r>
            <a:r>
              <a:rPr lang="en-US" sz="1600" b="1" dirty="0" err="1">
                <a:latin typeface="Times New Roman" panose="02020603050405020304" pitchFamily="18" charset="0"/>
                <a:cs typeface="Times New Roman" panose="02020603050405020304" pitchFamily="18" charset="0"/>
              </a:rPr>
              <a:t>Era:</a:t>
            </a:r>
            <a:r>
              <a:rPr lang="en-US" sz="1600" dirty="0" err="1">
                <a:latin typeface="Times New Roman" panose="02020603050405020304" pitchFamily="18" charset="0"/>
                <a:cs typeface="Times New Roman" panose="02020603050405020304" pitchFamily="18" charset="0"/>
              </a:rPr>
              <a:t>The</a:t>
            </a:r>
            <a:r>
              <a:rPr lang="en-US" sz="1600" dirty="0">
                <a:latin typeface="Times New Roman" panose="02020603050405020304" pitchFamily="18" charset="0"/>
                <a:cs typeface="Times New Roman" panose="02020603050405020304" pitchFamily="18" charset="0"/>
              </a:rPr>
              <a:t> paper reviews cyberbullying prediction models on social media, focusing on feature selection, machine learning algorithms, and key challenges for future research.</a:t>
            </a:r>
          </a:p>
          <a:p>
            <a:pPr algn="just">
              <a:lnSpc>
                <a:spcPct val="150000"/>
              </a:lnSpc>
              <a:buFont typeface="+mj-lt"/>
              <a:buAutoNum type="arabicPeriod"/>
            </a:pPr>
            <a:r>
              <a:rPr lang="en-US" sz="1600" b="1" dirty="0" err="1">
                <a:latin typeface="Times New Roman" panose="02020603050405020304" pitchFamily="18" charset="0"/>
                <a:cs typeface="Times New Roman" panose="02020603050405020304" pitchFamily="18" charset="0"/>
              </a:rPr>
              <a:t>Artifcial</a:t>
            </a:r>
            <a:r>
              <a:rPr lang="en-US" sz="1600" b="1" dirty="0">
                <a:latin typeface="Times New Roman" panose="02020603050405020304" pitchFamily="18" charset="0"/>
                <a:cs typeface="Times New Roman" panose="02020603050405020304" pitchFamily="18" charset="0"/>
              </a:rPr>
              <a:t> Intelligence‑Enabled Cyberbullying‑Free Online </a:t>
            </a:r>
            <a:r>
              <a:rPr lang="en-US" sz="1600" b="1" dirty="0" err="1">
                <a:latin typeface="Times New Roman" panose="02020603050405020304" pitchFamily="18" charset="0"/>
                <a:cs typeface="Times New Roman" panose="02020603050405020304" pitchFamily="18" charset="0"/>
              </a:rPr>
              <a:t>SocialNetworks</a:t>
            </a:r>
            <a:r>
              <a:rPr lang="en-US" sz="1600" b="1" dirty="0">
                <a:latin typeface="Times New Roman" panose="02020603050405020304" pitchFamily="18" charset="0"/>
                <a:cs typeface="Times New Roman" panose="02020603050405020304" pitchFamily="18" charset="0"/>
              </a:rPr>
              <a:t> in Smart </a:t>
            </a:r>
            <a:r>
              <a:rPr lang="en-US" sz="1600" b="1" dirty="0" err="1">
                <a:latin typeface="Times New Roman" panose="02020603050405020304" pitchFamily="18" charset="0"/>
                <a:cs typeface="Times New Roman" panose="02020603050405020304" pitchFamily="18" charset="0"/>
              </a:rPr>
              <a:t>Cities:</a:t>
            </a:r>
            <a:r>
              <a:rPr lang="en-US" sz="1600" dirty="0" err="1">
                <a:latin typeface="Times New Roman" panose="02020603050405020304" pitchFamily="18" charset="0"/>
                <a:cs typeface="Times New Roman" panose="02020603050405020304" pitchFamily="18" charset="0"/>
              </a:rPr>
              <a:t>The</a:t>
            </a:r>
            <a:r>
              <a:rPr lang="en-US" sz="1600" dirty="0">
                <a:latin typeface="Times New Roman" panose="02020603050405020304" pitchFamily="18" charset="0"/>
                <a:cs typeface="Times New Roman" panose="02020603050405020304" pitchFamily="18" charset="0"/>
              </a:rPr>
              <a:t> paper proposes an AI-enabled technique (AICBF-ONS) for detecting cyberbullying in online social networks using feature selection and classification models optimized with advanced algorithms.</a:t>
            </a:r>
          </a:p>
          <a:p>
            <a:pPr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A Review of Machine Learning Techniques in Cyberbullying </a:t>
            </a:r>
            <a:r>
              <a:rPr lang="en-US" sz="1600" b="1" dirty="0" err="1">
                <a:latin typeface="Times New Roman" panose="02020603050405020304" pitchFamily="18" charset="0"/>
                <a:cs typeface="Times New Roman" panose="02020603050405020304" pitchFamily="18" charset="0"/>
              </a:rPr>
              <a:t>Detection:</a:t>
            </a:r>
            <a:r>
              <a:rPr lang="en-US" sz="1600" dirty="0" err="1">
                <a:latin typeface="Times New Roman" panose="02020603050405020304" pitchFamily="18" charset="0"/>
                <a:cs typeface="Times New Roman" panose="02020603050405020304" pitchFamily="18" charset="0"/>
              </a:rPr>
              <a:t>The</a:t>
            </a:r>
            <a:r>
              <a:rPr lang="en-US" sz="1600" dirty="0">
                <a:latin typeface="Times New Roman" panose="02020603050405020304" pitchFamily="18" charset="0"/>
                <a:cs typeface="Times New Roman" panose="02020603050405020304" pitchFamily="18" charset="0"/>
              </a:rPr>
              <a:t> paper provides a systematic review of machine learning and natural language processing methods for detecting cyberbullying, highlighting key stages, challenges, and future research directions.</a:t>
            </a:r>
          </a:p>
          <a:p>
            <a:pPr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Artificial Intelligence-Driven Cyberbullying </a:t>
            </a:r>
            <a:r>
              <a:rPr lang="en-US" sz="1600" b="1" dirty="0" err="1">
                <a:latin typeface="Times New Roman" panose="02020603050405020304" pitchFamily="18" charset="0"/>
                <a:cs typeface="Times New Roman" panose="02020603050405020304" pitchFamily="18" charset="0"/>
              </a:rPr>
              <a:t>Detection:</a:t>
            </a:r>
            <a:r>
              <a:rPr lang="en-US" sz="1600" dirty="0" err="1">
                <a:latin typeface="Times New Roman" panose="02020603050405020304" pitchFamily="18" charset="0"/>
                <a:cs typeface="Times New Roman" panose="02020603050405020304" pitchFamily="18" charset="0"/>
              </a:rPr>
              <a:t>The</a:t>
            </a:r>
            <a:r>
              <a:rPr lang="en-US" sz="1600" dirty="0">
                <a:latin typeface="Times New Roman" panose="02020603050405020304" pitchFamily="18" charset="0"/>
                <a:cs typeface="Times New Roman" panose="02020603050405020304" pitchFamily="18" charset="0"/>
              </a:rPr>
              <a:t> paper reviews deep learning techniques for detecting cyberbullying on online platforms, highlighting current advancements and future research opportunities.</a:t>
            </a: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Research Gaps Identified</a:t>
            </a:r>
            <a:endParaRPr lang="en-IN" dirty="0"/>
          </a:p>
        </p:txBody>
      </p:sp>
      <p:graphicFrame>
        <p:nvGraphicFramePr>
          <p:cNvPr id="4" name="Content Placeholder 3">
            <a:extLst>
              <a:ext uri="{FF2B5EF4-FFF2-40B4-BE49-F238E27FC236}">
                <a16:creationId xmlns:a16="http://schemas.microsoft.com/office/drawing/2014/main" id="{EB70453F-EB76-9477-5371-9BC949D91304}"/>
              </a:ext>
            </a:extLst>
          </p:cNvPr>
          <p:cNvGraphicFramePr>
            <a:graphicFrameLocks noGrp="1"/>
          </p:cNvGraphicFramePr>
          <p:nvPr>
            <p:ph idx="1"/>
            <p:extLst>
              <p:ext uri="{D42A27DB-BD31-4B8C-83A1-F6EECF244321}">
                <p14:modId xmlns:p14="http://schemas.microsoft.com/office/powerpoint/2010/main" val="2718748012"/>
              </p:ext>
            </p:extLst>
          </p:nvPr>
        </p:nvGraphicFramePr>
        <p:xfrm>
          <a:off x="2733869" y="1325879"/>
          <a:ext cx="7399175" cy="4515084"/>
        </p:xfrm>
        <a:graphic>
          <a:graphicData uri="http://schemas.openxmlformats.org/drawingml/2006/table">
            <a:tbl>
              <a:tblPr firstRow="1" firstCol="1" bandRow="1">
                <a:tableStyleId>{5C22544A-7EE6-4342-B048-85BDC9FD1C3A}</a:tableStyleId>
              </a:tblPr>
              <a:tblGrid>
                <a:gridCol w="935356">
                  <a:extLst>
                    <a:ext uri="{9D8B030D-6E8A-4147-A177-3AD203B41FA5}">
                      <a16:colId xmlns:a16="http://schemas.microsoft.com/office/drawing/2014/main" val="265917245"/>
                    </a:ext>
                  </a:extLst>
                </a:gridCol>
                <a:gridCol w="3405891">
                  <a:extLst>
                    <a:ext uri="{9D8B030D-6E8A-4147-A177-3AD203B41FA5}">
                      <a16:colId xmlns:a16="http://schemas.microsoft.com/office/drawing/2014/main" val="2890157758"/>
                    </a:ext>
                  </a:extLst>
                </a:gridCol>
                <a:gridCol w="3057928">
                  <a:extLst>
                    <a:ext uri="{9D8B030D-6E8A-4147-A177-3AD203B41FA5}">
                      <a16:colId xmlns:a16="http://schemas.microsoft.com/office/drawing/2014/main" val="1367821948"/>
                    </a:ext>
                  </a:extLst>
                </a:gridCol>
              </a:tblGrid>
              <a:tr h="215004">
                <a:tc>
                  <a:txBody>
                    <a:bodyPr/>
                    <a:lstStyle/>
                    <a:p>
                      <a:pPr algn="ctr"/>
                      <a:r>
                        <a:rPr lang="en-IN" sz="1200" dirty="0" err="1">
                          <a:effectLst/>
                        </a:rPr>
                        <a:t>Sl</a:t>
                      </a:r>
                      <a:r>
                        <a:rPr lang="en-IN" sz="1200" dirty="0">
                          <a:effectLst/>
                        </a:rPr>
                        <a:t> No</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Study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Gap</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18458897"/>
                  </a:ext>
                </a:extLst>
              </a:tr>
              <a:tr h="860016">
                <a:tc>
                  <a:txBody>
                    <a:bodyPr/>
                    <a:lstStyle/>
                    <a:p>
                      <a:pPr algn="ctr"/>
                      <a:r>
                        <a:rPr lang="en-IN" sz="1200" dirty="0">
                          <a:effectLst/>
                        </a:rPr>
                        <a:t>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Existing platforms for bullying support focus primarily on providing static resources like articles and tips.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dirty="0">
                          <a:effectLst/>
                        </a:rPr>
                        <a:t>Lack of interactive and personalized support systems, such as chatbots, to engage victims and provide real-time motivation and guidance.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44646862"/>
                  </a:ext>
                </a:extLst>
              </a:tr>
              <a:tr h="860016">
                <a:tc>
                  <a:txBody>
                    <a:bodyPr/>
                    <a:lstStyle/>
                    <a:p>
                      <a:pPr algn="ctr"/>
                      <a:r>
                        <a:rPr lang="en-IN" sz="1200" dirty="0">
                          <a:effectLst/>
                        </a:rPr>
                        <a:t>2</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dirty="0">
                          <a:effectLst/>
                        </a:rPr>
                        <a:t>Social media-based support groups help victims connect but often lack privacy and security.</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dirty="0">
                          <a:effectLst/>
                        </a:rPr>
                        <a:t>Absence of a dedicated, secure platform that facilitates private communication among victims while protecting their identity and data.</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84199620"/>
                  </a:ext>
                </a:extLst>
              </a:tr>
              <a:tr h="860016">
                <a:tc>
                  <a:txBody>
                    <a:bodyPr/>
                    <a:lstStyle/>
                    <a:p>
                      <a:pPr algn="ctr"/>
                      <a:r>
                        <a:rPr lang="en-IN" sz="1200">
                          <a:effectLst/>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dirty="0">
                          <a:effectLst/>
                        </a:rPr>
                        <a:t>Reporting mechanisms in most bullying support platforms are cumbersome and disconnected from law enforcement agencies.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dirty="0">
                          <a:effectLst/>
                        </a:rPr>
                        <a:t>Inefficient or non-existent processes for directly forwarding bullying complaints to the relevant authorities, such as the police cybersecurity team.</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3878012"/>
                  </a:ext>
                </a:extLst>
              </a:tr>
              <a:tr h="860016">
                <a:tc>
                  <a:txBody>
                    <a:bodyPr/>
                    <a:lstStyle/>
                    <a:p>
                      <a:pPr algn="ctr"/>
                      <a:r>
                        <a:rPr lang="en-IN" sz="1200">
                          <a:effectLst/>
                        </a:rPr>
                        <a:t>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dirty="0">
                          <a:effectLst/>
                        </a:rPr>
                        <a:t>Community support initiatives often fail to foster long-term engagement among victims.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dirty="0">
                          <a:effectLst/>
                        </a:rPr>
                        <a:t>Lack of community-driven platforms that encourage sustained participation and sharing of coping strategies within a secure ecosystem.</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91795222"/>
                  </a:ext>
                </a:extLst>
              </a:tr>
              <a:tr h="860016">
                <a:tc>
                  <a:txBody>
                    <a:bodyPr/>
                    <a:lstStyle/>
                    <a:p>
                      <a:pPr algn="ctr"/>
                      <a:r>
                        <a:rPr lang="en-IN" sz="1200">
                          <a:effectLst/>
                        </a:rPr>
                        <a:t>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dirty="0">
                          <a:effectLst/>
                        </a:rPr>
                        <a:t>Few solutions offer an integrated approach to tackle bullying, combining reporting, support, and community-building.</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dirty="0">
                          <a:effectLst/>
                        </a:rPr>
                        <a:t>Need for a comprehensive platform that integrates incident reporting, motivational support, and a collaborative community space.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63566407"/>
                  </a:ext>
                </a:extLst>
              </a:tr>
            </a:tbl>
          </a:graphicData>
        </a:graphic>
      </p:graphicFrame>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p>
        </p:txBody>
      </p:sp>
      <p:sp>
        <p:nvSpPr>
          <p:cNvPr id="3" name="Content Placeholder 2"/>
          <p:cNvSpPr>
            <a:spLocks noGrp="1"/>
          </p:cNvSpPr>
          <p:nvPr>
            <p:ph idx="1"/>
          </p:nvPr>
        </p:nvSpPr>
        <p:spPr>
          <a:xfrm>
            <a:off x="354563" y="1120452"/>
            <a:ext cx="11023600" cy="4952997"/>
          </a:xfrm>
        </p:spPr>
        <p:txBody>
          <a:bodyPr>
            <a:normAutofit/>
          </a:bodyPr>
          <a:lstStyle/>
          <a:p>
            <a:pPr marL="0" indent="0">
              <a:buNone/>
            </a:pPr>
            <a:endParaRPr lang="en-IN" sz="2000" b="1" dirty="0">
              <a:solidFill>
                <a:schemeClr val="tx2"/>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1800" b="1" dirty="0">
                <a:latin typeface="Times New Roman" panose="02020603050405020304" pitchFamily="18" charset="0"/>
                <a:cs typeface="Times New Roman" panose="02020603050405020304" pitchFamily="18" charset="0"/>
              </a:rPr>
              <a:t>Problem Identification </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Research and understand the impact of cyberbullying, particularly among teenagers. Identify the shortcomings of existing cyberbullying reporting and support mechanisms.</a:t>
            </a:r>
          </a:p>
          <a:p>
            <a:pPr marL="457200" indent="-457200" algn="just">
              <a:buFont typeface="+mj-lt"/>
              <a:buAutoNum type="arabicPeriod"/>
            </a:pPr>
            <a:r>
              <a:rPr lang="en-IN" sz="1800" b="1" dirty="0">
                <a:latin typeface="Times New Roman" panose="02020603050405020304" pitchFamily="18" charset="0"/>
                <a:cs typeface="Times New Roman" panose="02020603050405020304" pitchFamily="18" charset="0"/>
              </a:rPr>
              <a:t>Chatbot Development (Billy)</a:t>
            </a:r>
            <a:r>
              <a:rPr lang="en-IN" sz="18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Design and develop a user-friendly, AI-powered chatbot (“Billy”) that offers real-time emotional support. Integrate Natural Language Processing (NLP) for understanding victim emotions and guiding conversations.</a:t>
            </a:r>
          </a:p>
          <a:p>
            <a:pPr marL="457200" indent="-457200" algn="just">
              <a:buFont typeface="+mj-lt"/>
              <a:buAutoNum type="arabicPeriod"/>
            </a:pPr>
            <a:r>
              <a:rPr lang="en-IN" sz="1800" b="1" dirty="0">
                <a:latin typeface="Times New Roman" panose="02020603050405020304" pitchFamily="18" charset="0"/>
                <a:cs typeface="Times New Roman" panose="02020603050405020304" pitchFamily="18" charset="0"/>
              </a:rPr>
              <a:t>Anonymous Reporting System</a:t>
            </a:r>
            <a:r>
              <a:rPr lang="en-IN" sz="1200" dirty="0"/>
              <a:t>:</a:t>
            </a:r>
            <a:r>
              <a:rPr lang="en-US" sz="1600" dirty="0">
                <a:latin typeface="Times New Roman" panose="02020603050405020304" pitchFamily="18" charset="0"/>
                <a:cs typeface="Times New Roman" panose="02020603050405020304" pitchFamily="18" charset="0"/>
              </a:rPr>
              <a:t>Build a secure, encrypted platform for victims to report cyberbullying cases anonymously. Ensure automatic and seamless communication between the reporting platform and cybercrime authorities.</a:t>
            </a:r>
          </a:p>
          <a:p>
            <a:pPr marL="457200" indent="-457200" algn="just">
              <a:buFont typeface="+mj-lt"/>
              <a:buAutoNum type="arabicPeriod"/>
            </a:pPr>
            <a:r>
              <a:rPr lang="en-IN" sz="1800" b="1" dirty="0">
                <a:latin typeface="Times New Roman" panose="02020603050405020304" pitchFamily="18" charset="0"/>
                <a:cs typeface="Times New Roman" panose="02020603050405020304" pitchFamily="18" charset="0"/>
              </a:rPr>
              <a:t>Community Support Platform</a:t>
            </a:r>
            <a:r>
              <a:rPr lang="en-IN" sz="18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Develop an online community forum where victims can share their experiences and offer support to others. Include Q&amp;A sessions, personal stories, and tips on overcoming cyberbullying challenges.</a:t>
            </a:r>
          </a:p>
          <a:p>
            <a:pPr marL="457200" indent="-457200" algn="just">
              <a:buFont typeface="+mj-lt"/>
              <a:buAutoNum type="arabicPeriod"/>
            </a:pPr>
            <a:r>
              <a:rPr lang="en-IN" sz="1800" b="1" dirty="0">
                <a:latin typeface="Times New Roman" panose="02020603050405020304" pitchFamily="18" charset="0"/>
                <a:cs typeface="Times New Roman" panose="02020603050405020304" pitchFamily="18" charset="0"/>
              </a:rPr>
              <a:t>Educational Resources</a:t>
            </a:r>
            <a:r>
              <a:rPr lang="en-IN" sz="18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Curate educational content on cyberbullying, including defense tactics, online safety, and ways to identify and respond to cyberbullying.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interactive guides and videos for both teenagers and parents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indent="-457200" algn="just">
              <a:buFont typeface="+mj-lt"/>
              <a:buAutoNum type="arabicPeriod"/>
            </a:pPr>
            <a:r>
              <a:rPr lang="en-IN" sz="1800" b="1" dirty="0">
                <a:latin typeface="Times New Roman" panose="02020603050405020304" pitchFamily="18" charset="0"/>
                <a:cs typeface="Times New Roman" panose="02020603050405020304" pitchFamily="18" charset="0"/>
              </a:rPr>
              <a:t>Testing and User Feedback</a:t>
            </a:r>
            <a:r>
              <a:rPr lang="en-IN" sz="18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Perform extensive user testing to ensure the chatbot and platform are user-friendly and effective. Collect feedback from victims and law enforcement to refine and improve the system.</a:t>
            </a:r>
          </a:p>
          <a:p>
            <a:pPr marL="457200" indent="-457200" algn="just">
              <a:buFont typeface="+mj-lt"/>
              <a:buAutoNum type="arabicPeriod"/>
            </a:pPr>
            <a:r>
              <a:rPr lang="en-IN" sz="1800" b="1" dirty="0">
                <a:latin typeface="Times New Roman" panose="02020603050405020304" pitchFamily="18" charset="0"/>
                <a:cs typeface="Times New Roman" panose="02020603050405020304" pitchFamily="18" charset="0"/>
              </a:rPr>
              <a:t>Data Analysis and Improvement</a:t>
            </a:r>
            <a:r>
              <a:rPr lang="en-IN" sz="18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Use machine learning and analytics to analyze trends from reported data and improve the chatbot's </a:t>
            </a:r>
            <a:r>
              <a:rPr lang="en-US" sz="1600" dirty="0" err="1">
                <a:latin typeface="Times New Roman" panose="02020603050405020304" pitchFamily="18" charset="0"/>
                <a:cs typeface="Times New Roman" panose="02020603050405020304" pitchFamily="18" charset="0"/>
              </a:rPr>
              <a:t>responses.Continuously</a:t>
            </a:r>
            <a:r>
              <a:rPr lang="en-US" sz="1600" dirty="0">
                <a:latin typeface="Times New Roman" panose="02020603050405020304" pitchFamily="18" charset="0"/>
                <a:cs typeface="Times New Roman" panose="02020603050405020304" pitchFamily="18" charset="0"/>
              </a:rPr>
              <a:t> update the educational content based on user needs and evolving cyberbullying tactics.</a:t>
            </a:r>
            <a:endParaRPr lang="en-IN" sz="1600" dirty="0">
              <a:latin typeface="Times New Roman" panose="02020603050405020304" pitchFamily="18" charset="0"/>
              <a:cs typeface="Times New Roman" panose="02020603050405020304" pitchFamily="18" charset="0"/>
            </a:endParaRPr>
          </a:p>
          <a:p>
            <a:pPr marL="0" indent="0">
              <a:buNone/>
            </a:pP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marL="0" indent="0">
              <a:buNone/>
            </a:pPr>
            <a:r>
              <a:rPr lang="en-US" sz="1800" dirty="0">
                <a:effectLst/>
                <a:latin typeface="Times New Roman" panose="02020603050405020304" pitchFamily="18" charset="0"/>
                <a:cs typeface="Times New Roman" panose="02020603050405020304" pitchFamily="18" charset="0"/>
              </a:rPr>
              <a:t>Based on the observations and research gaps identified in the literature survey, the following specific objectives have been formulated: </a:t>
            </a:r>
          </a:p>
          <a:p>
            <a:pPr>
              <a:lnSpc>
                <a:spcPct val="200000"/>
              </a:lnSpc>
              <a:buFont typeface="Wingdings" panose="05000000000000000000" pitchFamily="2" charset="2"/>
              <a:buChar char="Ø"/>
            </a:pPr>
            <a:r>
              <a:rPr lang="en-US" sz="1400" dirty="0"/>
              <a:t>Use the chatbot “Billy” to offer instant, compassionate support to victims of cyberbullying.</a:t>
            </a:r>
          </a:p>
          <a:p>
            <a:pPr>
              <a:lnSpc>
                <a:spcPct val="200000"/>
              </a:lnSpc>
              <a:buFont typeface="Wingdings" panose="05000000000000000000" pitchFamily="2" charset="2"/>
              <a:buChar char="Ø"/>
            </a:pPr>
            <a:r>
              <a:rPr lang="en-US" sz="1400" dirty="0"/>
              <a:t>Protect victims identities while enabling them to report cyberbullying incidents to the cybercrime department.</a:t>
            </a:r>
          </a:p>
          <a:p>
            <a:pPr>
              <a:lnSpc>
                <a:spcPct val="200000"/>
              </a:lnSpc>
              <a:buFont typeface="Wingdings" panose="05000000000000000000" pitchFamily="2" charset="2"/>
              <a:buChar char="Ø"/>
            </a:pPr>
            <a:r>
              <a:rPr lang="en-US" sz="1400" dirty="0"/>
              <a:t>Track and monitor cyberbullying incidents geographically to help law enforcement focus on high-risk areas.</a:t>
            </a:r>
          </a:p>
          <a:p>
            <a:pPr>
              <a:lnSpc>
                <a:spcPct val="200000"/>
              </a:lnSpc>
              <a:buFont typeface="Wingdings" panose="05000000000000000000" pitchFamily="2" charset="2"/>
              <a:buChar char="Ø"/>
            </a:pPr>
            <a:r>
              <a:rPr lang="en-US" sz="1400" dirty="0"/>
              <a:t>Create a platform where victims can connect, share experiences, and learn coping strategies from others who have faced cyberbullying.</a:t>
            </a:r>
          </a:p>
          <a:p>
            <a:pPr>
              <a:lnSpc>
                <a:spcPct val="200000"/>
              </a:lnSpc>
              <a:buFont typeface="Wingdings" panose="05000000000000000000" pitchFamily="2" charset="2"/>
              <a:buChar char="Ø"/>
            </a:pPr>
            <a:r>
              <a:rPr lang="en-US" sz="1400" dirty="0"/>
              <a:t>Provide tips, educational materials, and defense tactics to empower individuals to protect themselves from online harassment.</a:t>
            </a:r>
          </a:p>
          <a:p>
            <a:pPr>
              <a:lnSpc>
                <a:spcPct val="200000"/>
              </a:lnSpc>
              <a:buFont typeface="Wingdings" panose="05000000000000000000" pitchFamily="2" charset="2"/>
              <a:buChar char="Ø"/>
            </a:pPr>
            <a:r>
              <a:rPr lang="en-US" sz="1400" dirty="0"/>
              <a:t>Collect data on cyberbullying incidents to identify trends and help policymakers address the issue proactively.</a:t>
            </a:r>
          </a:p>
          <a:p>
            <a:pPr>
              <a:lnSpc>
                <a:spcPct val="200000"/>
              </a:lnSpc>
              <a:buFont typeface="Wingdings" panose="05000000000000000000" pitchFamily="2" charset="2"/>
              <a:buChar char="Ø"/>
            </a:pPr>
            <a:endParaRPr lang="en-IN" sz="1800" dirty="0">
              <a:effectLst/>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System Design and Implementation</a:t>
            </a:r>
            <a:endParaRPr lang="en-IN" dirty="0"/>
          </a:p>
        </p:txBody>
      </p:sp>
      <p:pic>
        <p:nvPicPr>
          <p:cNvPr id="5" name="Content Placeholder 4">
            <a:extLst>
              <a:ext uri="{FF2B5EF4-FFF2-40B4-BE49-F238E27FC236}">
                <a16:creationId xmlns:a16="http://schemas.microsoft.com/office/drawing/2014/main" id="{CEBCBEF0-81D6-D27E-E7C2-EDFD6893D08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084570" y="989046"/>
            <a:ext cx="3351927" cy="5229000"/>
          </a:xfrm>
        </p:spPr>
      </p:pic>
    </p:spTree>
    <p:extLst>
      <p:ext uri="{BB962C8B-B14F-4D97-AF65-F5344CB8AC3E}">
        <p14:creationId xmlns:p14="http://schemas.microsoft.com/office/powerpoint/2010/main" val="593898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GB" dirty="0"/>
              <a:t>System Design &amp; Implementation</a:t>
            </a:r>
            <a:endParaRPr lang="en-IN" dirty="0"/>
          </a:p>
        </p:txBody>
      </p:sp>
      <p:sp>
        <p:nvSpPr>
          <p:cNvPr id="4" name="Google Shape;115;p17">
            <a:extLst>
              <a:ext uri="{FF2B5EF4-FFF2-40B4-BE49-F238E27FC236}">
                <a16:creationId xmlns:a16="http://schemas.microsoft.com/office/drawing/2014/main" id="{807CF1E5-3C38-BE5B-C337-21287DF75CFB}"/>
              </a:ext>
            </a:extLst>
          </p:cNvPr>
          <p:cNvSpPr txBox="1">
            <a:spLocks noGrp="1"/>
          </p:cNvSpPr>
          <p:nvPr>
            <p:ph idx="1"/>
          </p:nvPr>
        </p:nvSpPr>
        <p:spPr>
          <a:xfrm>
            <a:off x="812800" y="1096107"/>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150000"/>
              </a:lnSpc>
              <a:spcBef>
                <a:spcPts val="0"/>
              </a:spcBef>
              <a:spcAft>
                <a:spcPts val="0"/>
              </a:spcAft>
              <a:buClr>
                <a:schemeClr val="dk1"/>
              </a:buClr>
              <a:buSzPct val="100000"/>
              <a:buNone/>
            </a:pPr>
            <a:r>
              <a:rPr lang="en-IN" sz="1600" dirty="0">
                <a:latin typeface="Times New Roman" panose="02020603050405020304" pitchFamily="18" charset="0"/>
                <a:cs typeface="Times New Roman" panose="02020603050405020304" pitchFamily="18" charset="0"/>
              </a:rPr>
              <a:t>    T</a:t>
            </a:r>
            <a:r>
              <a:rPr lang="en-US" sz="1600" dirty="0">
                <a:latin typeface="Times New Roman" panose="02020603050405020304" pitchFamily="18" charset="0"/>
                <a:cs typeface="Times New Roman" panose="02020603050405020304" pitchFamily="18" charset="0"/>
              </a:rPr>
              <a:t>he system design of Billy Buddy outlines a structured approach to supporting victims of bullying. The User Interface Layer enables interaction through a chatbot named "Billy" and a web/mobile app, offering features like incident reporting and community discussions. These inputs are processed by the Backend Layer, which includes a chatbot engine, a reporting system, and a data collection module to manage and analyze user inputs effectively. The Data Storage Layer securely stores user data, crime statistics, and uploaded evidence in dedicated databases. A strong focus on Security and Privacy ensures encrypted data transfer, secure authentication, and compliance with user confidentiality. The system integrates external interfaces, enabling Real-Time Reporting of bullying incidents, alert systems for urgent notifications, and a Cybercrime Department Interface to forward complaints directly to authorities. This design provides a comprehensive solution, combining user engagement, data management, and proactive reporting to combat bullying effectively.</a:t>
            </a:r>
            <a:endParaRPr sz="1700" dirty="0"/>
          </a:p>
        </p:txBody>
      </p:sp>
    </p:spTree>
    <p:extLst>
      <p:ext uri="{BB962C8B-B14F-4D97-AF65-F5344CB8AC3E}">
        <p14:creationId xmlns:p14="http://schemas.microsoft.com/office/powerpoint/2010/main" val="3189421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3">
            <a:extLst>
              <a:ext uri="{FF2B5EF4-FFF2-40B4-BE49-F238E27FC236}">
                <a16:creationId xmlns:a16="http://schemas.microsoft.com/office/drawing/2014/main" id="{A9D9BD17-7AD8-D970-BB45-F1B5B77C4D58}"/>
              </a:ext>
            </a:extLst>
          </p:cNvPr>
          <p:cNvPicPr>
            <a:picLocks noGrp="1" noChangeAspect="1"/>
          </p:cNvPicPr>
          <p:nvPr>
            <p:ph idx="1"/>
          </p:nvPr>
        </p:nvPicPr>
        <p:blipFill>
          <a:blip r:embed="rId2"/>
          <a:stretch>
            <a:fillRect/>
          </a:stretch>
        </p:blipFill>
        <p:spPr>
          <a:xfrm>
            <a:off x="898115" y="1057031"/>
            <a:ext cx="9981554" cy="4953000"/>
          </a:xfrm>
          <a:prstGeom prst="rect">
            <a:avLst/>
          </a:prstGeom>
        </p:spPr>
      </p:pic>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792</TotalTime>
  <Words>1807</Words>
  <Application>Microsoft Office PowerPoint</Application>
  <PresentationFormat>Widescreen</PresentationFormat>
  <Paragraphs>117</Paragraphs>
  <Slides>15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Bookman Old Style</vt:lpstr>
      <vt:lpstr>Calibri</vt:lpstr>
      <vt:lpstr>Cambria</vt:lpstr>
      <vt:lpstr>Times New Roman</vt:lpstr>
      <vt:lpstr>Verdana</vt:lpstr>
      <vt:lpstr>Wingdings</vt:lpstr>
      <vt:lpstr>Bioinformatics</vt:lpstr>
      <vt:lpstr>Billy-Buddy: An AI-Powered Solution for Cyberbullying, Detection, Prevention and Victim Support</vt:lpstr>
      <vt:lpstr>Introduction</vt:lpstr>
      <vt:lpstr>Literature Review</vt:lpstr>
      <vt:lpstr>Research Gaps Identified</vt:lpstr>
      <vt:lpstr>Proposed Methodology</vt:lpstr>
      <vt:lpstr>Objectives</vt:lpstr>
      <vt:lpstr>System Design and Implementation</vt:lpstr>
      <vt:lpstr>System Design &amp; Implementation</vt:lpstr>
      <vt:lpstr>Timeline of Project</vt:lpstr>
      <vt:lpstr>Outcomes</vt:lpstr>
      <vt:lpstr>Conclusion</vt:lpstr>
      <vt:lpstr>References (IEEE Paper format)</vt:lpstr>
      <vt:lpstr>Github Link</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Charan Kumar Yadav</cp:lastModifiedBy>
  <cp:revision>26</cp:revision>
  <dcterms:created xsi:type="dcterms:W3CDTF">2023-03-16T03:26:27Z</dcterms:created>
  <dcterms:modified xsi:type="dcterms:W3CDTF">2025-01-20T06:58:38Z</dcterms:modified>
</cp:coreProperties>
</file>