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73" r:id="rId5"/>
    <p:sldId id="268" r:id="rId6"/>
    <p:sldId id="261" r:id="rId7"/>
    <p:sldId id="26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EB5F11-9486-1882-101C-BEE79CD3CB05}" v="4" dt="2024-09-16T15:44:10.936"/>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B28AEF4D-6CEF-DE6B-E3A6-E46625994146}"/>
              </a:ext>
            </a:extLst>
          </p:cNvPr>
          <p:cNvSpPr txBox="1">
            <a:spLocks noGrp="1" noChangeArrowheads="1"/>
          </p:cNvSpPr>
          <p:nvPr>
            <p:ph type="sldNum" sz="quarter" idx="10"/>
          </p:nvPr>
        </p:nvSpPr>
        <p:spPr>
          <a:ln/>
        </p:spPr>
        <p:txBody>
          <a:bodyPr/>
          <a:lstStyle>
            <a:lvl1pPr>
              <a:defRPr/>
            </a:lvl1pPr>
          </a:lstStyle>
          <a:p>
            <a:fld id="{2A15BDE2-3DC3-4D4F-9FF6-AE90E6D05207}" type="slidenum">
              <a:rPr lang="en-US" altLang="en-US"/>
              <a:pPr/>
              <a:t>‹#›</a:t>
            </a:fld>
            <a:endParaRPr lang="en-US" altLang="en-US"/>
          </a:p>
        </p:txBody>
      </p:sp>
    </p:spTree>
    <p:extLst>
      <p:ext uri="{BB962C8B-B14F-4D97-AF65-F5344CB8AC3E}">
        <p14:creationId xmlns:p14="http://schemas.microsoft.com/office/powerpoint/2010/main" val="27428256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4">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krithik202/Billy-Buddy-against-Cyber-Bully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lgn="ctr">
              <a:spcBef>
                <a:spcPts val="340"/>
              </a:spcBef>
              <a:buClr>
                <a:srgbClr val="17365D"/>
              </a:buClr>
              <a:buSzPts val="1700"/>
            </a:pPr>
            <a:r>
              <a:rPr lang="en-GB" sz="1600" b="1" i="0" u="none" strike="noStrike" cap="none" dirty="0" err="1">
                <a:solidFill>
                  <a:srgbClr val="17365D"/>
                </a:solidFill>
                <a:latin typeface="Times New Roman" panose="02020603050405020304" pitchFamily="18" charset="0"/>
                <a:ea typeface="Cambria"/>
                <a:cs typeface="Times New Roman" panose="02020603050405020304" pitchFamily="18" charset="0"/>
                <a:sym typeface="Verdana"/>
              </a:rPr>
              <a:t>Dr</a:t>
            </a:r>
            <a:r>
              <a:rPr lang="en-GB" sz="1600" b="1" dirty="0" err="1">
                <a:solidFill>
                  <a:srgbClr val="17365D"/>
                </a:solidFill>
                <a:latin typeface="Times New Roman" panose="02020603050405020304" pitchFamily="18" charset="0"/>
                <a:ea typeface="Cambria"/>
                <a:cs typeface="Times New Roman" panose="02020603050405020304" pitchFamily="18" charset="0"/>
                <a:sym typeface="Verdana"/>
              </a:rPr>
              <a:t>.</a:t>
            </a:r>
            <a:r>
              <a:rPr lang="en-GB" sz="1600" b="1" dirty="0">
                <a:solidFill>
                  <a:srgbClr val="17365D"/>
                </a:solidFill>
                <a:latin typeface="Times New Roman" panose="02020603050405020304" pitchFamily="18" charset="0"/>
                <a:ea typeface="Cambria"/>
                <a:cs typeface="Times New Roman" panose="02020603050405020304" pitchFamily="18" charset="0"/>
                <a:sym typeface="Verdana"/>
              </a:rPr>
              <a:t> </a:t>
            </a:r>
            <a:r>
              <a:rPr lang="en-GB" sz="1600" b="1" dirty="0" err="1">
                <a:solidFill>
                  <a:srgbClr val="17365D"/>
                </a:solidFill>
                <a:latin typeface="Times New Roman" panose="02020603050405020304" pitchFamily="18" charset="0"/>
                <a:ea typeface="Cambria"/>
                <a:cs typeface="Times New Roman" panose="02020603050405020304" pitchFamily="18" charset="0"/>
                <a:sym typeface="Verdana"/>
              </a:rPr>
              <a:t>Marimuthu</a:t>
            </a:r>
            <a:r>
              <a:rPr lang="en-GB" sz="1600" b="1" dirty="0">
                <a:solidFill>
                  <a:srgbClr val="17365D"/>
                </a:solidFill>
                <a:latin typeface="Times New Roman" panose="02020603050405020304" pitchFamily="18" charset="0"/>
                <a:ea typeface="Cambria"/>
                <a:cs typeface="Times New Roman" panose="02020603050405020304" pitchFamily="18" charset="0"/>
                <a:sym typeface="Verdana"/>
              </a:rPr>
              <a:t> K,</a:t>
            </a:r>
            <a:endParaRPr sz="1600" dirty="0">
              <a:latin typeface="Times New Roman" panose="02020603050405020304" pitchFamily="18" charset="0"/>
              <a:ea typeface="Cambria"/>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a:cs typeface="Times New Roman" panose="02020603050405020304" pitchFamily="18" charset="0"/>
                <a:sym typeface="Verdana"/>
              </a:rPr>
              <a:t>Professor, </a:t>
            </a:r>
            <a:endParaRPr sz="1600" dirty="0">
              <a:latin typeface="Times New Roman" panose="02020603050405020304" pitchFamily="18" charset="0"/>
              <a:ea typeface="Cambria"/>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dirty="0">
                <a:solidFill>
                  <a:schemeClr val="tx1"/>
                </a:solidFill>
                <a:latin typeface="Times New Roman" panose="02020603050405020304" pitchFamily="18" charset="0"/>
                <a:ea typeface="Cambria"/>
                <a:cs typeface="Times New Roman" panose="02020603050405020304" pitchFamily="18" charset="0"/>
              </a:rPr>
              <a:t>BILLY-BUDDY AGAINST CYBER BULLYING</a:t>
            </a:r>
            <a:endPar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a:ea typeface="Cambria"/>
              </a:rPr>
              <a:t>            </a:t>
            </a:r>
            <a:r>
              <a:rPr lang="en-GB" dirty="0">
                <a:latin typeface="Times New Roman" panose="02020603050405020304" pitchFamily="18" charset="0"/>
                <a:ea typeface="Cambria"/>
                <a:cs typeface="Times New Roman" panose="02020603050405020304" pitchFamily="18" charset="0"/>
              </a:rPr>
              <a:t>Batch Number: CST-G16</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13901025"/>
              </p:ext>
            </p:extLst>
          </p:nvPr>
        </p:nvGraphicFramePr>
        <p:xfrm>
          <a:off x="547574" y="2514022"/>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Student Name</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20211CST0092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Mekala Charan Kumar</a:t>
                      </a:r>
                      <a:endParaRPr sz="1800" u="none" strike="noStrike" cap="none" dirty="0" err="1">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20211CST0137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Krithik S</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20211CST0031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Gandu Sanjay</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20211CST0014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Mohammed Kaif</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Review-0</a:t>
            </a:r>
            <a:endParaRPr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a:cs typeface="Times New Roman" panose="02020603050405020304" pitchFamily="18" charset="0"/>
                <a:sym typeface="Verdana"/>
              </a:rPr>
              <a:t>Name of the Program: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B.TECH</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buClr>
                <a:srgbClr val="17365D"/>
              </a:buClr>
              <a:buSzPct val="100000"/>
            </a:pP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Name of the </a:t>
            </a:r>
            <a:r>
              <a:rPr lang="en-US" sz="2000" b="1" dirty="0" err="1">
                <a:solidFill>
                  <a:schemeClr val="accent1"/>
                </a:solidFill>
                <a:latin typeface="Times New Roman" panose="02020603050405020304" pitchFamily="18" charset="0"/>
                <a:ea typeface="Cambria"/>
                <a:cs typeface="Times New Roman" panose="02020603050405020304" pitchFamily="18" charset="0"/>
                <a:sym typeface="Verdana"/>
              </a:rPr>
              <a:t>HoD</a:t>
            </a: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Dr. Saira Banu Atham</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IN" sz="2000" b="1" dirty="0" err="1">
                <a:latin typeface="Times New Roman" panose="02020603050405020304" pitchFamily="18" charset="0"/>
                <a:ea typeface="Cambria" panose="02040503050406030204" pitchFamily="18" charset="0"/>
                <a:cs typeface="Times New Roman" panose="02020603050405020304" pitchFamily="18" charset="0"/>
              </a:rPr>
              <a:t>Dr.</a:t>
            </a:r>
            <a:r>
              <a:rPr lang="en-IN" sz="2000" b="1" dirty="0">
                <a:latin typeface="Times New Roman" panose="02020603050405020304" pitchFamily="18" charset="0"/>
                <a:ea typeface="Cambria" panose="02040503050406030204" pitchFamily="18" charset="0"/>
                <a:cs typeface="Times New Roman" panose="02020603050405020304" pitchFamily="18" charset="0"/>
              </a:rPr>
              <a:t> H M Manjula</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Name of the School Project Coordinators: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Dr</a:t>
            </a:r>
            <a:r>
              <a:rPr lang="en-US" sz="2000" b="1" i="0" u="none" strike="noStrike" cap="none" dirty="0">
                <a:solidFill>
                  <a:schemeClr val="tx1"/>
                </a:solidFill>
                <a:latin typeface="Times New Roman" panose="02020603050405020304" pitchFamily="18" charset="0"/>
                <a:ea typeface="Cambria"/>
                <a:cs typeface="Times New Roman" panose="02020603050405020304" pitchFamily="18" charset="0"/>
                <a:sym typeface="Verdana"/>
              </a:rPr>
              <a:t>. Abdul Khadar A </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8622FC81-A096-3179-79C5-B373DB9C4379}"/>
              </a:ext>
            </a:extLst>
          </p:cNvPr>
          <p:cNvGraphicFramePr>
            <a:graphicFrameLocks noGrp="1"/>
          </p:cNvGraphicFramePr>
          <p:nvPr>
            <p:extLst>
              <p:ext uri="{D42A27DB-BD31-4B8C-83A1-F6EECF244321}">
                <p14:modId xmlns:p14="http://schemas.microsoft.com/office/powerpoint/2010/main" val="3241426963"/>
              </p:ext>
            </p:extLst>
          </p:nvPr>
        </p:nvGraphicFramePr>
        <p:xfrm>
          <a:off x="452284" y="2513340"/>
          <a:ext cx="5772491" cy="1854880"/>
        </p:xfrm>
        <a:graphic>
          <a:graphicData uri="http://schemas.openxmlformats.org/drawingml/2006/table">
            <a:tbl>
              <a:tblPr firstRow="1" bandRow="1"/>
              <a:tblGrid>
                <a:gridCol w="2534765">
                  <a:extLst>
                    <a:ext uri="{9D8B030D-6E8A-4147-A177-3AD203B41FA5}">
                      <a16:colId xmlns:a16="http://schemas.microsoft.com/office/drawing/2014/main" val="1156800966"/>
                    </a:ext>
                  </a:extLst>
                </a:gridCol>
                <a:gridCol w="3237726">
                  <a:extLst>
                    <a:ext uri="{9D8B030D-6E8A-4147-A177-3AD203B41FA5}">
                      <a16:colId xmlns:a16="http://schemas.microsoft.com/office/drawing/2014/main" val="222740702"/>
                    </a:ext>
                  </a:extLst>
                </a:gridCol>
              </a:tblGrid>
              <a:tr h="370976">
                <a:tc>
                  <a:txBody>
                    <a:bodyPr/>
                    <a:lstStyle/>
                    <a:p>
                      <a:endParaRPr lang="en-IN"/>
                    </a:p>
                  </a:txBody>
                  <a:tcPr/>
                </a:tc>
                <a:tc>
                  <a:txBody>
                    <a:bodyPr/>
                    <a:lstStyle/>
                    <a:p>
                      <a:endParaRPr lang="en-IN"/>
                    </a:p>
                  </a:txBody>
                  <a:tcPr/>
                </a:tc>
                <a:extLst>
                  <a:ext uri="{0D108BD9-81ED-4DB2-BD59-A6C34878D82A}">
                    <a16:rowId xmlns:a16="http://schemas.microsoft.com/office/drawing/2014/main" val="1449484143"/>
                  </a:ext>
                </a:extLst>
              </a:tr>
              <a:tr h="370976">
                <a:tc>
                  <a:txBody>
                    <a:bodyPr/>
                    <a:lstStyle/>
                    <a:p>
                      <a:endParaRPr lang="en-IN"/>
                    </a:p>
                  </a:txBody>
                  <a:tcPr/>
                </a:tc>
                <a:tc>
                  <a:txBody>
                    <a:bodyPr/>
                    <a:lstStyle/>
                    <a:p>
                      <a:r>
                        <a:rPr lang="en-IN" dirty="0"/>
                        <a:t>      </a:t>
                      </a:r>
                    </a:p>
                  </a:txBody>
                  <a:tcPr/>
                </a:tc>
                <a:extLst>
                  <a:ext uri="{0D108BD9-81ED-4DB2-BD59-A6C34878D82A}">
                    <a16:rowId xmlns:a16="http://schemas.microsoft.com/office/drawing/2014/main" val="2203900991"/>
                  </a:ext>
                </a:extLst>
              </a:tr>
              <a:tr h="370976">
                <a:tc>
                  <a:txBody>
                    <a:bodyPr/>
                    <a:lstStyle/>
                    <a:p>
                      <a:endParaRPr lang="en-IN"/>
                    </a:p>
                  </a:txBody>
                  <a:tcPr/>
                </a:tc>
                <a:tc>
                  <a:txBody>
                    <a:bodyPr/>
                    <a:lstStyle/>
                    <a:p>
                      <a:endParaRPr lang="en-IN"/>
                    </a:p>
                  </a:txBody>
                  <a:tcPr/>
                </a:tc>
                <a:extLst>
                  <a:ext uri="{0D108BD9-81ED-4DB2-BD59-A6C34878D82A}">
                    <a16:rowId xmlns:a16="http://schemas.microsoft.com/office/drawing/2014/main" val="3821370419"/>
                  </a:ext>
                </a:extLst>
              </a:tr>
              <a:tr h="370976">
                <a:tc>
                  <a:txBody>
                    <a:bodyPr/>
                    <a:lstStyle/>
                    <a:p>
                      <a:endParaRPr lang="en-IN"/>
                    </a:p>
                  </a:txBody>
                  <a:tcPr/>
                </a:tc>
                <a:tc>
                  <a:txBody>
                    <a:bodyPr/>
                    <a:lstStyle/>
                    <a:p>
                      <a:endParaRPr lang="en-IN"/>
                    </a:p>
                  </a:txBody>
                  <a:tcPr/>
                </a:tc>
                <a:extLst>
                  <a:ext uri="{0D108BD9-81ED-4DB2-BD59-A6C34878D82A}">
                    <a16:rowId xmlns:a16="http://schemas.microsoft.com/office/drawing/2014/main" val="4167496256"/>
                  </a:ext>
                </a:extLst>
              </a:tr>
              <a:tr h="370976">
                <a:tc>
                  <a:txBody>
                    <a:bodyPr/>
                    <a:lstStyle/>
                    <a:p>
                      <a:endParaRPr lang="en-IN"/>
                    </a:p>
                  </a:txBody>
                  <a:tcPr/>
                </a:tc>
                <a:tc>
                  <a:txBody>
                    <a:bodyPr/>
                    <a:lstStyle/>
                    <a:p>
                      <a:endParaRPr lang="en-IN" dirty="0"/>
                    </a:p>
                  </a:txBody>
                  <a:tcPr/>
                </a:tc>
                <a:extLst>
                  <a:ext uri="{0D108BD9-81ED-4DB2-BD59-A6C34878D82A}">
                    <a16:rowId xmlns:a16="http://schemas.microsoft.com/office/drawing/2014/main" val="267660316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5" name="Rectangle 2">
            <a:extLst>
              <a:ext uri="{FF2B5EF4-FFF2-40B4-BE49-F238E27FC236}">
                <a16:creationId xmlns:a16="http://schemas.microsoft.com/office/drawing/2014/main" id="{FB222414-CFD5-8774-FDF1-12C25DF1EFBB}"/>
              </a:ext>
            </a:extLst>
          </p:cNvPr>
          <p:cNvSpPr>
            <a:spLocks noGrp="1" noChangeArrowheads="1"/>
          </p:cNvSpPr>
          <p:nvPr>
            <p:ph type="body" idx="1"/>
          </p:nvPr>
        </p:nvSpPr>
        <p:spPr bwMode="auto">
          <a:xfrm>
            <a:off x="643121" y="1166842"/>
            <a:ext cx="1151789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Smith and L. Johnson, "Online Harassment and Cybercrime Reporting," in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 of the </a:t>
            </a:r>
          </a:p>
          <a:p>
            <a:pPr marL="0" marR="0" lvl="0" indent="0" algn="just" defTabSz="914400" rtl="0" eaLnBrk="0" fontAlgn="base" latinLnBrk="0" hangingPunct="0">
              <a:lnSpc>
                <a:spcPct val="200000"/>
              </a:lnSpc>
              <a:spcBef>
                <a:spcPct val="0"/>
              </a:spcBef>
              <a:spcAft>
                <a:spcPct val="0"/>
              </a:spcAft>
              <a:buClrTx/>
              <a:buSzTx/>
              <a:buNone/>
              <a:tabLst/>
            </a:pP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Symposium on Cyber Security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Delhi, India, 2023, pp. 135-142.</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Kumar and M. Patel, "Chatbot Applications for Mental Health Support in Adolescents," </a:t>
            </a:r>
          </a:p>
          <a:p>
            <a:pPr marL="0" marR="0" lvl="0" indent="0" algn="just" defTabSz="914400" rtl="0" eaLnBrk="0" fontAlgn="base" latinLnBrk="0" hangingPunct="0">
              <a:lnSpc>
                <a:spcPct val="200000"/>
              </a:lnSpc>
              <a:spcBef>
                <a:spcPct val="0"/>
              </a:spcBef>
              <a:spcAft>
                <a:spcPct val="0"/>
              </a:spcAft>
              <a:buClrTx/>
              <a:buSzTx/>
              <a:buNone/>
              <a:tabLst/>
            </a:pP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 on Mental Health Informatics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12, no. 3, pp. 210-220, May 2024.</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Reddy and B. Chandra, "Statistical Analysis of Cyberbullying Trends in India,"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t>
            </a:r>
          </a:p>
          <a:p>
            <a:pPr marL="0" marR="0" lvl="0" indent="0" algn="just" defTabSz="914400" rtl="0" eaLnBrk="0" fontAlgn="base" latinLnBrk="0" hangingPunct="0">
              <a:lnSpc>
                <a:spcPct val="200000"/>
              </a:lnSpc>
              <a:spcBef>
                <a:spcPct val="0"/>
              </a:spcBef>
              <a:spcAft>
                <a:spcPct val="0"/>
              </a:spcAft>
              <a:buClrTx/>
              <a:buSzTx/>
              <a:buNone/>
              <a:tabLst/>
            </a:pP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Cyber Policy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15, no. 6, pp. 658-669, Nov. 2023.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err="1">
                <a:latin typeface="Times New Roman" panose="02020603050405020304" pitchFamily="18" charset="0"/>
                <a:ea typeface="Cambria" panose="02040503050406030204" pitchFamily="18" charset="0"/>
                <a:cs typeface="Times New Roman" panose="02020603050405020304" pitchFamily="18" charset="0"/>
              </a:rPr>
              <a:t>Github</a:t>
            </a:r>
            <a:r>
              <a:rPr lang="en-US" dirty="0">
                <a:latin typeface="Times New Roman" panose="02020603050405020304" pitchFamily="18" charset="0"/>
                <a:ea typeface="Cambria" panose="02040503050406030204" pitchFamily="18" charset="0"/>
                <a:cs typeface="Times New Roman" panose="02020603050405020304" pitchFamily="18" charset="0"/>
              </a:rPr>
              <a:t> Link</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a:cs typeface="Times New Roman" panose="02020603050405020304" pitchFamily="18" charset="0"/>
              </a:rPr>
              <a:t>Problem Statement Number: PSCS-200</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b="1" dirty="0">
                <a:latin typeface="Times New Roman" panose="02020603050405020304" pitchFamily="18" charset="0"/>
                <a:ea typeface="Cambria"/>
                <a:cs typeface="Times New Roman" panose="02020603050405020304" pitchFamily="18" charset="0"/>
              </a:rPr>
              <a:t>Organization: </a:t>
            </a:r>
            <a:r>
              <a:rPr lang="en-US" sz="1800" dirty="0">
                <a:latin typeface="Times New Roman" panose="02020603050405020304" pitchFamily="18" charset="0"/>
                <a:ea typeface="Cambria"/>
                <a:cs typeface="Times New Roman" panose="02020603050405020304" pitchFamily="18" charset="0"/>
              </a:rPr>
              <a:t>AICTE</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None/>
            </a:pPr>
            <a:r>
              <a:rPr lang="en-US" sz="1800" b="1" dirty="0">
                <a:latin typeface="Times New Roman" panose="02020603050405020304" pitchFamily="18" charset="0"/>
                <a:ea typeface="Cambria"/>
                <a:cs typeface="Times New Roman" panose="02020603050405020304" pitchFamily="18" charset="0"/>
              </a:rPr>
              <a:t>Category :</a:t>
            </a:r>
            <a:r>
              <a:rPr lang="en-US" sz="1800" dirty="0">
                <a:latin typeface="Times New Roman" panose="02020603050405020304" pitchFamily="18" charset="0"/>
                <a:ea typeface="Cambria"/>
                <a:cs typeface="Times New Roman" panose="02020603050405020304" pitchFamily="18" charset="0"/>
              </a:rPr>
              <a:t> Software</a:t>
            </a:r>
          </a:p>
          <a:p>
            <a:pPr marL="342900" lvl="0" indent="-190500" algn="just">
              <a:lnSpc>
                <a:spcPct val="200000"/>
              </a:lnSpc>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Problem Description:</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150000"/>
              </a:lnSpc>
              <a:spcBef>
                <a:spcPts val="0"/>
              </a:spcBef>
              <a:buNone/>
            </a:pPr>
            <a:r>
              <a:rPr lang="en-US" sz="1600" b="1" dirty="0">
                <a:latin typeface="Times New Roman" panose="02020603050405020304" pitchFamily="18" charset="0"/>
                <a:ea typeface="Cambria" panose="020405030504060302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Cyberbullying is a growing issue, particularly among teenagers, involving harmful online behaviors such as spreading rumors, threats, or sharing personal information. These actions, often repeated with intent to harm, can lead to serious emotional consequences for victims, including low self-esteem, depression, and suicidal thoughts. This project aims to combat cyberbullying through a user-friendly chatbot called "Billy." Billy provides emotional support, helps collect evidence, and reports offenders to the cybercrime department while maintaining victim anonymity. The platform tracks cybercrime statistics by region, offering focused attention on high-risk areas and fostering a supportive community for victims to share experiences and tips.</a:t>
            </a: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1600" b="1" dirty="0">
                <a:latin typeface="Times New Roman" panose="02020603050405020304" pitchFamily="18" charset="0"/>
                <a:ea typeface="Cambria" panose="02040503050406030204" pitchFamily="18" charset="0"/>
                <a:cs typeface="Times New Roman" panose="02020603050405020304" pitchFamily="18" charset="0"/>
              </a:rPr>
              <a:t>Difficulty Level: Medium</a:t>
            </a:r>
            <a:endParaRPr sz="1600"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112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       </a:t>
            </a: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https://github.com/krithik202/Billy-Buddy-against-Cyber-Bullying</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170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609600" lvl="0" indent="-457200" algn="just" rtl="0">
              <a:spcBef>
                <a:spcPts val="0"/>
              </a:spcBef>
              <a:spcAft>
                <a:spcPts val="0"/>
              </a:spcAft>
              <a:buClr>
                <a:schemeClr val="dk1"/>
              </a:buClr>
              <a:buSzPct val="100000"/>
              <a:buAutoNum type="arabicPeriod"/>
            </a:pPr>
            <a:r>
              <a:rPr lang="en-IN" b="1" dirty="0">
                <a:latin typeface="Times New Roman" panose="02020603050405020304" pitchFamily="18" charset="0"/>
                <a:cs typeface="Times New Roman" panose="02020603050405020304" pitchFamily="18" charset="0"/>
              </a:rPr>
              <a:t>Frontend : </a:t>
            </a:r>
            <a:r>
              <a:rPr lang="en-IN" sz="2000" dirty="0" err="1">
                <a:latin typeface="Times New Roman" panose="02020603050405020304" pitchFamily="18" charset="0"/>
                <a:cs typeface="Times New Roman" panose="02020603050405020304" pitchFamily="18" charset="0"/>
              </a:rPr>
              <a:t>HTML,CSS,Javascript,React.js,Bootstrap,Websocket</a:t>
            </a:r>
            <a:r>
              <a:rPr lang="en-IN" sz="2000"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609600" lvl="0" indent="-457200" algn="just" rtl="0">
              <a:spcBef>
                <a:spcPts val="0"/>
              </a:spcBef>
              <a:spcAft>
                <a:spcPts val="0"/>
              </a:spcAft>
              <a:buClr>
                <a:schemeClr val="dk1"/>
              </a:buClr>
              <a:buSzPct val="100000"/>
              <a:buAutoNum type="arabicPeriod"/>
            </a:pPr>
            <a:r>
              <a:rPr lang="en-IN" b="1" dirty="0">
                <a:latin typeface="Times New Roman" panose="02020603050405020304" pitchFamily="18" charset="0"/>
                <a:cs typeface="Times New Roman" panose="02020603050405020304" pitchFamily="18" charset="0"/>
              </a:rPr>
              <a:t>Backend  : </a:t>
            </a:r>
            <a:r>
              <a:rPr lang="en-US" sz="2000" dirty="0">
                <a:latin typeface="Times New Roman" panose="02020603050405020304" pitchFamily="18" charset="0"/>
                <a:cs typeface="Times New Roman" panose="02020603050405020304" pitchFamily="18" charset="0"/>
              </a:rPr>
              <a:t>Node.js with Express.js,</a:t>
            </a:r>
            <a:r>
              <a:rPr lang="en-IN" sz="1600" dirty="0"/>
              <a:t> </a:t>
            </a:r>
            <a:r>
              <a:rPr lang="en-IN" sz="2000" dirty="0">
                <a:latin typeface="Times New Roman" panose="02020603050405020304" pitchFamily="18" charset="0"/>
                <a:cs typeface="Times New Roman" panose="02020603050405020304" pitchFamily="18" charset="0"/>
              </a:rPr>
              <a:t>Flask/Django (or) Python.</a:t>
            </a:r>
          </a:p>
          <a:p>
            <a:pPr marL="609600" lvl="0" indent="-457200" algn="just" rtl="0">
              <a:spcBef>
                <a:spcPts val="0"/>
              </a:spcBef>
              <a:spcAft>
                <a:spcPts val="0"/>
              </a:spcAft>
              <a:buClr>
                <a:schemeClr val="dk1"/>
              </a:buClr>
              <a:buSzPct val="100000"/>
              <a:buAutoNum type="arabicPeriod"/>
            </a:pPr>
            <a:r>
              <a:rPr lang="en-IN" b="1" dirty="0">
                <a:latin typeface="Times New Roman" panose="02020603050405020304" pitchFamily="18" charset="0"/>
                <a:cs typeface="Times New Roman" panose="02020603050405020304" pitchFamily="18" charset="0"/>
              </a:rPr>
              <a:t>Database:  </a:t>
            </a:r>
            <a:r>
              <a:rPr lang="en-IN" sz="2000" dirty="0" err="1">
                <a:latin typeface="Times New Roman" panose="02020603050405020304" pitchFamily="18" charset="0"/>
                <a:cs typeface="Times New Roman" panose="02020603050405020304" pitchFamily="18" charset="0"/>
              </a:rPr>
              <a:t>MongoDb,MySQL</a:t>
            </a:r>
            <a:r>
              <a:rPr lang="en-IN" sz="2000"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609600" lvl="0" indent="-457200" algn="just" rtl="0">
              <a:spcBef>
                <a:spcPts val="0"/>
              </a:spcBef>
              <a:spcAft>
                <a:spcPts val="0"/>
              </a:spcAft>
              <a:buClr>
                <a:schemeClr val="dk1"/>
              </a:buClr>
              <a:buSzPct val="100000"/>
              <a:buAutoNum type="arabicPeriod"/>
            </a:pPr>
            <a:r>
              <a:rPr lang="en-IN" b="1" dirty="0">
                <a:latin typeface="Times New Roman" panose="02020603050405020304" pitchFamily="18" charset="0"/>
                <a:cs typeface="Times New Roman" panose="02020603050405020304" pitchFamily="18" charset="0"/>
              </a:rPr>
              <a:t>API’S      : </a:t>
            </a:r>
            <a:r>
              <a:rPr lang="en-IN" sz="2000" dirty="0">
                <a:latin typeface="Times New Roman" panose="02020603050405020304" pitchFamily="18" charset="0"/>
                <a:cs typeface="Times New Roman" panose="02020603050405020304" pitchFamily="18" charset="0"/>
              </a:rPr>
              <a:t>Restful </a:t>
            </a:r>
            <a:r>
              <a:rPr lang="en-IN" sz="2000" dirty="0" err="1">
                <a:latin typeface="Times New Roman" panose="02020603050405020304" pitchFamily="18" charset="0"/>
                <a:cs typeface="Times New Roman" panose="02020603050405020304" pitchFamily="18" charset="0"/>
              </a:rPr>
              <a:t>API,Twilio</a:t>
            </a:r>
            <a:r>
              <a:rPr lang="en-IN" sz="2000" dirty="0">
                <a:latin typeface="Times New Roman" panose="02020603050405020304" pitchFamily="18" charset="0"/>
                <a:cs typeface="Times New Roman" panose="02020603050405020304" pitchFamily="18" charset="0"/>
              </a:rPr>
              <a:t> API.</a:t>
            </a:r>
            <a:endParaRPr lang="en-IN" dirty="0">
              <a:latin typeface="Times New Roman" panose="020206030504050203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14;p17">
            <a:extLst>
              <a:ext uri="{FF2B5EF4-FFF2-40B4-BE49-F238E27FC236}">
                <a16:creationId xmlns:a16="http://schemas.microsoft.com/office/drawing/2014/main" id="{8D493B5E-F6D3-CB89-757F-DCDF18BAB203}"/>
              </a:ext>
            </a:extLst>
          </p:cNvPr>
          <p:cNvSpPr txBox="1">
            <a:spLocks noGrp="1"/>
          </p:cNvSpPr>
          <p:nvPr>
            <p:ph type="title"/>
          </p:nvPr>
        </p:nvSpPr>
        <p:spPr>
          <a:xfrm>
            <a:off x="812800" y="309563"/>
            <a:ext cx="10668000" cy="487362"/>
          </a:xfrm>
        </p:spPr>
        <p:txBody>
          <a:bodyPr>
            <a:noAutofit/>
          </a:bodyPr>
          <a:lstStyle/>
          <a:p>
            <a:pPr indent="144779" defTabSz="868680" eaLnBrk="1" fontAlgn="auto" hangingPunct="1">
              <a:lnSpc>
                <a:spcPct val="200000"/>
              </a:lnSpc>
              <a:spcBef>
                <a:spcPts val="0"/>
              </a:spcBef>
              <a:spcAft>
                <a:spcPts val="0"/>
              </a:spcAft>
              <a:defRPr sz="2660">
                <a:latin typeface="Cambria"/>
                <a:ea typeface="Cambria"/>
                <a:cs typeface="Cambria"/>
                <a:sym typeface="Cambria"/>
              </a:defRPr>
            </a:pPr>
            <a:r>
              <a:rPr sz="2400" dirty="0">
                <a:latin typeface="Times New Roman" panose="02020603050405020304" pitchFamily="18" charset="0"/>
                <a:ea typeface="Cambria"/>
                <a:cs typeface="Times New Roman" panose="02020603050405020304" pitchFamily="18" charset="0"/>
                <a:sym typeface="Cambria"/>
              </a:rPr>
              <a:t>Analysis of Problem Statement (contd...)</a:t>
            </a:r>
          </a:p>
        </p:txBody>
      </p:sp>
      <p:sp>
        <p:nvSpPr>
          <p:cNvPr id="158" name="Google Shape;115;p17">
            <a:extLst>
              <a:ext uri="{FF2B5EF4-FFF2-40B4-BE49-F238E27FC236}">
                <a16:creationId xmlns:a16="http://schemas.microsoft.com/office/drawing/2014/main" id="{6BF45F72-FE32-88C4-9C58-6AA93BB228D7}"/>
              </a:ext>
            </a:extLst>
          </p:cNvPr>
          <p:cNvSpPr txBox="1">
            <a:spLocks noGrp="1"/>
          </p:cNvSpPr>
          <p:nvPr>
            <p:ph type="body" idx="1"/>
          </p:nvPr>
        </p:nvSpPr>
        <p:spPr/>
        <p:txBody>
          <a:bodyPr>
            <a:normAutofit/>
          </a:bodyPr>
          <a:lstStyle/>
          <a:p>
            <a:pPr marL="168275" indent="-33338" algn="just" defTabSz="812800" eaLnBrk="1" hangingPunct="1">
              <a:lnSpc>
                <a:spcPct val="200000"/>
              </a:lnSpc>
              <a:spcBef>
                <a:spcPct val="0"/>
              </a:spcBef>
              <a:buSzTx/>
              <a:buFont typeface="Arial" panose="020B0604020202020204" pitchFamily="34" charset="0"/>
              <a:buNone/>
            </a:pPr>
            <a:r>
              <a:rPr lang="en-US" altLang="en-US"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Software Requirements: </a:t>
            </a:r>
          </a:p>
          <a:p>
            <a:pPr marL="168275" indent="-33338" algn="just" defTabSz="812800" eaLnBrk="1" hangingPunct="1">
              <a:lnSpc>
                <a:spcPct val="200000"/>
              </a:lnSpc>
              <a:spcBef>
                <a:spcPct val="0"/>
              </a:spcBef>
              <a:buSzTx/>
              <a:buFont typeface="Arial" panose="020B0604020202020204" pitchFamily="34" charset="0"/>
              <a:buNone/>
            </a:pPr>
            <a:r>
              <a:rPr lang="en-US" altLang="en-US" sz="20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Frontend Software Requirements:</a:t>
            </a:r>
          </a:p>
          <a:p>
            <a:pPr marL="168275" indent="-33338" algn="just" defTabSz="812800" eaLnBrk="1" hangingPunct="1">
              <a:lnSpc>
                <a:spcPct val="200000"/>
              </a:lnSpc>
              <a:spcBef>
                <a:spcPct val="0"/>
              </a:spcBef>
              <a:buSzTx/>
              <a:buFont typeface="Arial" panose="020B0604020202020204" pitchFamily="34" charset="0"/>
              <a:buNone/>
            </a:pPr>
            <a:r>
              <a:rPr lang="en-US" altLang="en-US" sz="19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1. VS Code (Visual Studio Code): </a:t>
            </a:r>
            <a:r>
              <a:rPr lang="en-US" altLang="en-US" sz="19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A highly popular code editor that supports JavaScript, Node.js, and React development.</a:t>
            </a:r>
          </a:p>
          <a:p>
            <a:pPr marL="168275" indent="-33338" algn="just" defTabSz="812800" eaLnBrk="1" hangingPunct="1">
              <a:lnSpc>
                <a:spcPct val="200000"/>
              </a:lnSpc>
              <a:spcBef>
                <a:spcPct val="0"/>
              </a:spcBef>
              <a:buSzTx/>
              <a:buFont typeface="Arial" panose="020B0604020202020204" pitchFamily="34" charset="0"/>
              <a:buNone/>
            </a:pPr>
            <a:r>
              <a:rPr lang="en-US" altLang="en-US" sz="19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2. </a:t>
            </a:r>
            <a:r>
              <a:rPr lang="en-US" altLang="en-US" sz="19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React (via Create React App), </a:t>
            </a:r>
            <a:r>
              <a:rPr lang="en-US" altLang="en-US" sz="1900" dirty="0" err="1">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Axios</a:t>
            </a:r>
            <a:r>
              <a:rPr lang="en-US" altLang="en-US" sz="19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React Router DOM</a:t>
            </a:r>
          </a:p>
          <a:p>
            <a:pPr marL="168275" indent="-33338" algn="just" defTabSz="812800" eaLnBrk="1" hangingPunct="1">
              <a:lnSpc>
                <a:spcPct val="200000"/>
              </a:lnSpc>
              <a:spcBef>
                <a:spcPct val="0"/>
              </a:spcBef>
              <a:buSzTx/>
              <a:buFont typeface="Arial" panose="020B0604020202020204" pitchFamily="34" charset="0"/>
              <a:buNone/>
            </a:pPr>
            <a:r>
              <a:rPr lang="en-US" altLang="en-US" sz="19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3. Chatbot: </a:t>
            </a:r>
            <a:r>
              <a:rPr lang="en-US" altLang="en-US" sz="1900" dirty="0" err="1">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Dialogflow</a:t>
            </a:r>
            <a:r>
              <a:rPr lang="en-US" altLang="en-US" sz="19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Web Messenger</a:t>
            </a:r>
          </a:p>
          <a:p>
            <a:pPr marL="168275" indent="-33338" algn="just" defTabSz="812800" eaLnBrk="1" hangingPunct="1">
              <a:lnSpc>
                <a:spcPct val="200000"/>
              </a:lnSpc>
              <a:spcBef>
                <a:spcPct val="0"/>
              </a:spcBef>
              <a:buSzTx/>
              <a:buFont typeface="Arial" panose="020B0604020202020204" pitchFamily="34" charset="0"/>
              <a:buNone/>
            </a:pPr>
            <a:endParaRPr lang="en-US" altLang="en-US" sz="21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Analysis of Problem Statement (contd...)">
            <a:extLst>
              <a:ext uri="{FF2B5EF4-FFF2-40B4-BE49-F238E27FC236}">
                <a16:creationId xmlns:a16="http://schemas.microsoft.com/office/drawing/2014/main" id="{ED0AACF8-20B1-12C0-88F0-43E80CF24DB4}"/>
              </a:ext>
            </a:extLst>
          </p:cNvPr>
          <p:cNvSpPr txBox="1">
            <a:spLocks noGrp="1"/>
          </p:cNvSpPr>
          <p:nvPr>
            <p:ph type="title"/>
          </p:nvPr>
        </p:nvSpPr>
        <p:spPr/>
        <p:txBody>
          <a:bodyPr>
            <a:noAutofit/>
          </a:bodyPr>
          <a:lstStyle/>
          <a:p>
            <a:pPr indent="144779" defTabSz="868680" eaLnBrk="1" fontAlgn="auto" hangingPunct="1">
              <a:lnSpc>
                <a:spcPct val="200000"/>
              </a:lnSpc>
              <a:spcBef>
                <a:spcPts val="0"/>
              </a:spcBef>
              <a:spcAft>
                <a:spcPts val="0"/>
              </a:spcAft>
              <a:defRPr sz="2660">
                <a:latin typeface="Cambria"/>
                <a:ea typeface="Cambria"/>
                <a:cs typeface="Cambria"/>
                <a:sym typeface="Cambria"/>
              </a:defRPr>
            </a:pPr>
            <a:r>
              <a:rPr sz="2400" dirty="0">
                <a:latin typeface="Times New Roman" panose="02020603050405020304" pitchFamily="18" charset="0"/>
                <a:ea typeface="Cambria"/>
                <a:cs typeface="Times New Roman" panose="02020603050405020304" pitchFamily="18" charset="0"/>
                <a:sym typeface="Cambria"/>
              </a:rPr>
              <a:t>Analysis of Problem Statement (contd...)</a:t>
            </a:r>
          </a:p>
        </p:txBody>
      </p:sp>
      <p:sp>
        <p:nvSpPr>
          <p:cNvPr id="161" name="Software Requirements:…">
            <a:extLst>
              <a:ext uri="{FF2B5EF4-FFF2-40B4-BE49-F238E27FC236}">
                <a16:creationId xmlns:a16="http://schemas.microsoft.com/office/drawing/2014/main" id="{5A527185-C59E-61DA-62E1-2C54D384CCD0}"/>
              </a:ext>
            </a:extLst>
          </p:cNvPr>
          <p:cNvSpPr txBox="1">
            <a:spLocks noGrp="1"/>
          </p:cNvSpPr>
          <p:nvPr>
            <p:ph type="body" idx="1"/>
          </p:nvPr>
        </p:nvSpPr>
        <p:spPr>
          <a:xfrm>
            <a:off x="738188" y="1001713"/>
            <a:ext cx="10817225" cy="5153025"/>
          </a:xfrm>
        </p:spPr>
        <p:txBody>
          <a:bodyPr>
            <a:normAutofit/>
          </a:bodyPr>
          <a:lstStyle/>
          <a:p>
            <a:pPr marL="0" indent="0" defTabSz="885825" eaLnBrk="1" hangingPunct="1">
              <a:spcBef>
                <a:spcPts val="300"/>
              </a:spcBef>
              <a:buClrTx/>
              <a:buSzTx/>
              <a:buFontTx/>
              <a:buNone/>
            </a:pPr>
            <a:r>
              <a:rPr lang="en-US" altLang="en-US"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Backend Software Requirements:</a:t>
            </a:r>
          </a:p>
          <a:p>
            <a:pPr marL="0" indent="0" defTabSz="885825" eaLnBrk="1" hangingPunct="1">
              <a:spcBef>
                <a:spcPts val="300"/>
              </a:spcBef>
              <a:buClrTx/>
              <a:buSzTx/>
              <a:buFontTx/>
              <a:buNone/>
            </a:pPr>
            <a:r>
              <a:rPr lang="en-US" altLang="en-US" sz="23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rPr>
              <a:t> </a:t>
            </a:r>
            <a:r>
              <a:rPr lang="en-US" altLang="en-US" sz="21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1. Node.js</a:t>
            </a:r>
          </a:p>
          <a:p>
            <a:pPr marL="0" indent="0" defTabSz="885825" eaLnBrk="1" hangingPunct="1">
              <a:spcBef>
                <a:spcPts val="300"/>
              </a:spcBef>
              <a:buClrTx/>
              <a:buSzTx/>
              <a:buFontTx/>
              <a:buNone/>
            </a:pPr>
            <a:r>
              <a:rPr lang="en-US" altLang="en-US" sz="21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2 . Express.js (to create the server)</a:t>
            </a:r>
          </a:p>
          <a:p>
            <a:pPr marL="0" indent="0" defTabSz="885825" eaLnBrk="1" hangingPunct="1">
              <a:spcBef>
                <a:spcPts val="300"/>
              </a:spcBef>
              <a:buClrTx/>
              <a:buSzTx/>
              <a:buFontTx/>
              <a:buNone/>
            </a:pPr>
            <a:r>
              <a:rPr lang="en-US" altLang="en-US" sz="21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3.  Mongoose (to interact with MongoDB)</a:t>
            </a:r>
          </a:p>
          <a:p>
            <a:pPr marL="0" indent="0" defTabSz="885825" eaLnBrk="1" hangingPunct="1">
              <a:spcBef>
                <a:spcPts val="300"/>
              </a:spcBef>
              <a:buClrTx/>
              <a:buSzTx/>
              <a:buFontTx/>
              <a:buNone/>
            </a:pPr>
            <a:r>
              <a:rPr lang="en-US" altLang="en-US" sz="21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4. MongoDB (for storing feedback)</a:t>
            </a:r>
          </a:p>
          <a:p>
            <a:pPr marL="0" indent="0" defTabSz="885825" eaLnBrk="1" hangingPunct="1">
              <a:spcBef>
                <a:spcPts val="300"/>
              </a:spcBef>
              <a:buClrTx/>
              <a:buSzTx/>
              <a:buFontTx/>
              <a:buNone/>
            </a:pPr>
            <a:r>
              <a:rPr lang="en-US" altLang="en-US" sz="21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5. CORS and Body-Parser (for request handling)</a:t>
            </a:r>
          </a:p>
          <a:p>
            <a:pPr marL="0" indent="0" defTabSz="885825" eaLnBrk="1" hangingPunct="1">
              <a:spcBef>
                <a:spcPts val="300"/>
              </a:spcBef>
              <a:buClrTx/>
              <a:buSzTx/>
              <a:buFontTx/>
              <a:buNone/>
            </a:pPr>
            <a:endParaRPr lang="en-US" altLang="en-US" sz="23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endParaRPr>
          </a:p>
          <a:p>
            <a:pPr marL="0" indent="0" defTabSz="885825" eaLnBrk="1" hangingPunct="1">
              <a:spcBef>
                <a:spcPts val="300"/>
              </a:spcBef>
              <a:buClrTx/>
              <a:buSzTx/>
              <a:buFontTx/>
              <a:buNone/>
            </a:pPr>
            <a:r>
              <a:rPr lang="en-US" altLang="en-US" sz="23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rPr>
              <a:t> </a:t>
            </a:r>
            <a:r>
              <a:rPr lang="en-US" altLang="en-US"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Database</a:t>
            </a:r>
          </a:p>
          <a:p>
            <a:pPr marL="0" indent="0" defTabSz="885825" eaLnBrk="1" hangingPunct="1">
              <a:spcBef>
                <a:spcPts val="300"/>
              </a:spcBef>
              <a:buClrTx/>
              <a:buSzTx/>
              <a:buFontTx/>
              <a:buNone/>
            </a:pPr>
            <a:r>
              <a:rPr lang="en-US" altLang="en-US" sz="23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rPr>
              <a:t> </a:t>
            </a:r>
            <a:r>
              <a:rPr lang="en-US" altLang="en-US" sz="21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1. MongoDB (local or cloud-based)</a:t>
            </a:r>
          </a:p>
          <a:p>
            <a:pPr marL="0" indent="0" defTabSz="885825" eaLnBrk="1" hangingPunct="1">
              <a:spcBef>
                <a:spcPct val="0"/>
              </a:spcBef>
              <a:buClrTx/>
              <a:buSzTx/>
              <a:buFontTx/>
              <a:buNone/>
            </a:pPr>
            <a:r>
              <a:rPr lang="en-US" altLang="en-US" sz="11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rPr>
              <a:t> </a:t>
            </a:r>
          </a:p>
          <a:p>
            <a:pPr marL="0" indent="0" defTabSz="885825" eaLnBrk="1" hangingPunct="1">
              <a:spcBef>
                <a:spcPct val="0"/>
              </a:spcBef>
              <a:buClrTx/>
              <a:buSzTx/>
              <a:buFontTx/>
              <a:buNone/>
            </a:pPr>
            <a:endParaRPr lang="en-US" altLang="en-US" sz="11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endParaRPr>
          </a:p>
          <a:p>
            <a:pPr marL="0" indent="0" defTabSz="885825" eaLnBrk="1" hangingPunct="1">
              <a:spcBef>
                <a:spcPts val="300"/>
              </a:spcBef>
              <a:buClrTx/>
              <a:buSzTx/>
              <a:buFontTx/>
              <a:buNone/>
            </a:pPr>
            <a:endParaRPr lang="en-US" altLang="en-US" sz="2300" dirty="0">
              <a:latin typeface="Cambria" panose="02040503050406030204" pitchFamily="18" charset="0"/>
              <a:ea typeface="Cambria" panose="02040503050406030204" pitchFamily="18" charset="0"/>
              <a:cs typeface="Cambria" panose="02040503050406030204" pitchFamily="18" charset="0"/>
              <a:sym typeface="Cambria" panose="02040503050406030204" pitchFamily="18" charset="0"/>
            </a:endParaRPr>
          </a:p>
          <a:p>
            <a:pPr marL="0" indent="0" defTabSz="885825" eaLnBrk="1" hangingPunct="1">
              <a:spcBef>
                <a:spcPts val="300"/>
              </a:spcBef>
              <a:buClrTx/>
              <a:buSzTx/>
              <a:buFontTx/>
              <a:buNone/>
            </a:pPr>
            <a:r>
              <a:rPr lang="en-US" altLang="en-US" sz="2300" dirty="0">
                <a:latin typeface="Verdana" panose="020B0604030504040204" pitchFamily="34" charset="0"/>
                <a:ea typeface="Verdana" panose="020B0604030504040204" pitchFamily="34" charset="0"/>
                <a:cs typeface="Verdana" panose="020B0604030504040204" pitchFamily="34" charset="0"/>
              </a:rP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   </a:t>
            </a:r>
          </a:p>
          <a:p>
            <a:pPr marL="342900" lvl="0" indent="-190500" algn="just" rtl="0">
              <a:lnSpc>
                <a:spcPct val="150000"/>
              </a:lnSpc>
              <a:spcBef>
                <a:spcPts val="0"/>
              </a:spcBef>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   The problem of </a:t>
            </a:r>
            <a:r>
              <a:rPr lang="en-US" sz="1800" b="1" dirty="0">
                <a:latin typeface="Times New Roman" panose="02020603050405020304" pitchFamily="18" charset="0"/>
                <a:cs typeface="Times New Roman" panose="02020603050405020304" pitchFamily="18" charset="0"/>
              </a:rPr>
              <a:t>cyberbullying</a:t>
            </a:r>
            <a:r>
              <a:rPr lang="en-US" sz="1800" dirty="0">
                <a:latin typeface="Times New Roman" panose="02020603050405020304" pitchFamily="18" charset="0"/>
                <a:cs typeface="Times New Roman" panose="02020603050405020304" pitchFamily="18" charset="0"/>
              </a:rPr>
              <a:t> affects teenagers significantly, leading to emotional distress, lowered self-esteem, and even suicidal thoughts. The proposed solution includes a website offering support through a chatbot, "Billy," which comforts victims, collects evidence anonymously, and reports the perpetrator to the cybercrime department. It tracks cyber-crime statistics geographically, highlighting high-risk areas for focused intervention. Additionally, the platform fosters a supportive community where victims can share experiences and learn coping strategies. Educational resources provide defense tactics against cyberbullying. This solution emphasizes privacy, real-time crime tracking, and emotional support, but challenges like data security and user engagement need careful attention to ensure its effectiveness.</a:t>
            </a:r>
            <a:endParaRPr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041831" y="3155770"/>
            <a:ext cx="7353439" cy="2163838"/>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28" name="Picture 4">
            <a:extLst>
              <a:ext uri="{FF2B5EF4-FFF2-40B4-BE49-F238E27FC236}">
                <a16:creationId xmlns:a16="http://schemas.microsoft.com/office/drawing/2014/main" id="{B409BAE1-1A1F-BD68-83C7-89922238A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366" y="1038279"/>
            <a:ext cx="8751170" cy="522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710</Words>
  <Application>Microsoft Office PowerPoint</Application>
  <PresentationFormat>Widescreen</PresentationFormat>
  <Paragraphs>90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vt:lpstr>
      <vt:lpstr>Times New Roman</vt:lpstr>
      <vt:lpstr>Verdana</vt:lpstr>
      <vt:lpstr>Wingdings</vt:lpstr>
      <vt:lpstr>Bioinformatics</vt:lpstr>
      <vt:lpstr>BILLY-BUDDY AGAINST CYBER BULLYING</vt:lpstr>
      <vt:lpstr>Content</vt:lpstr>
      <vt:lpstr>Problem Statement Number: PSCS-200</vt:lpstr>
      <vt:lpstr>Github Link</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Charan Kumar Charan</cp:lastModifiedBy>
  <cp:revision>114</cp:revision>
  <dcterms:modified xsi:type="dcterms:W3CDTF">2024-09-17T14:05:28Z</dcterms:modified>
</cp:coreProperties>
</file>