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78" r:id="rId2"/>
    <p:sldId id="257" r:id="rId3"/>
    <p:sldId id="258" r:id="rId4"/>
    <p:sldId id="276" r:id="rId5"/>
    <p:sldId id="259" r:id="rId6"/>
    <p:sldId id="285" r:id="rId7"/>
    <p:sldId id="260" r:id="rId8"/>
    <p:sldId id="261" r:id="rId9"/>
    <p:sldId id="275" r:id="rId10"/>
    <p:sldId id="277" r:id="rId11"/>
    <p:sldId id="270" r:id="rId12"/>
    <p:sldId id="263" r:id="rId13"/>
    <p:sldId id="264" r:id="rId14"/>
    <p:sldId id="268" r:id="rId15"/>
    <p:sldId id="279" r:id="rId16"/>
    <p:sldId id="274"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20-10-2024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krithik202/Billy-Buddy-against-Cyber-Bully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link.springer.com/chapter/10.1007/978-3-031-16210-7_7" TargetMode="External"/><Relationship Id="rId3" Type="http://schemas.openxmlformats.org/officeDocument/2006/relationships/hyperlink" Target="https://www.sciencedirect.com/journal/computers-in-human-behavior" TargetMode="External"/><Relationship Id="rId7" Type="http://schemas.openxmlformats.org/officeDocument/2006/relationships/hyperlink" Target="https://link.springer.com/article/10.1007/s00530-020-00701-5"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researchgate.net/profile/Mohan-Dholvan/publication/361438921_Offensive_Text_Detection_using_Temporal_Convolutional_Networks/links/62b191cc1010dc02cc505523/Offensive-Text-Detection-using-Temporal-Convolutional-Networks.pdf" TargetMode="External"/><Relationship Id="rId5" Type="http://schemas.openxmlformats.org/officeDocument/2006/relationships/hyperlink" Target="https://ieeexplore.ieee.org/document/9076550" TargetMode="External"/><Relationship Id="rId4" Type="http://schemas.openxmlformats.org/officeDocument/2006/relationships/hyperlink" Target="https://doi.org/10.1016/j.soscij.2018.09.011" TargetMode="External"/><Relationship Id="rId9" Type="http://schemas.openxmlformats.org/officeDocument/2006/relationships/hyperlink" Target="https://link.springer.com/article/10.1007/s00530-020-00747-5"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endParaRPr sz="18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400"/>
              </a:spcBef>
              <a:spcAft>
                <a:spcPts val="0"/>
              </a:spcAft>
              <a:buClr>
                <a:srgbClr val="17365D"/>
              </a:buClr>
              <a:buSzPts val="2000"/>
              <a:buFont typeface="Arial"/>
              <a:buNone/>
            </a:pPr>
            <a:endParaRPr sz="16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algn="ctr">
              <a:spcBef>
                <a:spcPts val="340"/>
              </a:spcBef>
              <a:buClr>
                <a:srgbClr val="17365D"/>
              </a:buClr>
              <a:buSzPts val="1700"/>
            </a:pPr>
            <a:r>
              <a:rPr lang="en-GB" sz="1600" b="1" i="0" u="none" strike="noStrike" cap="none" dirty="0" err="1">
                <a:solidFill>
                  <a:srgbClr val="17365D"/>
                </a:solidFill>
                <a:latin typeface="Times New Roman" panose="02020603050405020304" pitchFamily="18" charset="0"/>
                <a:ea typeface="Cambria"/>
                <a:cs typeface="Times New Roman" panose="02020603050405020304" pitchFamily="18" charset="0"/>
                <a:sym typeface="Verdana"/>
              </a:rPr>
              <a:t>Dr</a:t>
            </a:r>
            <a:r>
              <a:rPr lang="en-GB" sz="1600" b="1" dirty="0" err="1">
                <a:solidFill>
                  <a:srgbClr val="17365D"/>
                </a:solidFill>
                <a:latin typeface="Times New Roman" panose="02020603050405020304" pitchFamily="18" charset="0"/>
                <a:ea typeface="Cambria"/>
                <a:cs typeface="Times New Roman" panose="02020603050405020304" pitchFamily="18" charset="0"/>
                <a:sym typeface="Verdana"/>
              </a:rPr>
              <a:t>.</a:t>
            </a:r>
            <a:r>
              <a:rPr lang="en-GB" sz="1600" b="1" dirty="0">
                <a:solidFill>
                  <a:srgbClr val="17365D"/>
                </a:solidFill>
                <a:latin typeface="Times New Roman" panose="02020603050405020304" pitchFamily="18" charset="0"/>
                <a:ea typeface="Cambria"/>
                <a:cs typeface="Times New Roman" panose="02020603050405020304" pitchFamily="18" charset="0"/>
                <a:sym typeface="Verdana"/>
              </a:rPr>
              <a:t> </a:t>
            </a:r>
            <a:r>
              <a:rPr lang="en-GB" sz="1600" b="1" dirty="0" err="1">
                <a:solidFill>
                  <a:srgbClr val="17365D"/>
                </a:solidFill>
                <a:latin typeface="Times New Roman" panose="02020603050405020304" pitchFamily="18" charset="0"/>
                <a:ea typeface="Cambria"/>
                <a:cs typeface="Times New Roman" panose="02020603050405020304" pitchFamily="18" charset="0"/>
                <a:sym typeface="Verdana"/>
              </a:rPr>
              <a:t>Marimuthu</a:t>
            </a:r>
            <a:r>
              <a:rPr lang="en-GB" sz="1600" b="1" dirty="0">
                <a:solidFill>
                  <a:srgbClr val="17365D"/>
                </a:solidFill>
                <a:latin typeface="Times New Roman" panose="02020603050405020304" pitchFamily="18" charset="0"/>
                <a:ea typeface="Cambria"/>
                <a:cs typeface="Times New Roman" panose="02020603050405020304" pitchFamily="18" charset="0"/>
                <a:sym typeface="Verdana"/>
              </a:rPr>
              <a:t> K,</a:t>
            </a:r>
            <a:endParaRPr sz="1600" dirty="0">
              <a:latin typeface="Times New Roman" panose="02020603050405020304" pitchFamily="18" charset="0"/>
              <a:ea typeface="Cambria"/>
              <a:cs typeface="Times New Roman" panose="02020603050405020304" pitchFamily="18" charset="0"/>
            </a:endParaRPr>
          </a:p>
          <a:p>
            <a:pPr marL="0" marR="0" lvl="0" indent="0" algn="ctr" rtl="0">
              <a:spcBef>
                <a:spcPts val="340"/>
              </a:spcBef>
              <a:spcAft>
                <a:spcPts val="0"/>
              </a:spcAft>
              <a:buClr>
                <a:srgbClr val="17365D"/>
              </a:buClr>
              <a:buSzPts val="1700"/>
              <a:buFont typeface="Arial"/>
              <a:buNone/>
            </a:pPr>
            <a:r>
              <a:rPr lang="en-GB" sz="1600" b="1" i="0" u="none" strike="noStrike" cap="none" dirty="0">
                <a:solidFill>
                  <a:srgbClr val="17365D"/>
                </a:solidFill>
                <a:latin typeface="Times New Roman" panose="02020603050405020304" pitchFamily="18" charset="0"/>
                <a:ea typeface="Cambria"/>
                <a:cs typeface="Times New Roman" panose="02020603050405020304" pitchFamily="18" charset="0"/>
                <a:sym typeface="Verdana"/>
              </a:rPr>
              <a:t>Professor, </a:t>
            </a:r>
            <a:endParaRPr sz="1600" dirty="0">
              <a:latin typeface="Times New Roman" panose="02020603050405020304" pitchFamily="18" charset="0"/>
              <a:ea typeface="Cambria"/>
              <a:cs typeface="Times New Roman" panose="02020603050405020304" pitchFamily="18" charset="0"/>
            </a:endParaRPr>
          </a:p>
          <a:p>
            <a:pPr marL="0" marR="0" lvl="0" indent="0" algn="ctr" rtl="0">
              <a:spcBef>
                <a:spcPts val="340"/>
              </a:spcBef>
              <a:spcAft>
                <a:spcPts val="0"/>
              </a:spcAft>
              <a:buClr>
                <a:srgbClr val="17365D"/>
              </a:buClr>
              <a:buSzPts val="1700"/>
              <a:buFont typeface="Arial"/>
              <a:buNone/>
            </a:pPr>
            <a:r>
              <a:rPr lang="en-GB" sz="16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School of Computer Science and Engineering,</a:t>
            </a:r>
            <a:endParaRPr sz="16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40"/>
              </a:spcBef>
              <a:spcAft>
                <a:spcPts val="0"/>
              </a:spcAft>
              <a:buClr>
                <a:srgbClr val="17365D"/>
              </a:buClr>
              <a:buSzPts val="1700"/>
              <a:buFont typeface="Arial"/>
              <a:buNone/>
            </a:pPr>
            <a:r>
              <a:rPr lang="en-GB" sz="16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Presidency University.</a:t>
            </a:r>
            <a:endParaRPr sz="16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r>
              <a:rPr lang="en-GB" dirty="0">
                <a:solidFill>
                  <a:schemeClr val="tx1"/>
                </a:solidFill>
                <a:latin typeface="Times New Roman" panose="02020603050405020304" pitchFamily="18" charset="0"/>
                <a:ea typeface="Cambria"/>
                <a:cs typeface="Times New Roman" panose="02020603050405020304" pitchFamily="18" charset="0"/>
              </a:rPr>
              <a:t>BILLY-BUDDY AGAINST CYBER BULLYING</a:t>
            </a:r>
            <a:endParaRPr lang="en-GB"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indent="0" algn="l">
              <a:spcBef>
                <a:spcPts val="0"/>
              </a:spcBef>
            </a:pPr>
            <a:r>
              <a:rPr lang="en-GB" dirty="0">
                <a:latin typeface="Cambria"/>
                <a:ea typeface="Cambria"/>
              </a:rPr>
              <a:t>            </a:t>
            </a:r>
            <a:r>
              <a:rPr lang="en-GB" dirty="0">
                <a:latin typeface="Times New Roman" panose="02020603050405020304" pitchFamily="18" charset="0"/>
                <a:ea typeface="Cambria"/>
                <a:cs typeface="Times New Roman" panose="02020603050405020304" pitchFamily="18" charset="0"/>
              </a:rPr>
              <a:t>Batch Number: CST-G16</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47574" y="2514022"/>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latin typeface="Times New Roman" panose="02020603050405020304" pitchFamily="18" charset="0"/>
                          <a:cs typeface="Times New Roman" panose="02020603050405020304" pitchFamily="18" charset="0"/>
                        </a:rPr>
                        <a:t>Roll Number</a:t>
                      </a:r>
                      <a:endParaRPr sz="1800" b="1" u="none" strike="noStrike" cap="none" dirty="0">
                        <a:solidFill>
                          <a:srgbClr val="17365D"/>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latin typeface="Times New Roman" panose="02020603050405020304" pitchFamily="18" charset="0"/>
                          <a:cs typeface="Times New Roman" panose="02020603050405020304" pitchFamily="18" charset="0"/>
                        </a:rPr>
                        <a:t>Student Name</a:t>
                      </a:r>
                      <a:endParaRPr sz="1800" b="1" u="none" strike="noStrike" cap="none" dirty="0">
                        <a:solidFill>
                          <a:srgbClr val="17365D"/>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20211CST0092</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Mekala Charan Kumar</a:t>
                      </a:r>
                      <a:endParaRPr sz="1800" u="none" strike="noStrike" cap="none" dirty="0" err="1">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20211CST0137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Krithik S</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20211CST0031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Gandu Sanjay</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US" sz="1800" u="none" strike="noStrike" cap="none" dirty="0"/>
                        <a:t>20211CST0014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Mohammed Kaif</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6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PIP2001 Capstone Project</a:t>
            </a:r>
            <a:endParaRPr sz="16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10"/>
              </a:spcBef>
              <a:spcAft>
                <a:spcPts val="0"/>
              </a:spcAft>
              <a:buClr>
                <a:srgbClr val="17365D"/>
              </a:buClr>
              <a:buSzPct val="100000"/>
              <a:buFont typeface="Arial"/>
              <a:buNone/>
            </a:pPr>
            <a:r>
              <a:rPr lang="en-GB" sz="16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Review-1</a:t>
            </a:r>
            <a:endParaRPr sz="16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a:cs typeface="Times New Roman" panose="02020603050405020304" pitchFamily="18" charset="0"/>
                <a:sym typeface="Verdana"/>
              </a:rPr>
              <a:t>Name of the Program: </a:t>
            </a:r>
            <a:r>
              <a:rPr lang="en-US" sz="2000" b="1" dirty="0">
                <a:solidFill>
                  <a:schemeClr val="tx1"/>
                </a:solidFill>
                <a:latin typeface="Times New Roman" panose="02020603050405020304" pitchFamily="18" charset="0"/>
                <a:ea typeface="Cambria"/>
                <a:cs typeface="Times New Roman" panose="02020603050405020304" pitchFamily="18" charset="0"/>
                <a:sym typeface="Verdana"/>
              </a:rPr>
              <a:t>B.TECH</a:t>
            </a:r>
            <a:endPar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a:buClr>
                <a:srgbClr val="17365D"/>
              </a:buClr>
              <a:buSzPct val="100000"/>
            </a:pPr>
            <a:r>
              <a:rPr lang="en-US" sz="2000" b="1" dirty="0">
                <a:solidFill>
                  <a:schemeClr val="accent1"/>
                </a:solidFill>
                <a:latin typeface="Times New Roman" panose="02020603050405020304" pitchFamily="18" charset="0"/>
                <a:ea typeface="Cambria"/>
                <a:cs typeface="Times New Roman" panose="02020603050405020304" pitchFamily="18" charset="0"/>
                <a:sym typeface="Verdana"/>
              </a:rPr>
              <a:t>Name of the </a:t>
            </a:r>
            <a:r>
              <a:rPr lang="en-US" sz="2000" b="1" dirty="0" err="1">
                <a:solidFill>
                  <a:schemeClr val="accent1"/>
                </a:solidFill>
                <a:latin typeface="Times New Roman" panose="02020603050405020304" pitchFamily="18" charset="0"/>
                <a:ea typeface="Cambria"/>
                <a:cs typeface="Times New Roman" panose="02020603050405020304" pitchFamily="18" charset="0"/>
                <a:sym typeface="Verdana"/>
              </a:rPr>
              <a:t>HoD</a:t>
            </a:r>
            <a:r>
              <a:rPr lang="en-US" sz="2000" b="1" dirty="0">
                <a:solidFill>
                  <a:schemeClr val="accent1"/>
                </a:solidFill>
                <a:latin typeface="Times New Roman" panose="02020603050405020304" pitchFamily="18" charset="0"/>
                <a:ea typeface="Cambria"/>
                <a:cs typeface="Times New Roman" panose="02020603050405020304" pitchFamily="18" charset="0"/>
                <a:sym typeface="Verdana"/>
              </a:rPr>
              <a:t>:  </a:t>
            </a:r>
            <a:r>
              <a:rPr lang="en-US" sz="2000" b="1" dirty="0">
                <a:solidFill>
                  <a:schemeClr val="tx1"/>
                </a:solidFill>
                <a:latin typeface="Times New Roman" panose="02020603050405020304" pitchFamily="18" charset="0"/>
                <a:ea typeface="Cambria"/>
                <a:cs typeface="Times New Roman" panose="02020603050405020304" pitchFamily="18" charset="0"/>
                <a:sym typeface="Verdana"/>
              </a:rPr>
              <a:t>Dr. Saira Banu Atham</a:t>
            </a:r>
            <a:endPar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Project Coordinator: </a:t>
            </a:r>
            <a:r>
              <a:rPr lang="en-IN" sz="2000" b="1" dirty="0" err="1">
                <a:latin typeface="Times New Roman" panose="02020603050405020304" pitchFamily="18" charset="0"/>
                <a:ea typeface="Cambria" panose="02040503050406030204" pitchFamily="18" charset="0"/>
                <a:cs typeface="Times New Roman" panose="02020603050405020304" pitchFamily="18" charset="0"/>
              </a:rPr>
              <a:t>Dr.</a:t>
            </a:r>
            <a:r>
              <a:rPr lang="en-IN" sz="2000" b="1" dirty="0">
                <a:latin typeface="Times New Roman" panose="02020603050405020304" pitchFamily="18" charset="0"/>
                <a:ea typeface="Cambria" panose="02040503050406030204" pitchFamily="18" charset="0"/>
                <a:cs typeface="Times New Roman" panose="02020603050405020304" pitchFamily="18" charset="0"/>
              </a:rPr>
              <a:t> H M Manjula</a:t>
            </a:r>
            <a:endPar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lvl="0">
              <a:buClr>
                <a:srgbClr val="17365D"/>
              </a:buClr>
              <a:buSzPct val="100000"/>
            </a:pPr>
            <a:r>
              <a:rPr lang="en-US" sz="2000" b="1" dirty="0">
                <a:solidFill>
                  <a:schemeClr val="accent1"/>
                </a:solidFill>
                <a:latin typeface="Times New Roman" panose="02020603050405020304" pitchFamily="18" charset="0"/>
                <a:ea typeface="Cambria"/>
                <a:cs typeface="Times New Roman" panose="02020603050405020304" pitchFamily="18" charset="0"/>
                <a:sym typeface="Verdana"/>
              </a:rPr>
              <a:t>Name of the School Project Coordinators: </a:t>
            </a:r>
            <a:r>
              <a:rPr lang="en-US" sz="2000" b="1" dirty="0">
                <a:solidFill>
                  <a:schemeClr val="tx1"/>
                </a:solidFill>
                <a:latin typeface="Times New Roman" panose="02020603050405020304" pitchFamily="18" charset="0"/>
                <a:ea typeface="Cambria"/>
                <a:cs typeface="Times New Roman" panose="02020603050405020304" pitchFamily="18" charset="0"/>
                <a:sym typeface="Verdana"/>
              </a:rPr>
              <a:t>Dr</a:t>
            </a:r>
            <a:r>
              <a:rPr lang="en-US" sz="2000" b="1" i="0" u="none" strike="noStrike" cap="none" dirty="0">
                <a:solidFill>
                  <a:schemeClr val="tx1"/>
                </a:solidFill>
                <a:latin typeface="Times New Roman" panose="02020603050405020304" pitchFamily="18" charset="0"/>
                <a:ea typeface="Cambria"/>
                <a:cs typeface="Times New Roman" panose="02020603050405020304" pitchFamily="18" charset="0"/>
                <a:sym typeface="Verdana"/>
              </a:rPr>
              <a:t>. Abdul Khadar A </a:t>
            </a:r>
            <a:endParaRPr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graphicFrame>
        <p:nvGraphicFramePr>
          <p:cNvPr id="2" name="Table 1">
            <a:extLst>
              <a:ext uri="{FF2B5EF4-FFF2-40B4-BE49-F238E27FC236}">
                <a16:creationId xmlns:a16="http://schemas.microsoft.com/office/drawing/2014/main" id="{8622FC81-A096-3179-79C5-B373DB9C4379}"/>
              </a:ext>
            </a:extLst>
          </p:cNvPr>
          <p:cNvGraphicFramePr>
            <a:graphicFrameLocks noGrp="1"/>
          </p:cNvGraphicFramePr>
          <p:nvPr/>
        </p:nvGraphicFramePr>
        <p:xfrm>
          <a:off x="452284" y="2513340"/>
          <a:ext cx="5772491" cy="1854880"/>
        </p:xfrm>
        <a:graphic>
          <a:graphicData uri="http://schemas.openxmlformats.org/drawingml/2006/table">
            <a:tbl>
              <a:tblPr firstRow="1" bandRow="1"/>
              <a:tblGrid>
                <a:gridCol w="2534765">
                  <a:extLst>
                    <a:ext uri="{9D8B030D-6E8A-4147-A177-3AD203B41FA5}">
                      <a16:colId xmlns:a16="http://schemas.microsoft.com/office/drawing/2014/main" val="1156800966"/>
                    </a:ext>
                  </a:extLst>
                </a:gridCol>
                <a:gridCol w="3237726">
                  <a:extLst>
                    <a:ext uri="{9D8B030D-6E8A-4147-A177-3AD203B41FA5}">
                      <a16:colId xmlns:a16="http://schemas.microsoft.com/office/drawing/2014/main" val="222740702"/>
                    </a:ext>
                  </a:extLst>
                </a:gridCol>
              </a:tblGrid>
              <a:tr h="370976">
                <a:tc>
                  <a:txBody>
                    <a:bodyPr/>
                    <a:lstStyle/>
                    <a:p>
                      <a:endParaRPr lang="en-IN"/>
                    </a:p>
                  </a:txBody>
                  <a:tcPr/>
                </a:tc>
                <a:tc>
                  <a:txBody>
                    <a:bodyPr/>
                    <a:lstStyle/>
                    <a:p>
                      <a:endParaRPr lang="en-IN"/>
                    </a:p>
                  </a:txBody>
                  <a:tcPr/>
                </a:tc>
                <a:extLst>
                  <a:ext uri="{0D108BD9-81ED-4DB2-BD59-A6C34878D82A}">
                    <a16:rowId xmlns:a16="http://schemas.microsoft.com/office/drawing/2014/main" val="1449484143"/>
                  </a:ext>
                </a:extLst>
              </a:tr>
              <a:tr h="370976">
                <a:tc>
                  <a:txBody>
                    <a:bodyPr/>
                    <a:lstStyle/>
                    <a:p>
                      <a:endParaRPr lang="en-IN"/>
                    </a:p>
                  </a:txBody>
                  <a:tcPr/>
                </a:tc>
                <a:tc>
                  <a:txBody>
                    <a:bodyPr/>
                    <a:lstStyle/>
                    <a:p>
                      <a:r>
                        <a:rPr lang="en-IN" dirty="0"/>
                        <a:t>      </a:t>
                      </a:r>
                    </a:p>
                  </a:txBody>
                  <a:tcPr/>
                </a:tc>
                <a:extLst>
                  <a:ext uri="{0D108BD9-81ED-4DB2-BD59-A6C34878D82A}">
                    <a16:rowId xmlns:a16="http://schemas.microsoft.com/office/drawing/2014/main" val="2203900991"/>
                  </a:ext>
                </a:extLst>
              </a:tr>
              <a:tr h="370976">
                <a:tc>
                  <a:txBody>
                    <a:bodyPr/>
                    <a:lstStyle/>
                    <a:p>
                      <a:endParaRPr lang="en-IN"/>
                    </a:p>
                  </a:txBody>
                  <a:tcPr/>
                </a:tc>
                <a:tc>
                  <a:txBody>
                    <a:bodyPr/>
                    <a:lstStyle/>
                    <a:p>
                      <a:endParaRPr lang="en-IN"/>
                    </a:p>
                  </a:txBody>
                  <a:tcPr/>
                </a:tc>
                <a:extLst>
                  <a:ext uri="{0D108BD9-81ED-4DB2-BD59-A6C34878D82A}">
                    <a16:rowId xmlns:a16="http://schemas.microsoft.com/office/drawing/2014/main" val="3821370419"/>
                  </a:ext>
                </a:extLst>
              </a:tr>
              <a:tr h="370976">
                <a:tc>
                  <a:txBody>
                    <a:bodyPr/>
                    <a:lstStyle/>
                    <a:p>
                      <a:endParaRPr lang="en-IN"/>
                    </a:p>
                  </a:txBody>
                  <a:tcPr/>
                </a:tc>
                <a:tc>
                  <a:txBody>
                    <a:bodyPr/>
                    <a:lstStyle/>
                    <a:p>
                      <a:endParaRPr lang="en-IN"/>
                    </a:p>
                  </a:txBody>
                  <a:tcPr/>
                </a:tc>
                <a:extLst>
                  <a:ext uri="{0D108BD9-81ED-4DB2-BD59-A6C34878D82A}">
                    <a16:rowId xmlns:a16="http://schemas.microsoft.com/office/drawing/2014/main" val="4167496256"/>
                  </a:ext>
                </a:extLst>
              </a:tr>
              <a:tr h="370976">
                <a:tc>
                  <a:txBody>
                    <a:bodyPr/>
                    <a:lstStyle/>
                    <a:p>
                      <a:endParaRPr lang="en-IN"/>
                    </a:p>
                  </a:txBody>
                  <a:tcPr/>
                </a:tc>
                <a:tc>
                  <a:txBody>
                    <a:bodyPr/>
                    <a:lstStyle/>
                    <a:p>
                      <a:endParaRPr lang="en-IN" dirty="0"/>
                    </a:p>
                  </a:txBody>
                  <a:tcPr/>
                </a:tc>
                <a:extLst>
                  <a:ext uri="{0D108BD9-81ED-4DB2-BD59-A6C34878D82A}">
                    <a16:rowId xmlns:a16="http://schemas.microsoft.com/office/drawing/2014/main" val="2676603168"/>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fontScale="92500" lnSpcReduction="10000"/>
          </a:bodyPr>
          <a:lstStyle/>
          <a:p>
            <a:pPr marL="0" indent="0" defTabSz="885825" eaLnBrk="1" hangingPunct="1">
              <a:spcBef>
                <a:spcPts val="300"/>
              </a:spcBef>
              <a:buClrTx/>
              <a:buSzTx/>
              <a:buFontTx/>
              <a:buNone/>
            </a:pPr>
            <a:r>
              <a:rPr lang="en-US" altLang="en-US" sz="1800" b="1"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Frontend Software Requirements:</a:t>
            </a:r>
          </a:p>
          <a:p>
            <a:pPr marL="0" indent="0" defTabSz="885825" eaLnBrk="1" hangingPunct="1">
              <a:spcBef>
                <a:spcPts val="300"/>
              </a:spcBef>
              <a:buClrTx/>
              <a:buSzTx/>
              <a:buFontTx/>
              <a:buNone/>
            </a:pPr>
            <a:endParaRPr lang="en-US" altLang="en-US" sz="1800" b="1"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endParaRPr>
          </a:p>
          <a:p>
            <a:pPr marL="0" indent="0" defTabSz="885825">
              <a:spcBef>
                <a:spcPts val="300"/>
              </a:spcBef>
              <a:buNone/>
            </a:pPr>
            <a:r>
              <a:rPr lang="en-US" altLang="en-US" sz="1800"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1.</a:t>
            </a:r>
            <a:r>
              <a:rPr lang="en-US" altLang="en-US" sz="1800" b="1"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VS Code(Visual Studio Code):</a:t>
            </a:r>
            <a:r>
              <a:rPr lang="en-US" altLang="en-US" sz="1800"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A highly popular code editor that supports JavaScript, Node.js, and React development.</a:t>
            </a:r>
          </a:p>
          <a:p>
            <a:pPr marL="0" indent="0" defTabSz="885825" eaLnBrk="1" hangingPunct="1">
              <a:spcBef>
                <a:spcPts val="300"/>
              </a:spcBef>
              <a:buClrTx/>
              <a:buSzTx/>
              <a:buFontTx/>
              <a:buNone/>
            </a:pPr>
            <a:r>
              <a:rPr lang="en-US" altLang="en-US" sz="1800"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2. React (via Create React App), </a:t>
            </a:r>
            <a:r>
              <a:rPr lang="en-US" altLang="en-US" sz="1800" dirty="0" err="1">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Axios</a:t>
            </a:r>
            <a:r>
              <a:rPr lang="en-US" altLang="en-US" sz="1800"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 React Router DOM</a:t>
            </a:r>
          </a:p>
          <a:p>
            <a:pPr marL="0" indent="0" defTabSz="885825" eaLnBrk="1" hangingPunct="1">
              <a:spcBef>
                <a:spcPts val="300"/>
              </a:spcBef>
              <a:buClrTx/>
              <a:buSzTx/>
              <a:buFontTx/>
              <a:buNone/>
            </a:pPr>
            <a:r>
              <a:rPr lang="en-US" altLang="en-US" sz="1800"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3.</a:t>
            </a:r>
            <a:r>
              <a:rPr lang="en-US" altLang="en-US" sz="1800" b="1"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 Chatbot: </a:t>
            </a:r>
            <a:r>
              <a:rPr lang="en-US" altLang="en-US" sz="1800" dirty="0" err="1">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Dialogflow</a:t>
            </a:r>
            <a:r>
              <a:rPr lang="en-US" altLang="en-US" sz="1800"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 Web Messenger</a:t>
            </a:r>
          </a:p>
          <a:p>
            <a:pPr marL="0" indent="0" defTabSz="885825" eaLnBrk="1" hangingPunct="1">
              <a:spcBef>
                <a:spcPts val="300"/>
              </a:spcBef>
              <a:buClrTx/>
              <a:buSzTx/>
              <a:buFontTx/>
              <a:buNone/>
            </a:pPr>
            <a:endParaRPr lang="en-US" altLang="en-US" sz="1800"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endParaRPr>
          </a:p>
          <a:p>
            <a:pPr marL="0" indent="0" defTabSz="885825" eaLnBrk="1" hangingPunct="1">
              <a:spcBef>
                <a:spcPts val="300"/>
              </a:spcBef>
              <a:buClrTx/>
              <a:buSzTx/>
              <a:buFontTx/>
              <a:buNone/>
            </a:pPr>
            <a:r>
              <a:rPr lang="en-US" altLang="en-US" sz="1800" b="1"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Backend Software Requirements:</a:t>
            </a:r>
          </a:p>
          <a:p>
            <a:pPr marL="0" indent="0" defTabSz="885825" eaLnBrk="1" hangingPunct="1">
              <a:spcBef>
                <a:spcPts val="300"/>
              </a:spcBef>
              <a:buClrTx/>
              <a:buSzTx/>
              <a:buFontTx/>
              <a:buNone/>
            </a:pPr>
            <a:endParaRPr lang="en-US" altLang="en-US" sz="1800" b="1"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endParaRPr>
          </a:p>
          <a:p>
            <a:pPr marL="0" indent="0" defTabSz="885825" eaLnBrk="1" hangingPunct="1">
              <a:spcBef>
                <a:spcPts val="300"/>
              </a:spcBef>
              <a:buClrTx/>
              <a:buSzTx/>
              <a:buFontTx/>
              <a:buNone/>
            </a:pPr>
            <a:r>
              <a:rPr lang="en-US" altLang="en-US" sz="1800"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 1. Node.js</a:t>
            </a:r>
          </a:p>
          <a:p>
            <a:pPr marL="0" indent="0" defTabSz="885825" eaLnBrk="1" hangingPunct="1">
              <a:spcBef>
                <a:spcPts val="300"/>
              </a:spcBef>
              <a:buClrTx/>
              <a:buSzTx/>
              <a:buFontTx/>
              <a:buNone/>
            </a:pPr>
            <a:r>
              <a:rPr lang="en-US" altLang="en-US" sz="1800"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 2 . Express.js (to create the server)</a:t>
            </a:r>
          </a:p>
          <a:p>
            <a:pPr marL="0" indent="0" defTabSz="885825" eaLnBrk="1" hangingPunct="1">
              <a:spcBef>
                <a:spcPts val="300"/>
              </a:spcBef>
              <a:buClrTx/>
              <a:buSzTx/>
              <a:buFontTx/>
              <a:buNone/>
            </a:pPr>
            <a:r>
              <a:rPr lang="en-US" altLang="en-US" sz="1800"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 3.  Mongoose (to interact with MongoDB)</a:t>
            </a:r>
          </a:p>
          <a:p>
            <a:pPr marL="0" indent="0" defTabSz="885825" eaLnBrk="1" hangingPunct="1">
              <a:spcBef>
                <a:spcPts val="300"/>
              </a:spcBef>
              <a:buClrTx/>
              <a:buSzTx/>
              <a:buFontTx/>
              <a:buNone/>
            </a:pPr>
            <a:r>
              <a:rPr lang="en-US" altLang="en-US" sz="1800"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 4. MongoDB (for storing feedback)</a:t>
            </a:r>
          </a:p>
          <a:p>
            <a:pPr marL="0" indent="0" defTabSz="885825" eaLnBrk="1" hangingPunct="1">
              <a:spcBef>
                <a:spcPts val="300"/>
              </a:spcBef>
              <a:buClrTx/>
              <a:buSzTx/>
              <a:buFontTx/>
              <a:buNone/>
            </a:pPr>
            <a:r>
              <a:rPr lang="en-US" altLang="en-US" sz="1800"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 5. CORS and Body-Parser (for request handling)</a:t>
            </a:r>
          </a:p>
          <a:p>
            <a:pPr marL="0" indent="0" defTabSz="885825" eaLnBrk="1" hangingPunct="1">
              <a:spcBef>
                <a:spcPts val="300"/>
              </a:spcBef>
              <a:buClrTx/>
              <a:buSzTx/>
              <a:buFontTx/>
              <a:buNone/>
            </a:pPr>
            <a:endParaRPr lang="en-US" altLang="en-US" sz="1800"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endParaRPr>
          </a:p>
          <a:p>
            <a:pPr marL="0" indent="0" defTabSz="885825" eaLnBrk="1" hangingPunct="1">
              <a:spcBef>
                <a:spcPts val="300"/>
              </a:spcBef>
              <a:buClrTx/>
              <a:buSzTx/>
              <a:buFontTx/>
              <a:buNone/>
            </a:pPr>
            <a:r>
              <a:rPr lang="en-US" altLang="en-US" sz="1800"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 </a:t>
            </a:r>
            <a:r>
              <a:rPr lang="en-US" altLang="en-US" sz="1800" b="1"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Database</a:t>
            </a:r>
          </a:p>
          <a:p>
            <a:pPr marL="0" indent="0" defTabSz="885825" eaLnBrk="1" hangingPunct="1">
              <a:spcBef>
                <a:spcPts val="300"/>
              </a:spcBef>
              <a:buClrTx/>
              <a:buSzTx/>
              <a:buFontTx/>
              <a:buNone/>
            </a:pPr>
            <a:r>
              <a:rPr lang="en-US" altLang="en-US" sz="1800"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 1. MongoDB (local or cloud-based)</a:t>
            </a:r>
          </a:p>
          <a:p>
            <a:pPr marL="0" indent="0" defTabSz="885825" eaLnBrk="1" hangingPunct="1">
              <a:spcBef>
                <a:spcPct val="0"/>
              </a:spcBef>
              <a:buClrTx/>
              <a:buSzTx/>
              <a:buFontTx/>
              <a:buNone/>
            </a:pPr>
            <a:r>
              <a:rPr lang="en-US" altLang="en-US" sz="1400" dirty="0">
                <a:latin typeface="Times New Roman" panose="02020603050405020304" pitchFamily="18" charset="0"/>
                <a:ea typeface="Cambria" panose="02040503050406030204" pitchFamily="18" charset="0"/>
                <a:cs typeface="Times New Roman" panose="02020603050405020304" pitchFamily="18" charset="0"/>
                <a:sym typeface="Cambria" panose="02040503050406030204" pitchFamily="18" charset="0"/>
              </a:rPr>
              <a:t> </a:t>
            </a:r>
          </a:p>
          <a:p>
            <a:pPr marL="0" indent="0">
              <a:buNone/>
            </a:pPr>
            <a:endParaRPr lang="en-IN" dirty="0"/>
          </a:p>
        </p:txBody>
      </p:sp>
    </p:spTree>
    <p:extLst>
      <p:ext uri="{BB962C8B-B14F-4D97-AF65-F5344CB8AC3E}">
        <p14:creationId xmlns:p14="http://schemas.microsoft.com/office/powerpoint/2010/main" val="82555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1799234" y="3621555"/>
            <a:ext cx="7345169" cy="1921096"/>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1026" name="Picture 2">
            <a:extLst>
              <a:ext uri="{FF2B5EF4-FFF2-40B4-BE49-F238E27FC236}">
                <a16:creationId xmlns:a16="http://schemas.microsoft.com/office/drawing/2014/main" id="{263FA487-8A40-702E-3A6C-1B8A72ADD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969" y="1031925"/>
            <a:ext cx="9409630" cy="5179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890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a:extLst>
              <a:ext uri="{FF2B5EF4-FFF2-40B4-BE49-F238E27FC236}">
                <a16:creationId xmlns:a16="http://schemas.microsoft.com/office/drawing/2014/main" id="{7E682885-DF28-E2FD-74C8-88AB92B88DB1}"/>
              </a:ext>
            </a:extLst>
          </p:cNvPr>
          <p:cNvSpPr>
            <a:spLocks noGrp="1" noChangeArrowheads="1"/>
          </p:cNvSpPr>
          <p:nvPr>
            <p:ph idx="1"/>
          </p:nvPr>
        </p:nvSpPr>
        <p:spPr bwMode="auto">
          <a:xfrm>
            <a:off x="587828" y="1007241"/>
            <a:ext cx="11203603"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Reporting of Cyberbullying Incidents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Victims will feel more comfortable reporting cyberbullying through the anonymous chatbot, leading to a higher number of cases being reported.</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Timely Intervention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real-time reporting system will enable faster responses from law enforcement, helping to address cyberbullying incidents more promptly.</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Victim Support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Victims will receive instant emotional support through the chatbot, reducing feelings of isolation, fear, and frustration.</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Anonymity Assurance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Victims’ identities will remain protected throughout the reporting process, encouraging more individuals to come forward without fear of retaliation.</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Awareness of Cyberbullying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Educational resources and defense tactics on the platform will increase awareness about cyberbullying, its effects, and ways to combat it.</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Formation of a Supportive Community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virtual community of individuals who have experienced cyberbullying will provide emotional and practical support, helping new victims recover and learn coping strategies.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Data-Driven Law Enforcement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Cyber-crime statistics collected through the platform will help authorities focus on high-risk areas, enabling better resource allocation and targeted actions.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Reduction in Cyberbullying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increased awareness, support, and law enforcement focus, there is potential for a gradual reduction in the overall number of cyberbullying cases.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Empowerment of Youth and Users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providing access to self-help tools, defense tactics, and community support, the project will empower individuals to take proactive steps to protect themselves from cyberbullying.</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Mental Health Outcomes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Victims who receive timely support and feel part of a community are more likely to experience improved mental health, reducing the long-term psychological impact of cyberbullying.</a:t>
            </a:r>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762000" y="1506895"/>
            <a:ext cx="10668000" cy="4952997"/>
          </a:xfrm>
        </p:spPr>
        <p:txBody>
          <a:bodyPr/>
          <a:lstStyle/>
          <a:p>
            <a:pPr marL="0" indent="0" algn="just">
              <a:buNone/>
            </a:pPr>
            <a:r>
              <a:rPr lang="en-US" dirty="0">
                <a:latin typeface="Times New Roman" panose="02020603050405020304" pitchFamily="18" charset="0"/>
                <a:cs typeface="Times New Roman" panose="02020603050405020304" pitchFamily="18" charset="0"/>
              </a:rPr>
              <a:t>"BILLY-BUDDY AGAINST CYBER BULLYING" is designed to address the rising issue of cyberbullying by providing immediate emotional support, ensuring victim anonymity, and reporting incidents to the cybercrime department. The innovative chatbot "Billy" empowers victims by offering a safe space to share their experiences, collect evidence, and connect with others who have faced similar challenges. By tracking cyber-crime trends and focusing on high-risk areas, this project contributes to a more proactive approach in tackling cyberbullying. Additionally, the platform’s educational resources and support community aim to equip individuals with tools to protect themselves and promote a culture of resilience. Ultimately, "Billy" serves as both a protective and empowering resource for victims of online harassment.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None/>
            </a:pPr>
            <a:r>
              <a:rPr lang="en-US" b="1" dirty="0">
                <a:solidFill>
                  <a:schemeClr val="accent2">
                    <a:lumMod val="75000"/>
                  </a:schemeClr>
                </a:solidFill>
                <a:latin typeface="Cambria" panose="02040503050406030204" pitchFamily="18" charset="0"/>
                <a:ea typeface="Cambria" panose="02040503050406030204" pitchFamily="18" charset="0"/>
                <a:hlinkClick r:id="rId3"/>
              </a:rPr>
              <a:t>https://github.com/krithik202/Billy-Buddy-against-Cyber-Bullying</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5" name="Rectangle 2">
            <a:extLst>
              <a:ext uri="{FF2B5EF4-FFF2-40B4-BE49-F238E27FC236}">
                <a16:creationId xmlns:a16="http://schemas.microsoft.com/office/drawing/2014/main" id="{FB222414-CFD5-8774-FDF1-12C25DF1EFBB}"/>
              </a:ext>
            </a:extLst>
          </p:cNvPr>
          <p:cNvSpPr>
            <a:spLocks noGrp="1" noChangeArrowheads="1"/>
          </p:cNvSpPr>
          <p:nvPr>
            <p:ph type="body" idx="1"/>
          </p:nvPr>
        </p:nvSpPr>
        <p:spPr bwMode="auto">
          <a:xfrm>
            <a:off x="576400" y="1267687"/>
            <a:ext cx="110392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spcBef>
                <a:spcPct val="0"/>
              </a:spcBef>
              <a:spcAft>
                <a:spcPct val="0"/>
              </a:spcAft>
              <a:buClrTx/>
              <a:buSzTx/>
              <a:buAutoNum type="arabicPeriod"/>
              <a:tabLst/>
            </a:pPr>
            <a:r>
              <a:rPr lang="en-US" sz="1800" b="0" i="0" dirty="0">
                <a:solidFill>
                  <a:srgbClr val="333333"/>
                </a:solidFill>
                <a:effectLst/>
                <a:latin typeface="Times New Roman" panose="02020603050405020304" pitchFamily="18" charset="0"/>
                <a:cs typeface="Times New Roman" panose="02020603050405020304" pitchFamily="18" charset="0"/>
              </a:rPr>
              <a:t>The role of perceived severity publicity anonymity type of cyberbullying and victim </a:t>
            </a:r>
            <a:r>
              <a:rPr lang="en-US" sz="1800" b="0" i="0" dirty="0" err="1">
                <a:solidFill>
                  <a:srgbClr val="333333"/>
                </a:solidFill>
                <a:effectLst/>
                <a:latin typeface="Times New Roman" panose="02020603050405020304" pitchFamily="18" charset="0"/>
                <a:cs typeface="Times New Roman" panose="02020603050405020304" pitchFamily="18" charset="0"/>
              </a:rPr>
              <a:t>response.Retirved</a:t>
            </a:r>
            <a:r>
              <a:rPr lang="en-US" sz="1800" b="0" i="0" dirty="0">
                <a:solidFill>
                  <a:srgbClr val="333333"/>
                </a:solidFill>
                <a:effectLst/>
                <a:latin typeface="Times New Roman" panose="02020603050405020304" pitchFamily="18" charset="0"/>
                <a:cs typeface="Times New Roman" panose="02020603050405020304" pitchFamily="18" charset="0"/>
              </a:rPr>
              <a:t> from </a:t>
            </a:r>
            <a:r>
              <a:rPr lang="en-US" sz="1800" b="0" i="0" dirty="0">
                <a:solidFill>
                  <a:srgbClr val="333333"/>
                </a:solidFill>
                <a:effectLst/>
                <a:latin typeface="Times New Roman" panose="02020603050405020304" pitchFamily="18" charset="0"/>
                <a:cs typeface="Times New Roman" panose="02020603050405020304" pitchFamily="18" charset="0"/>
                <a:hlinkClick r:id="rId3"/>
              </a:rPr>
              <a:t>https://www.sciencedirect.com/journal/computers-in-human-behavior</a:t>
            </a:r>
            <a:endParaRPr lang="en-US" sz="1800" b="0" i="0" dirty="0">
              <a:solidFill>
                <a:srgbClr val="333333"/>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spcBef>
                <a:spcPct val="0"/>
              </a:spcBef>
              <a:spcAft>
                <a:spcPct val="0"/>
              </a:spcAft>
              <a:buClrTx/>
              <a:buSzTx/>
              <a:buAutoNum type="arabicPeriod"/>
              <a:tabLst/>
            </a:pPr>
            <a:r>
              <a:rPr lang="en-US" sz="1800" b="0" i="0" dirty="0">
                <a:solidFill>
                  <a:srgbClr val="333333"/>
                </a:solidFill>
                <a:effectLst/>
                <a:latin typeface="Times New Roman" panose="02020603050405020304" pitchFamily="18" charset="0"/>
                <a:cs typeface="Times New Roman" panose="02020603050405020304" pitchFamily="18" charset="0"/>
              </a:rPr>
              <a:t>An investigation of the effectiveness and determinants of seeking support among adolescent victims of </a:t>
            </a:r>
            <a:r>
              <a:rPr lang="en-US" sz="1800" b="0" i="0" dirty="0" err="1">
                <a:solidFill>
                  <a:srgbClr val="333333"/>
                </a:solidFill>
                <a:effectLst/>
                <a:latin typeface="Times New Roman" panose="02020603050405020304" pitchFamily="18" charset="0"/>
                <a:cs typeface="Times New Roman" panose="02020603050405020304" pitchFamily="18" charset="0"/>
              </a:rPr>
              <a:t>cyberbullying.Retrived</a:t>
            </a:r>
            <a:r>
              <a:rPr lang="en-US" sz="1800" b="0" i="0" dirty="0">
                <a:solidFill>
                  <a:srgbClr val="333333"/>
                </a:solidFill>
                <a:effectLst/>
                <a:latin typeface="Times New Roman" panose="02020603050405020304" pitchFamily="18" charset="0"/>
                <a:cs typeface="Times New Roman" panose="02020603050405020304" pitchFamily="18" charset="0"/>
              </a:rPr>
              <a:t> from </a:t>
            </a:r>
            <a:r>
              <a:rPr lang="en-US" sz="1800" b="0" i="0" dirty="0">
                <a:solidFill>
                  <a:srgbClr val="333333"/>
                </a:solidFill>
                <a:effectLst/>
                <a:latin typeface="Times New Roman" panose="02020603050405020304" pitchFamily="18" charset="0"/>
                <a:cs typeface="Times New Roman" panose="02020603050405020304" pitchFamily="18" charset="0"/>
                <a:hlinkClick r:id="rId4"/>
              </a:rPr>
              <a:t>https://doi.org/10.1016/j.soscij.2018.09.011</a:t>
            </a:r>
            <a:endParaRPr lang="en-US" sz="1800" b="0" i="0" dirty="0">
              <a:solidFill>
                <a:srgbClr val="333333"/>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spcBef>
                <a:spcPct val="0"/>
              </a:spcBef>
              <a:spcAft>
                <a:spcPct val="0"/>
              </a:spcAft>
              <a:buClrTx/>
              <a:buSzTx/>
              <a:buAutoNum type="arabicPeriod"/>
              <a:tabLst/>
            </a:pPr>
            <a:r>
              <a:rPr lang="en-US" sz="1800" b="0" i="0" dirty="0">
                <a:solidFill>
                  <a:srgbClr val="333333"/>
                </a:solidFill>
                <a:effectLst/>
                <a:latin typeface="Times New Roman" panose="02020603050405020304" pitchFamily="18" charset="0"/>
                <a:cs typeface="Times New Roman" panose="02020603050405020304" pitchFamily="18" charset="0"/>
              </a:rPr>
              <a:t>“A Study of Cyberbullying Detection U sing Machine Learning Technique", </a:t>
            </a:r>
            <a:r>
              <a:rPr lang="en-US" sz="1800" b="0" dirty="0">
                <a:solidFill>
                  <a:srgbClr val="333333"/>
                </a:solidFill>
                <a:effectLst/>
                <a:latin typeface="Times New Roman" panose="02020603050405020304" pitchFamily="18" charset="0"/>
                <a:cs typeface="Times New Roman" panose="02020603050405020304" pitchFamily="18" charset="0"/>
              </a:rPr>
              <a:t>2020 Fourth International Conference on Computing Methodologies and </a:t>
            </a:r>
            <a:r>
              <a:rPr lang="en-US" sz="1800" b="0" dirty="0" err="1">
                <a:solidFill>
                  <a:srgbClr val="333333"/>
                </a:solidFill>
                <a:effectLst/>
                <a:latin typeface="Times New Roman" panose="02020603050405020304" pitchFamily="18" charset="0"/>
                <a:cs typeface="Times New Roman" panose="02020603050405020304" pitchFamily="18" charset="0"/>
              </a:rPr>
              <a:t>Communi</a:t>
            </a:r>
            <a:r>
              <a:rPr lang="en-US" sz="1800" b="0" dirty="0">
                <a:solidFill>
                  <a:srgbClr val="333333"/>
                </a:solidFill>
                <a:effectLst/>
                <a:latin typeface="Times New Roman" panose="02020603050405020304" pitchFamily="18" charset="0"/>
                <a:cs typeface="Times New Roman" panose="02020603050405020304" pitchFamily="18" charset="0"/>
              </a:rPr>
              <a:t>-cation (ICCMC),</a:t>
            </a:r>
            <a:r>
              <a:rPr lang="en-US" sz="1800" b="0" dirty="0" err="1">
                <a:solidFill>
                  <a:srgbClr val="333333"/>
                </a:solidFill>
                <a:effectLst/>
                <a:latin typeface="Times New Roman" panose="02020603050405020304" pitchFamily="18" charset="0"/>
                <a:cs typeface="Times New Roman" panose="02020603050405020304" pitchFamily="18" charset="0"/>
              </a:rPr>
              <a:t>Retreived</a:t>
            </a:r>
            <a:r>
              <a:rPr lang="en-US" sz="1800" b="0" dirty="0">
                <a:solidFill>
                  <a:srgbClr val="333333"/>
                </a:solidFill>
                <a:effectLst/>
                <a:latin typeface="Times New Roman" panose="02020603050405020304" pitchFamily="18" charset="0"/>
                <a:cs typeface="Times New Roman" panose="02020603050405020304" pitchFamily="18" charset="0"/>
              </a:rPr>
              <a:t> from </a:t>
            </a:r>
            <a:r>
              <a:rPr lang="en-US" sz="1800" b="0" dirty="0">
                <a:solidFill>
                  <a:srgbClr val="333333"/>
                </a:solidFill>
                <a:effectLst/>
                <a:latin typeface="Times New Roman" panose="02020603050405020304" pitchFamily="18" charset="0"/>
                <a:cs typeface="Times New Roman" panose="02020603050405020304" pitchFamily="18" charset="0"/>
                <a:hlinkClick r:id="rId5"/>
              </a:rPr>
              <a:t>https://ieeexplore.ieee.org/document/9076550</a:t>
            </a:r>
            <a:endParaRPr lang="en-US" sz="1800" b="0" dirty="0">
              <a:solidFill>
                <a:srgbClr val="333333"/>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spcBef>
                <a:spcPct val="0"/>
              </a:spcBef>
              <a:spcAft>
                <a:spcPct val="0"/>
              </a:spcAft>
              <a:buClrTx/>
              <a:buSzTx/>
              <a:buAutoNum type="arabicPeriod"/>
              <a:tabLst/>
            </a:pPr>
            <a:r>
              <a:rPr lang="en-US" sz="1800" b="0" i="0" dirty="0">
                <a:solidFill>
                  <a:srgbClr val="333333"/>
                </a:solidFill>
                <a:effectLst/>
                <a:latin typeface="Times New Roman" panose="02020603050405020304" pitchFamily="18" charset="0"/>
                <a:cs typeface="Times New Roman" panose="02020603050405020304" pitchFamily="18" charset="0"/>
              </a:rPr>
              <a:t>"Offensive text detection using temporal convolutional networks", </a:t>
            </a:r>
            <a:r>
              <a:rPr lang="en-US" sz="1800" b="0" dirty="0">
                <a:solidFill>
                  <a:srgbClr val="333333"/>
                </a:solidFill>
                <a:effectLst/>
                <a:latin typeface="Times New Roman" panose="02020603050405020304" pitchFamily="18" charset="0"/>
                <a:cs typeface="Times New Roman" panose="02020603050405020304" pitchFamily="18" charset="0"/>
              </a:rPr>
              <a:t>Int. J. Adv. Sci. Technol, </a:t>
            </a:r>
            <a:r>
              <a:rPr lang="en-US" sz="1800" b="0" dirty="0" err="1">
                <a:solidFill>
                  <a:srgbClr val="333333"/>
                </a:solidFill>
                <a:effectLst/>
                <a:latin typeface="Times New Roman" panose="02020603050405020304" pitchFamily="18" charset="0"/>
                <a:cs typeface="Times New Roman" panose="02020603050405020304" pitchFamily="18" charset="0"/>
              </a:rPr>
              <a:t>Retreived</a:t>
            </a:r>
            <a:r>
              <a:rPr lang="en-US" sz="1800" b="0" dirty="0">
                <a:solidFill>
                  <a:srgbClr val="333333"/>
                </a:solidFill>
                <a:effectLst/>
                <a:latin typeface="Times New Roman" panose="02020603050405020304" pitchFamily="18" charset="0"/>
                <a:cs typeface="Times New Roman" panose="02020603050405020304" pitchFamily="18" charset="0"/>
              </a:rPr>
              <a:t> from </a:t>
            </a:r>
            <a:r>
              <a:rPr lang="fr-FR" sz="1800" b="0" dirty="0">
                <a:solidFill>
                  <a:srgbClr val="333333"/>
                </a:solidFill>
                <a:effectLst/>
                <a:latin typeface="Times New Roman" panose="02020603050405020304" pitchFamily="18" charset="0"/>
                <a:cs typeface="Times New Roman" panose="02020603050405020304" pitchFamily="18" charset="0"/>
                <a:hlinkClick r:id="rId6"/>
              </a:rPr>
              <a:t>https://www.researchgate.offensive </a:t>
            </a:r>
            <a:r>
              <a:rPr lang="fr-FR" sz="1800" b="0" dirty="0" err="1">
                <a:solidFill>
                  <a:srgbClr val="333333"/>
                </a:solidFill>
                <a:effectLst/>
                <a:latin typeface="Times New Roman" panose="02020603050405020304" pitchFamily="18" charset="0"/>
                <a:cs typeface="Times New Roman" panose="02020603050405020304" pitchFamily="18" charset="0"/>
                <a:hlinkClick r:id="rId6"/>
              </a:rPr>
              <a:t>text</a:t>
            </a:r>
            <a:r>
              <a:rPr lang="fr-FR" sz="1800" b="0" dirty="0">
                <a:solidFill>
                  <a:srgbClr val="333333"/>
                </a:solidFill>
                <a:effectLst/>
                <a:latin typeface="Times New Roman" panose="02020603050405020304" pitchFamily="18" charset="0"/>
                <a:cs typeface="Times New Roman" panose="02020603050405020304" pitchFamily="18" charset="0"/>
                <a:hlinkClick r:id="rId6"/>
              </a:rPr>
              <a:t> classification</a:t>
            </a:r>
            <a:endParaRPr lang="fr-FR" sz="1800" b="0" dirty="0">
              <a:solidFill>
                <a:srgbClr val="333333"/>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spcBef>
                <a:spcPct val="0"/>
              </a:spcBef>
              <a:spcAft>
                <a:spcPct val="0"/>
              </a:spcAft>
              <a:buClrTx/>
              <a:buSzTx/>
              <a:buAutoNum type="arabicPeriod"/>
              <a:tabLst/>
            </a:pPr>
            <a:r>
              <a:rPr lang="en-US" sz="1800" b="0" i="0" dirty="0">
                <a:solidFill>
                  <a:srgbClr val="333333"/>
                </a:solidFill>
                <a:effectLst/>
                <a:latin typeface="Times New Roman" panose="02020603050405020304" pitchFamily="18" charset="0"/>
                <a:cs typeface="Times New Roman" panose="02020603050405020304" pitchFamily="18" charset="0"/>
              </a:rPr>
              <a:t>"Cyberbullying detection solutions based on deep learning architectures",</a:t>
            </a:r>
            <a:r>
              <a:rPr lang="en-US" sz="1800" b="0" dirty="0">
                <a:solidFill>
                  <a:srgbClr val="333333"/>
                </a:solidFill>
                <a:effectLst/>
                <a:latin typeface="Times New Roman" panose="02020603050405020304" pitchFamily="18" charset="0"/>
                <a:cs typeface="Times New Roman" panose="02020603050405020304" pitchFamily="18" charset="0"/>
              </a:rPr>
              <a:t> Multimedia Systems</a:t>
            </a:r>
            <a:r>
              <a:rPr lang="en-US" sz="1800" b="0" i="0" dirty="0">
                <a:solidFill>
                  <a:srgbClr val="333333"/>
                </a:solidFill>
                <a:effectLst/>
                <a:latin typeface="Times New Roman" panose="02020603050405020304" pitchFamily="18" charset="0"/>
                <a:cs typeface="Times New Roman" panose="02020603050405020304" pitchFamily="18" charset="0"/>
              </a:rPr>
              <a:t>, Retrieved from </a:t>
            </a:r>
            <a:r>
              <a:rPr lang="en-US" sz="1800" b="0" i="0" dirty="0">
                <a:solidFill>
                  <a:srgbClr val="333333"/>
                </a:solidFill>
                <a:effectLst/>
                <a:latin typeface="Times New Roman" panose="02020603050405020304" pitchFamily="18" charset="0"/>
                <a:cs typeface="Times New Roman" panose="02020603050405020304" pitchFamily="18" charset="0"/>
                <a:hlinkClick r:id="rId7"/>
              </a:rPr>
              <a:t>https://link.springer.com/article/10.1007/s00530-020-00701-5</a:t>
            </a:r>
            <a:endParaRPr lang="en-US" sz="1800" b="0" i="0" dirty="0">
              <a:solidFill>
                <a:srgbClr val="333333"/>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spcBef>
                <a:spcPct val="0"/>
              </a:spcBef>
              <a:spcAft>
                <a:spcPct val="0"/>
              </a:spcAft>
              <a:buClrTx/>
              <a:buSzTx/>
              <a:buAutoNum type="arabicPeriod"/>
              <a:tabLst/>
            </a:pPr>
            <a:r>
              <a:rPr lang="en-US" sz="1800" b="0" i="0" dirty="0">
                <a:solidFill>
                  <a:srgbClr val="333333"/>
                </a:solidFill>
                <a:effectLst/>
                <a:latin typeface="Times New Roman" panose="02020603050405020304" pitchFamily="18" charset="0"/>
                <a:cs typeface="Times New Roman" panose="02020603050405020304" pitchFamily="18" charset="0"/>
              </a:rPr>
              <a:t>"Towards Automatic Detection of Inappropriate Content in Multi-dialectic Arabic Text", </a:t>
            </a:r>
            <a:r>
              <a:rPr lang="en-US" sz="1800" b="0" dirty="0">
                <a:solidFill>
                  <a:srgbClr val="333333"/>
                </a:solidFill>
                <a:effectLst/>
                <a:latin typeface="Times New Roman" panose="02020603050405020304" pitchFamily="18" charset="0"/>
                <a:cs typeface="Times New Roman" panose="02020603050405020304" pitchFamily="18" charset="0"/>
              </a:rPr>
              <a:t>Advances in Computational Collective Intelligence. ICCCI 2022. Communications in Computer and Information Science(CCIS), </a:t>
            </a:r>
            <a:r>
              <a:rPr lang="en-US" sz="1800" b="0" dirty="0" err="1">
                <a:solidFill>
                  <a:srgbClr val="333333"/>
                </a:solidFill>
                <a:effectLst/>
                <a:latin typeface="Times New Roman" panose="02020603050405020304" pitchFamily="18" charset="0"/>
                <a:cs typeface="Times New Roman" panose="02020603050405020304" pitchFamily="18" charset="0"/>
              </a:rPr>
              <a:t>Retrived</a:t>
            </a:r>
            <a:r>
              <a:rPr lang="en-US" sz="1800" b="0" dirty="0">
                <a:solidFill>
                  <a:srgbClr val="333333"/>
                </a:solidFill>
                <a:effectLst/>
                <a:latin typeface="Times New Roman" panose="02020603050405020304" pitchFamily="18" charset="0"/>
                <a:cs typeface="Times New Roman" panose="02020603050405020304" pitchFamily="18" charset="0"/>
              </a:rPr>
              <a:t> from </a:t>
            </a:r>
            <a:r>
              <a:rPr lang="en-US" sz="1800" b="0" dirty="0">
                <a:solidFill>
                  <a:srgbClr val="333333"/>
                </a:solidFill>
                <a:effectLst/>
                <a:latin typeface="Times New Roman" panose="02020603050405020304" pitchFamily="18" charset="0"/>
                <a:cs typeface="Times New Roman" panose="02020603050405020304" pitchFamily="18" charset="0"/>
                <a:hlinkClick r:id="rId8"/>
              </a:rPr>
              <a:t>https://link.springer.com/chapter/10.1007/978-3-031-16210-7_7</a:t>
            </a:r>
            <a:endParaRPr lang="en-US" sz="1800" b="0" dirty="0">
              <a:solidFill>
                <a:srgbClr val="333333"/>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spcBef>
                <a:spcPct val="0"/>
              </a:spcBef>
              <a:spcAft>
                <a:spcPct val="0"/>
              </a:spcAft>
              <a:buClrTx/>
              <a:buSzTx/>
              <a:buAutoNum type="arabicPeriod"/>
              <a:tabLst/>
            </a:pPr>
            <a:r>
              <a:rPr lang="en-US" sz="1800" b="0" i="0" dirty="0">
                <a:solidFill>
                  <a:srgbClr val="333333"/>
                </a:solidFill>
                <a:effectLst/>
                <a:latin typeface="Times New Roman" panose="02020603050405020304" pitchFamily="18" charset="0"/>
                <a:cs typeface="Times New Roman" panose="02020603050405020304" pitchFamily="18" charset="0"/>
              </a:rPr>
              <a:t>"Multimodal cyberbullying detection using capsule network with dynamic routing and deep convolutional neural network", </a:t>
            </a:r>
            <a:r>
              <a:rPr lang="en-US" sz="1800" b="0" dirty="0">
                <a:solidFill>
                  <a:srgbClr val="333333"/>
                </a:solidFill>
                <a:effectLst/>
                <a:latin typeface="Times New Roman" panose="02020603050405020304" pitchFamily="18" charset="0"/>
                <a:cs typeface="Times New Roman" panose="02020603050405020304" pitchFamily="18" charset="0"/>
              </a:rPr>
              <a:t>Multimedia Systems</a:t>
            </a:r>
            <a:r>
              <a:rPr lang="en-US" sz="1800" b="0" i="0" dirty="0">
                <a:solidFill>
                  <a:srgbClr val="333333"/>
                </a:solidFill>
                <a:effectLst/>
                <a:latin typeface="Times New Roman" panose="02020603050405020304" pitchFamily="18" charset="0"/>
                <a:cs typeface="Times New Roman" panose="02020603050405020304" pitchFamily="18" charset="0"/>
              </a:rPr>
              <a:t>, </a:t>
            </a:r>
            <a:r>
              <a:rPr lang="en-US" sz="1800" b="0" i="0" dirty="0" err="1">
                <a:solidFill>
                  <a:srgbClr val="333333"/>
                </a:solidFill>
                <a:effectLst/>
                <a:latin typeface="Times New Roman" panose="02020603050405020304" pitchFamily="18" charset="0"/>
                <a:cs typeface="Times New Roman" panose="02020603050405020304" pitchFamily="18" charset="0"/>
              </a:rPr>
              <a:t>Retreived</a:t>
            </a:r>
            <a:r>
              <a:rPr lang="en-US" sz="1800" b="0" i="0" dirty="0">
                <a:solidFill>
                  <a:srgbClr val="333333"/>
                </a:solidFill>
                <a:effectLst/>
                <a:latin typeface="Times New Roman" panose="02020603050405020304" pitchFamily="18" charset="0"/>
                <a:cs typeface="Times New Roman" panose="02020603050405020304" pitchFamily="18" charset="0"/>
              </a:rPr>
              <a:t> from </a:t>
            </a:r>
            <a:r>
              <a:rPr lang="en-US" sz="1800" b="0" i="0" dirty="0">
                <a:solidFill>
                  <a:srgbClr val="333333"/>
                </a:solidFill>
                <a:effectLst/>
                <a:latin typeface="Times New Roman" panose="02020603050405020304" pitchFamily="18" charset="0"/>
                <a:cs typeface="Times New Roman" panose="02020603050405020304" pitchFamily="18" charset="0"/>
                <a:hlinkClick r:id="rId9"/>
              </a:rPr>
              <a:t>https://link.springer.com/article/10.1007/s00530-020-00747-5</a:t>
            </a:r>
            <a:endParaRPr lang="en-US" sz="1800" b="0" dirty="0">
              <a:solidFill>
                <a:srgbClr val="333333"/>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xfrm>
            <a:off x="495559" y="952501"/>
            <a:ext cx="10668000" cy="49529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pPr marL="0" indent="0">
              <a:buNone/>
            </a:pPr>
            <a:r>
              <a:rPr lang="en-IN" sz="2000" b="1" dirty="0">
                <a:latin typeface="Times New Roman" panose="02020603050405020304" pitchFamily="18" charset="0"/>
                <a:cs typeface="Times New Roman" panose="02020603050405020304" pitchFamily="18" charset="0"/>
              </a:rPr>
              <a:t>Our Project aligns with several key SDG’s are:</a:t>
            </a:r>
          </a:p>
          <a:p>
            <a:pPr marL="0" indent="0">
              <a:buNone/>
            </a:pPr>
            <a:endParaRPr lang="en-IN" sz="2000" b="1"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By reducing the emotional toll of cyberbullying (e.g., depression, anxiety), the project promotes mental health support for teenagers and vulnerable individuals.</a:t>
            </a:r>
            <a:r>
              <a:rPr lang="en-IN" sz="1800" b="1" dirty="0">
                <a:latin typeface="Times New Roman" panose="02020603050405020304" pitchFamily="18" charset="0"/>
                <a:cs typeface="Times New Roman" panose="02020603050405020304" pitchFamily="18" charset="0"/>
              </a:rPr>
              <a:t>(SDG 3)</a:t>
            </a:r>
          </a:p>
          <a:p>
            <a:pPr>
              <a:lnSpc>
                <a:spcPct val="150000"/>
              </a:lnSpc>
            </a:pPr>
            <a:r>
              <a:rPr lang="en-US" sz="1800" dirty="0">
                <a:latin typeface="Times New Roman" panose="02020603050405020304" pitchFamily="18" charset="0"/>
                <a:cs typeface="Times New Roman" panose="02020603050405020304" pitchFamily="18" charset="0"/>
              </a:rPr>
              <a:t>Educating teenagers on the effects of cyberbullying and how to defend themselves fosters a safer online environment and helps build responsible digital citizens.</a:t>
            </a:r>
            <a:r>
              <a:rPr lang="en-IN" sz="1800" b="1" dirty="0">
                <a:latin typeface="Times New Roman" panose="02020603050405020304" pitchFamily="18" charset="0"/>
                <a:cs typeface="Times New Roman" panose="02020603050405020304" pitchFamily="18" charset="0"/>
              </a:rPr>
              <a:t>(SDG 4)</a:t>
            </a:r>
          </a:p>
          <a:p>
            <a:pPr>
              <a:lnSpc>
                <a:spcPct val="150000"/>
              </a:lnSpc>
            </a:pPr>
            <a:r>
              <a:rPr lang="en-US" sz="1800" dirty="0">
                <a:latin typeface="Times New Roman" panose="02020603050405020304" pitchFamily="18" charset="0"/>
                <a:cs typeface="Times New Roman" panose="02020603050405020304" pitchFamily="18" charset="0"/>
              </a:rPr>
              <a:t>It encourages gender equality by promoting safe online spaces where everyone can participate without fear of harassment.</a:t>
            </a:r>
            <a:r>
              <a:rPr lang="en-IN" sz="1800" b="1" dirty="0">
                <a:latin typeface="Times New Roman" panose="02020603050405020304" pitchFamily="18" charset="0"/>
                <a:cs typeface="Times New Roman" panose="02020603050405020304" pitchFamily="18" charset="0"/>
              </a:rPr>
              <a:t>(SDG 5)</a:t>
            </a:r>
          </a:p>
          <a:p>
            <a:pPr>
              <a:lnSpc>
                <a:spcPct val="150000"/>
              </a:lnSpc>
            </a:pPr>
            <a:r>
              <a:rPr lang="en-US" sz="1800" dirty="0">
                <a:latin typeface="Times New Roman" panose="02020603050405020304" pitchFamily="18" charset="0"/>
                <a:cs typeface="Times New Roman" panose="02020603050405020304" pitchFamily="18" charset="0"/>
              </a:rPr>
              <a:t>The platform ensures that victims of all backgrounds can report cyberbullying anonymously and receive help, thereby reducing inequalities in access to justice and support.</a:t>
            </a:r>
            <a:r>
              <a:rPr lang="en-IN" sz="1800" b="1" dirty="0">
                <a:latin typeface="Times New Roman" panose="02020603050405020304" pitchFamily="18" charset="0"/>
                <a:cs typeface="Times New Roman" panose="02020603050405020304" pitchFamily="18" charset="0"/>
              </a:rPr>
              <a:t>(SDG 10)</a:t>
            </a:r>
          </a:p>
          <a:p>
            <a:pPr>
              <a:lnSpc>
                <a:spcPct val="150000"/>
              </a:lnSpc>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promotes peace by reducing online harassment and fostering safer digital communities, contributing to inclusive societies</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.(SDG 16)</a:t>
            </a:r>
          </a:p>
          <a:p>
            <a:pPr marL="0" indent="0">
              <a:lnSpc>
                <a:spcPct val="150000"/>
              </a:lnSpc>
              <a:buNone/>
            </a:pPr>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449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630365"/>
            <a:ext cx="10668000" cy="4952997"/>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Cyberbullying has become an increasingly serious issue with the rise of social media platforms, online communication tools, and the internet. According to Smith et al. (2008), cyberbullying refers to aggressive, intentional acts carried out repeatedly via electronic forms of contact, targeting victims who cannot easily defend themselves. It affects children, teenagers, and adults, often leading to severe emotional, psychological, and social consequences (Tokunaga, 2010). This section provides a broad overview of the problem to contextualize the development of solutions like "Billy-Buddy."</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pPr algn="just">
              <a:lnSpc>
                <a:spcPct val="150000"/>
              </a:lnSpc>
              <a:buFont typeface="+mj-lt"/>
              <a:buAutoNum type="arabicPeriod"/>
            </a:pPr>
            <a:r>
              <a:rPr lang="en-GB" sz="1600" b="1" dirty="0">
                <a:latin typeface="Times New Roman" panose="02020603050405020304" pitchFamily="18" charset="0"/>
                <a:cs typeface="Times New Roman" panose="02020603050405020304" pitchFamily="18" charset="0"/>
              </a:rPr>
              <a:t>Deep-Learning-Based Cyberbullying Detection:</a:t>
            </a:r>
            <a:r>
              <a:rPr lang="en-US" sz="1600" dirty="0">
                <a:latin typeface="Times New Roman" panose="02020603050405020304" pitchFamily="18" charset="0"/>
                <a:cs typeface="Times New Roman" panose="02020603050405020304" pitchFamily="18" charset="0"/>
              </a:rPr>
              <a:t>The paper reviews deep learning-based cyberbullying detection techniques, analyzing existing methods, datasets, and future research challenges.</a:t>
            </a:r>
          </a:p>
          <a:p>
            <a:pPr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Predicting Cyberbullying on Social Media in the Big Data </a:t>
            </a:r>
            <a:r>
              <a:rPr lang="en-US" sz="1600" b="1" dirty="0" err="1">
                <a:latin typeface="Times New Roman" panose="02020603050405020304" pitchFamily="18" charset="0"/>
                <a:cs typeface="Times New Roman" panose="02020603050405020304" pitchFamily="18" charset="0"/>
              </a:rPr>
              <a:t>Era:</a:t>
            </a:r>
            <a:r>
              <a:rPr lang="en-US" sz="1600" dirty="0" err="1">
                <a:latin typeface="Times New Roman" panose="02020603050405020304" pitchFamily="18" charset="0"/>
                <a:cs typeface="Times New Roman" panose="02020603050405020304" pitchFamily="18" charset="0"/>
              </a:rPr>
              <a:t>The</a:t>
            </a:r>
            <a:r>
              <a:rPr lang="en-US" sz="1600" dirty="0">
                <a:latin typeface="Times New Roman" panose="02020603050405020304" pitchFamily="18" charset="0"/>
                <a:cs typeface="Times New Roman" panose="02020603050405020304" pitchFamily="18" charset="0"/>
              </a:rPr>
              <a:t> paper reviews cyberbullying prediction models on social media, focusing on feature selection, machine learning algorithms, and key challenges for future research.</a:t>
            </a:r>
          </a:p>
          <a:p>
            <a:pPr algn="just">
              <a:lnSpc>
                <a:spcPct val="150000"/>
              </a:lnSpc>
              <a:buFont typeface="+mj-lt"/>
              <a:buAutoNum type="arabicPeriod"/>
            </a:pPr>
            <a:r>
              <a:rPr lang="en-US" sz="1600" b="1" dirty="0" err="1">
                <a:latin typeface="Times New Roman" panose="02020603050405020304" pitchFamily="18" charset="0"/>
                <a:cs typeface="Times New Roman" panose="02020603050405020304" pitchFamily="18" charset="0"/>
              </a:rPr>
              <a:t>Artifcial</a:t>
            </a:r>
            <a:r>
              <a:rPr lang="en-US" sz="1600" b="1" dirty="0">
                <a:latin typeface="Times New Roman" panose="02020603050405020304" pitchFamily="18" charset="0"/>
                <a:cs typeface="Times New Roman" panose="02020603050405020304" pitchFamily="18" charset="0"/>
              </a:rPr>
              <a:t> Intelligence‑Enabled Cyberbullying‑Free Online </a:t>
            </a:r>
            <a:r>
              <a:rPr lang="en-US" sz="1600" b="1" dirty="0" err="1">
                <a:latin typeface="Times New Roman" panose="02020603050405020304" pitchFamily="18" charset="0"/>
                <a:cs typeface="Times New Roman" panose="02020603050405020304" pitchFamily="18" charset="0"/>
              </a:rPr>
              <a:t>SocialNetworks</a:t>
            </a:r>
            <a:r>
              <a:rPr lang="en-US" sz="1600" b="1" dirty="0">
                <a:latin typeface="Times New Roman" panose="02020603050405020304" pitchFamily="18" charset="0"/>
                <a:cs typeface="Times New Roman" panose="02020603050405020304" pitchFamily="18" charset="0"/>
              </a:rPr>
              <a:t> in Smart </a:t>
            </a:r>
            <a:r>
              <a:rPr lang="en-US" sz="1600" b="1" dirty="0" err="1">
                <a:latin typeface="Times New Roman" panose="02020603050405020304" pitchFamily="18" charset="0"/>
                <a:cs typeface="Times New Roman" panose="02020603050405020304" pitchFamily="18" charset="0"/>
              </a:rPr>
              <a:t>Cities:</a:t>
            </a:r>
            <a:r>
              <a:rPr lang="en-US" sz="1600" dirty="0" err="1">
                <a:latin typeface="Times New Roman" panose="02020603050405020304" pitchFamily="18" charset="0"/>
                <a:cs typeface="Times New Roman" panose="02020603050405020304" pitchFamily="18" charset="0"/>
              </a:rPr>
              <a:t>The</a:t>
            </a:r>
            <a:r>
              <a:rPr lang="en-US" sz="1600" dirty="0">
                <a:latin typeface="Times New Roman" panose="02020603050405020304" pitchFamily="18" charset="0"/>
                <a:cs typeface="Times New Roman" panose="02020603050405020304" pitchFamily="18" charset="0"/>
              </a:rPr>
              <a:t> paper proposes an AI-enabled technique (AICBF-ONS) for detecting cyberbullying in online social networks using feature selection and classification models optimized with advanced algorithms.</a:t>
            </a:r>
          </a:p>
          <a:p>
            <a:pPr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A Review of Machine Learning Techniques in Cyberbullying </a:t>
            </a:r>
            <a:r>
              <a:rPr lang="en-US" sz="1600" b="1" dirty="0" err="1">
                <a:latin typeface="Times New Roman" panose="02020603050405020304" pitchFamily="18" charset="0"/>
                <a:cs typeface="Times New Roman" panose="02020603050405020304" pitchFamily="18" charset="0"/>
              </a:rPr>
              <a:t>Detection:</a:t>
            </a:r>
            <a:r>
              <a:rPr lang="en-US" sz="1600" dirty="0" err="1">
                <a:latin typeface="Times New Roman" panose="02020603050405020304" pitchFamily="18" charset="0"/>
                <a:cs typeface="Times New Roman" panose="02020603050405020304" pitchFamily="18" charset="0"/>
              </a:rPr>
              <a:t>The</a:t>
            </a:r>
            <a:r>
              <a:rPr lang="en-US" sz="1600" dirty="0">
                <a:latin typeface="Times New Roman" panose="02020603050405020304" pitchFamily="18" charset="0"/>
                <a:cs typeface="Times New Roman" panose="02020603050405020304" pitchFamily="18" charset="0"/>
              </a:rPr>
              <a:t> paper provides a systematic review of machine learning and natural language processing methods for detecting cyberbullying, highlighting key stages, challenges, and future research directions.</a:t>
            </a:r>
          </a:p>
          <a:p>
            <a:pPr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Artificial Intelligence-Driven Cyberbullying </a:t>
            </a:r>
            <a:r>
              <a:rPr lang="en-US" sz="1600" b="1" dirty="0" err="1">
                <a:latin typeface="Times New Roman" panose="02020603050405020304" pitchFamily="18" charset="0"/>
                <a:cs typeface="Times New Roman" panose="02020603050405020304" pitchFamily="18" charset="0"/>
              </a:rPr>
              <a:t>Detection:</a:t>
            </a:r>
            <a:r>
              <a:rPr lang="en-US" sz="1600" dirty="0" err="1">
                <a:latin typeface="Times New Roman" panose="02020603050405020304" pitchFamily="18" charset="0"/>
                <a:cs typeface="Times New Roman" panose="02020603050405020304" pitchFamily="18" charset="0"/>
              </a:rPr>
              <a:t>The</a:t>
            </a:r>
            <a:r>
              <a:rPr lang="en-US" sz="1600" dirty="0">
                <a:latin typeface="Times New Roman" panose="02020603050405020304" pitchFamily="18" charset="0"/>
                <a:cs typeface="Times New Roman" panose="02020603050405020304" pitchFamily="18" charset="0"/>
              </a:rPr>
              <a:t> paper reviews deep learning techniques for detecting cyberbullying on online platforms, highlighting current advancements and future research opportunities.</a:t>
            </a: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a:xfrm>
            <a:off x="504890" y="1292291"/>
            <a:ext cx="10668000" cy="4952997"/>
          </a:xfrm>
        </p:spPr>
        <p:txBody>
          <a:bodyPr>
            <a:normAutofit/>
          </a:bodyPr>
          <a:lstStyle/>
          <a:p>
            <a:pPr marL="457200" indent="-457200">
              <a:lnSpc>
                <a:spcPct val="150000"/>
              </a:lnSpc>
              <a:buFont typeface="+mj-lt"/>
              <a:buAutoNum type="arabicPeriod"/>
            </a:pPr>
            <a:r>
              <a:rPr lang="en-IN" dirty="0">
                <a:latin typeface="Times New Roman" panose="02020603050405020304" pitchFamily="18" charset="0"/>
                <a:cs typeface="Times New Roman" panose="02020603050405020304" pitchFamily="18" charset="0"/>
              </a:rPr>
              <a:t>Lack of Anonymity</a:t>
            </a:r>
          </a:p>
          <a:p>
            <a:pPr marL="457200" indent="-457200">
              <a:lnSpc>
                <a:spcPct val="150000"/>
              </a:lnSpc>
              <a:buFont typeface="+mj-lt"/>
              <a:buAutoNum type="arabicPeriod"/>
            </a:pPr>
            <a:r>
              <a:rPr lang="en-IN" dirty="0">
                <a:latin typeface="Times New Roman" panose="02020603050405020304" pitchFamily="18" charset="0"/>
                <a:cs typeface="Times New Roman" panose="02020603050405020304" pitchFamily="18" charset="0"/>
              </a:rPr>
              <a:t>Delayed Response from Authorities</a:t>
            </a:r>
          </a:p>
          <a:p>
            <a:pPr marL="457200" indent="-457200">
              <a:lnSpc>
                <a:spcPct val="150000"/>
              </a:lnSpc>
              <a:buFont typeface="+mj-lt"/>
              <a:buAutoNum type="arabicPeriod"/>
            </a:pPr>
            <a:r>
              <a:rPr lang="en-IN" dirty="0">
                <a:latin typeface="Times New Roman" panose="02020603050405020304" pitchFamily="18" charset="0"/>
                <a:cs typeface="Times New Roman" panose="02020603050405020304" pitchFamily="18" charset="0"/>
              </a:rPr>
              <a:t>Limited Emotional Support</a:t>
            </a:r>
          </a:p>
          <a:p>
            <a:pPr marL="457200" indent="-457200">
              <a:lnSpc>
                <a:spcPct val="150000"/>
              </a:lnSpc>
              <a:buFont typeface="+mj-lt"/>
              <a:buAutoNum type="arabicPeriod"/>
            </a:pPr>
            <a:r>
              <a:rPr lang="en-IN" dirty="0">
                <a:latin typeface="Times New Roman" panose="02020603050405020304" pitchFamily="18" charset="0"/>
                <a:cs typeface="Times New Roman" panose="02020603050405020304" pitchFamily="18" charset="0"/>
              </a:rPr>
              <a:t>Insufficient Awareness and Education</a:t>
            </a:r>
          </a:p>
          <a:p>
            <a:pPr marL="457200" indent="-457200">
              <a:lnSpc>
                <a:spcPct val="150000"/>
              </a:lnSpc>
              <a:buFont typeface="+mj-lt"/>
              <a:buAutoNum type="arabicPeriod"/>
            </a:pPr>
            <a:r>
              <a:rPr lang="en-IN" dirty="0">
                <a:latin typeface="Times New Roman" panose="02020603050405020304" pitchFamily="18" charset="0"/>
                <a:cs typeface="Times New Roman" panose="02020603050405020304" pitchFamily="18" charset="0"/>
              </a:rPr>
              <a:t>Fragmented Reporting Systems</a:t>
            </a:r>
          </a:p>
          <a:p>
            <a:pPr marL="457200" indent="-457200">
              <a:lnSpc>
                <a:spcPct val="150000"/>
              </a:lnSpc>
              <a:buFont typeface="+mj-lt"/>
              <a:buAutoNum type="arabicPeriod"/>
            </a:pPr>
            <a:r>
              <a:rPr lang="en-IN" dirty="0">
                <a:latin typeface="Times New Roman" panose="02020603050405020304" pitchFamily="18" charset="0"/>
                <a:cs typeface="Times New Roman" panose="02020603050405020304" pitchFamily="18" charset="0"/>
              </a:rPr>
              <a:t>Lack of Community Support</a:t>
            </a:r>
          </a:p>
          <a:p>
            <a:pPr marL="457200" indent="-457200">
              <a:lnSpc>
                <a:spcPct val="150000"/>
              </a:lnSpc>
              <a:buFont typeface="+mj-lt"/>
              <a:buAutoNum type="arabicPeriod"/>
            </a:pPr>
            <a:r>
              <a:rPr lang="en-IN" dirty="0">
                <a:latin typeface="Times New Roman" panose="02020603050405020304" pitchFamily="18" charset="0"/>
                <a:cs typeface="Times New Roman" panose="02020603050405020304" pitchFamily="18" charset="0"/>
              </a:rPr>
              <a:t>Underreporting of Cyberbullying</a:t>
            </a: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017815"/>
            <a:ext cx="10668000" cy="4952997"/>
          </a:xfrm>
        </p:spPr>
        <p:txBody>
          <a:bodyPr>
            <a:normAutofit fontScale="85000" lnSpcReduction="20000"/>
          </a:bodyPr>
          <a:lstStyle/>
          <a:p>
            <a:pPr algn="just">
              <a:buFont typeface="+mj-lt"/>
              <a:buAutoNum type="arabicPeriod"/>
            </a:pPr>
            <a:r>
              <a:rPr lang="en-US" sz="1900" b="1" dirty="0">
                <a:latin typeface="Times New Roman" panose="02020603050405020304" pitchFamily="18" charset="0"/>
                <a:cs typeface="Times New Roman" panose="02020603050405020304" pitchFamily="18" charset="0"/>
              </a:rPr>
              <a:t>Chatbot Integration (Billy)</a:t>
            </a:r>
            <a:r>
              <a:rPr lang="en-US" sz="1900" dirty="0">
                <a:latin typeface="Times New Roman" panose="02020603050405020304" pitchFamily="18" charset="0"/>
                <a:cs typeface="Times New Roman" panose="02020603050405020304" pitchFamily="18" charset="0"/>
              </a:rPr>
              <a:t>:</a:t>
            </a:r>
          </a:p>
          <a:p>
            <a:pPr marL="0" indent="0" algn="just">
              <a:buNone/>
            </a:pPr>
            <a:r>
              <a:rPr lang="en-US" sz="1900" dirty="0">
                <a:latin typeface="Times New Roman" panose="02020603050405020304" pitchFamily="18" charset="0"/>
                <a:cs typeface="Times New Roman" panose="02020603050405020304" pitchFamily="18" charset="0"/>
              </a:rPr>
              <a:t>      1.Develop an AI-powered chatbot that provides immediate emotional support to victims of cyberbullying.</a:t>
            </a:r>
          </a:p>
          <a:p>
            <a:pPr marL="0" indent="0" algn="just">
              <a:buNone/>
            </a:pPr>
            <a:r>
              <a:rPr lang="en-US" sz="1900" dirty="0">
                <a:latin typeface="Times New Roman" panose="02020603050405020304" pitchFamily="18" charset="0"/>
                <a:cs typeface="Times New Roman" panose="02020603050405020304" pitchFamily="18" charset="0"/>
              </a:rPr>
              <a:t>      2.The chatbot will interact with users in a conversational manner, asking relevant questions to gather details about the          </a:t>
            </a:r>
          </a:p>
          <a:p>
            <a:pPr marL="0" indent="0" algn="just">
              <a:buNone/>
            </a:pPr>
            <a:r>
              <a:rPr lang="en-US" sz="1900" dirty="0">
                <a:latin typeface="Times New Roman" panose="02020603050405020304" pitchFamily="18" charset="0"/>
                <a:cs typeface="Times New Roman" panose="02020603050405020304" pitchFamily="18" charset="0"/>
              </a:rPr>
              <a:t>          bullying incident.</a:t>
            </a:r>
          </a:p>
          <a:p>
            <a:pPr marL="0" indent="0" algn="just">
              <a:buNone/>
            </a:pPr>
            <a:r>
              <a:rPr lang="en-US" sz="1900" dirty="0">
                <a:latin typeface="Times New Roman" panose="02020603050405020304" pitchFamily="18" charset="0"/>
                <a:cs typeface="Times New Roman" panose="02020603050405020304" pitchFamily="18" charset="0"/>
              </a:rPr>
              <a:t>      3.It will offer comfort and guide users through the reporting process while maintaining their anonymity.</a:t>
            </a:r>
          </a:p>
          <a:p>
            <a:pPr marL="0" indent="0" algn="just">
              <a:buNone/>
            </a:pPr>
            <a:endParaRPr lang="en-US" sz="1900" dirty="0">
              <a:latin typeface="Times New Roman" panose="02020603050405020304" pitchFamily="18" charset="0"/>
              <a:cs typeface="Times New Roman" panose="02020603050405020304" pitchFamily="18" charset="0"/>
            </a:endParaRPr>
          </a:p>
          <a:p>
            <a:pPr marL="0" indent="0" algn="just">
              <a:buNone/>
            </a:pPr>
            <a:r>
              <a:rPr lang="en-US" sz="1900" b="1" dirty="0">
                <a:latin typeface="Times New Roman" panose="02020603050405020304" pitchFamily="18" charset="0"/>
                <a:cs typeface="Times New Roman" panose="02020603050405020304" pitchFamily="18" charset="0"/>
              </a:rPr>
              <a:t>2.   Anonymity and Secure Reporting</a:t>
            </a:r>
            <a:r>
              <a:rPr lang="en-US" sz="1900" dirty="0">
                <a:latin typeface="Times New Roman" panose="02020603050405020304" pitchFamily="18" charset="0"/>
                <a:cs typeface="Times New Roman" panose="02020603050405020304" pitchFamily="18" charset="0"/>
              </a:rPr>
              <a:t>:</a:t>
            </a:r>
          </a:p>
          <a:p>
            <a:pPr marL="0" indent="0" algn="just">
              <a:buNone/>
            </a:pPr>
            <a:r>
              <a:rPr lang="en-US" sz="1900" dirty="0">
                <a:latin typeface="Times New Roman" panose="02020603050405020304" pitchFamily="18" charset="0"/>
                <a:cs typeface="Times New Roman" panose="02020603050405020304" pitchFamily="18" charset="0"/>
              </a:rPr>
              <a:t>       1.Implement a secure and encrypted reporting system to ensure the victim's identity remains confidential when submitting a  </a:t>
            </a:r>
          </a:p>
          <a:p>
            <a:pPr marL="0" indent="0" algn="just">
              <a:buNone/>
            </a:pPr>
            <a:r>
              <a:rPr lang="en-US" sz="1900" dirty="0">
                <a:latin typeface="Times New Roman" panose="02020603050405020304" pitchFamily="18" charset="0"/>
                <a:cs typeface="Times New Roman" panose="02020603050405020304" pitchFamily="18" charset="0"/>
              </a:rPr>
              <a:t>           report  to the cybercrime department.</a:t>
            </a:r>
          </a:p>
          <a:p>
            <a:pPr marL="0" indent="0" algn="just">
              <a:buNone/>
            </a:pPr>
            <a:r>
              <a:rPr lang="en-US" sz="1900" dirty="0">
                <a:latin typeface="Times New Roman" panose="02020603050405020304" pitchFamily="18" charset="0"/>
                <a:cs typeface="Times New Roman" panose="02020603050405020304" pitchFamily="18" charset="0"/>
              </a:rPr>
              <a:t>       2.Use authentication and encryption techniques to protect sensitive user data.</a:t>
            </a:r>
          </a:p>
          <a:p>
            <a:pPr marL="0" indent="0" algn="just">
              <a:buNone/>
            </a:pPr>
            <a:endParaRPr lang="en-US" sz="1900" dirty="0">
              <a:latin typeface="Times New Roman" panose="02020603050405020304" pitchFamily="18" charset="0"/>
              <a:cs typeface="Times New Roman" panose="02020603050405020304" pitchFamily="18" charset="0"/>
            </a:endParaRPr>
          </a:p>
          <a:p>
            <a:pPr marL="0" indent="0" algn="just">
              <a:buNone/>
            </a:pPr>
            <a:r>
              <a:rPr lang="en-US" sz="1900" b="1" dirty="0">
                <a:latin typeface="Times New Roman" panose="02020603050405020304" pitchFamily="18" charset="0"/>
                <a:cs typeface="Times New Roman" panose="02020603050405020304" pitchFamily="18" charset="0"/>
              </a:rPr>
              <a:t>3.   Community Support Platform</a:t>
            </a:r>
            <a:r>
              <a:rPr lang="en-US" sz="1900" dirty="0">
                <a:latin typeface="Times New Roman" panose="02020603050405020304" pitchFamily="18" charset="0"/>
                <a:cs typeface="Times New Roman" panose="02020603050405020304" pitchFamily="18" charset="0"/>
              </a:rPr>
              <a:t>:</a:t>
            </a:r>
          </a:p>
          <a:p>
            <a:pPr marL="0" indent="0" algn="just">
              <a:buNone/>
            </a:pPr>
            <a:r>
              <a:rPr lang="en-US" sz="1900" dirty="0">
                <a:latin typeface="Times New Roman" panose="02020603050405020304" pitchFamily="18" charset="0"/>
                <a:cs typeface="Times New Roman" panose="02020603050405020304" pitchFamily="18" charset="0"/>
              </a:rPr>
              <a:t>        1.Create an online forum where victims of cyberbullying can connect with others who have faced similar challenges.</a:t>
            </a:r>
          </a:p>
          <a:p>
            <a:pPr marL="0" indent="0" algn="just">
              <a:buNone/>
            </a:pPr>
            <a:r>
              <a:rPr lang="en-US" sz="1900" dirty="0">
                <a:latin typeface="Times New Roman" panose="02020603050405020304" pitchFamily="18" charset="0"/>
                <a:cs typeface="Times New Roman" panose="02020603050405020304" pitchFamily="18" charset="0"/>
              </a:rPr>
              <a:t>        2..Facilitate group discussions, Q&amp;A sessions, and peer mentoring to help victims share coping strategies and experiences.</a:t>
            </a:r>
          </a:p>
          <a:p>
            <a:pPr marL="0" indent="0" algn="just">
              <a:buNone/>
            </a:pPr>
            <a:endParaRPr lang="en-US" sz="1900" dirty="0">
              <a:latin typeface="Times New Roman" panose="02020603050405020304" pitchFamily="18" charset="0"/>
              <a:cs typeface="Times New Roman" panose="02020603050405020304" pitchFamily="18" charset="0"/>
            </a:endParaRPr>
          </a:p>
          <a:p>
            <a:pPr marL="0" indent="0">
              <a:buNone/>
            </a:pPr>
            <a:r>
              <a:rPr lang="en-US" sz="1900" b="1" dirty="0">
                <a:latin typeface="Times New Roman" panose="02020603050405020304" pitchFamily="18" charset="0"/>
                <a:cs typeface="Times New Roman" panose="02020603050405020304" pitchFamily="18" charset="0"/>
              </a:rPr>
              <a:t>4.   Data Collection and Analysis</a:t>
            </a:r>
            <a:r>
              <a:rPr lang="en-US" sz="1900" dirty="0">
                <a:latin typeface="Times New Roman" panose="02020603050405020304" pitchFamily="18" charset="0"/>
                <a:cs typeface="Times New Roman" panose="02020603050405020304" pitchFamily="18" charset="0"/>
              </a:rPr>
              <a:t>:</a:t>
            </a:r>
          </a:p>
          <a:p>
            <a:pPr marL="0" indent="0">
              <a:buNone/>
            </a:pPr>
            <a:r>
              <a:rPr lang="en-US" sz="1900" dirty="0">
                <a:latin typeface="Times New Roman" panose="02020603050405020304" pitchFamily="18" charset="0"/>
                <a:cs typeface="Times New Roman" panose="02020603050405020304" pitchFamily="18" charset="0"/>
              </a:rPr>
              <a:t>        1.Use machine learning algorithms to analyze reported cyberbullying cases and identify patterns, trends, and high-risk </a:t>
            </a:r>
          </a:p>
          <a:p>
            <a:pPr marL="0" indent="0">
              <a:buNone/>
            </a:pPr>
            <a:r>
              <a:rPr lang="en-US" sz="1900" dirty="0">
                <a:latin typeface="Times New Roman" panose="02020603050405020304" pitchFamily="18" charset="0"/>
                <a:cs typeface="Times New Roman" panose="02020603050405020304" pitchFamily="18" charset="0"/>
              </a:rPr>
              <a:t>           areas.</a:t>
            </a:r>
          </a:p>
          <a:p>
            <a:pPr marL="0" indent="0">
              <a:buNone/>
            </a:pPr>
            <a:r>
              <a:rPr lang="en-US" sz="1900" dirty="0">
                <a:latin typeface="Times New Roman" panose="02020603050405020304" pitchFamily="18" charset="0"/>
                <a:cs typeface="Times New Roman" panose="02020603050405020304" pitchFamily="18" charset="0"/>
              </a:rPr>
              <a:t>        2.The data collected will be anonymized and used to provide insights to law enforcement and policymakers to combat </a:t>
            </a:r>
          </a:p>
          <a:p>
            <a:pPr marL="0" indent="0">
              <a:buNone/>
            </a:pPr>
            <a:r>
              <a:rPr lang="en-US" sz="1900" dirty="0">
                <a:latin typeface="Times New Roman" panose="02020603050405020304" pitchFamily="18" charset="0"/>
                <a:cs typeface="Times New Roman" panose="02020603050405020304" pitchFamily="18" charset="0"/>
              </a:rPr>
              <a:t>            cyberbullying more effectively.</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b="1" dirty="0">
              <a:latin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5D594-46F4-2BB4-DF1F-39DA1E8E09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CDB04C-138D-3D47-D4AC-3C1D4FF0BEBC}"/>
              </a:ext>
            </a:extLst>
          </p:cNvPr>
          <p:cNvSpPr>
            <a:spLocks noGrp="1"/>
          </p:cNvSpPr>
          <p:nvPr>
            <p:ph type="title"/>
          </p:nvPr>
        </p:nvSpPr>
        <p:spPr/>
        <p:txBody>
          <a:bodyPr/>
          <a:lstStyle/>
          <a:p>
            <a:r>
              <a:rPr lang="en-GB" dirty="0"/>
              <a:t>Proposed Method Cont.</a:t>
            </a:r>
          </a:p>
        </p:txBody>
      </p:sp>
      <p:sp>
        <p:nvSpPr>
          <p:cNvPr id="3" name="Content Placeholder 2">
            <a:extLst>
              <a:ext uri="{FF2B5EF4-FFF2-40B4-BE49-F238E27FC236}">
                <a16:creationId xmlns:a16="http://schemas.microsoft.com/office/drawing/2014/main" id="{EF1A4FB7-CE20-2C1F-88F7-B261986FBC30}"/>
              </a:ext>
            </a:extLst>
          </p:cNvPr>
          <p:cNvSpPr>
            <a:spLocks noGrp="1"/>
          </p:cNvSpPr>
          <p:nvPr>
            <p:ph idx="1"/>
          </p:nvPr>
        </p:nvSpPr>
        <p:spPr>
          <a:xfrm>
            <a:off x="812800" y="1157775"/>
            <a:ext cx="10668000" cy="4952997"/>
          </a:xfrm>
        </p:spPr>
        <p:txBody>
          <a:bodyPr>
            <a:normAutofit fontScale="92500" lnSpcReduction="10000"/>
          </a:bodyPr>
          <a:lstStyle/>
          <a:p>
            <a:pPr marL="0" indent="0" algn="just">
              <a:buNone/>
            </a:pPr>
            <a:r>
              <a:rPr lang="en-US" sz="1800" b="1" dirty="0">
                <a:latin typeface="Times New Roman" panose="02020603050405020304" pitchFamily="18" charset="0"/>
                <a:cs typeface="Times New Roman" panose="02020603050405020304" pitchFamily="18" charset="0"/>
              </a:rPr>
              <a:t>5.  Educational Content and Defense Tactics</a:t>
            </a:r>
            <a:r>
              <a:rPr lang="en-US" sz="1800" dirty="0">
                <a:latin typeface="Times New Roman" panose="02020603050405020304" pitchFamily="18" charset="0"/>
                <a:cs typeface="Times New Roman" panose="02020603050405020304" pitchFamily="18" charset="0"/>
              </a:rPr>
              <a:t>:</a:t>
            </a:r>
          </a:p>
          <a:p>
            <a:pPr marL="0" indent="0" algn="just">
              <a:buNone/>
            </a:pPr>
            <a:r>
              <a:rPr lang="en-US" sz="1800" dirty="0">
                <a:latin typeface="Times New Roman" panose="02020603050405020304" pitchFamily="18" charset="0"/>
                <a:cs typeface="Times New Roman" panose="02020603050405020304" pitchFamily="18" charset="0"/>
              </a:rPr>
              <a:t>     1.Provide users with educational materials on identifying cyberbullying, legal rights, and how to handle such </a:t>
            </a:r>
          </a:p>
          <a:p>
            <a:pPr marL="0" indent="0" algn="just">
              <a:buNone/>
            </a:pPr>
            <a:r>
              <a:rPr lang="en-US" sz="1800" dirty="0">
                <a:latin typeface="Times New Roman" panose="02020603050405020304" pitchFamily="18" charset="0"/>
                <a:cs typeface="Times New Roman" panose="02020603050405020304" pitchFamily="18" charset="0"/>
              </a:rPr>
              <a:t>        situations.</a:t>
            </a:r>
          </a:p>
          <a:p>
            <a:pPr marL="0" indent="0" algn="just">
              <a:buNone/>
            </a:pPr>
            <a:r>
              <a:rPr lang="en-US" sz="1800" dirty="0">
                <a:latin typeface="Times New Roman" panose="02020603050405020304" pitchFamily="18" charset="0"/>
                <a:cs typeface="Times New Roman" panose="02020603050405020304" pitchFamily="18" charset="0"/>
              </a:rPr>
              <a:t>     2.Include interactive tutorials, videos, and guides on safe online practices, how to block/report abusive users, </a:t>
            </a:r>
          </a:p>
          <a:p>
            <a:pPr marL="0" indent="0" algn="just">
              <a:buNone/>
            </a:pPr>
            <a:r>
              <a:rPr lang="en-US" sz="1800" dirty="0">
                <a:latin typeface="Times New Roman" panose="02020603050405020304" pitchFamily="18" charset="0"/>
                <a:cs typeface="Times New Roman" panose="02020603050405020304" pitchFamily="18" charset="0"/>
              </a:rPr>
              <a:t>        and ways to protect personal information.</a:t>
            </a:r>
          </a:p>
          <a:p>
            <a:pPr marL="0" indent="0" algn="just">
              <a:buNone/>
            </a:pPr>
            <a:r>
              <a:rPr lang="en-US" sz="1800" b="1" dirty="0">
                <a:latin typeface="Times New Roman" panose="02020603050405020304" pitchFamily="18" charset="0"/>
                <a:cs typeface="Times New Roman" panose="02020603050405020304" pitchFamily="18" charset="0"/>
              </a:rPr>
              <a:t>6.  Sentiment and Behavior Analysis</a:t>
            </a:r>
            <a:r>
              <a:rPr lang="en-US" sz="1800" dirty="0">
                <a:latin typeface="Times New Roman" panose="02020603050405020304" pitchFamily="18" charset="0"/>
                <a:cs typeface="Times New Roman" panose="02020603050405020304" pitchFamily="18" charset="0"/>
              </a:rPr>
              <a:t>:</a:t>
            </a:r>
          </a:p>
          <a:p>
            <a:pPr marL="0" indent="0" algn="just">
              <a:buNone/>
            </a:pPr>
            <a:r>
              <a:rPr lang="en-US" sz="1800" dirty="0">
                <a:latin typeface="Times New Roman" panose="02020603050405020304" pitchFamily="18" charset="0"/>
                <a:cs typeface="Times New Roman" panose="02020603050405020304" pitchFamily="18" charset="0"/>
              </a:rPr>
              <a:t>     1.Use natural language processing (NLP) to analyze chat interactions and identify the emotional state of the </a:t>
            </a:r>
          </a:p>
          <a:p>
            <a:pPr marL="0" indent="0" algn="just">
              <a:buNone/>
            </a:pPr>
            <a:r>
              <a:rPr lang="en-US" sz="1800" dirty="0">
                <a:latin typeface="Times New Roman" panose="02020603050405020304" pitchFamily="18" charset="0"/>
                <a:cs typeface="Times New Roman" panose="02020603050405020304" pitchFamily="18" charset="0"/>
              </a:rPr>
              <a:t>        victim, providing tailored emotional support and resources.</a:t>
            </a:r>
          </a:p>
          <a:p>
            <a:pPr marL="0" indent="0" algn="just">
              <a:buNone/>
            </a:pPr>
            <a:r>
              <a:rPr lang="en-US" sz="1800" dirty="0">
                <a:latin typeface="Times New Roman" panose="02020603050405020304" pitchFamily="18" charset="0"/>
                <a:cs typeface="Times New Roman" panose="02020603050405020304" pitchFamily="18" charset="0"/>
              </a:rPr>
              <a:t>     2.Implement behavior tracking to detect recurring patterns that indicate bullying and proactively offer help.</a:t>
            </a:r>
          </a:p>
          <a:p>
            <a:pPr marL="0" indent="0" algn="just">
              <a:buNone/>
            </a:pPr>
            <a:r>
              <a:rPr lang="en-US" sz="1800" b="1" dirty="0">
                <a:latin typeface="Times New Roman" panose="02020603050405020304" pitchFamily="18" charset="0"/>
                <a:cs typeface="Times New Roman" panose="02020603050405020304" pitchFamily="18" charset="0"/>
              </a:rPr>
              <a:t>7.  Periodic Surveys and Feedback</a:t>
            </a:r>
            <a:r>
              <a:rPr lang="en-US" sz="1800" dirty="0">
                <a:latin typeface="Times New Roman" panose="02020603050405020304" pitchFamily="18" charset="0"/>
                <a:cs typeface="Times New Roman" panose="02020603050405020304" pitchFamily="18" charset="0"/>
              </a:rPr>
              <a:t>:</a:t>
            </a:r>
          </a:p>
          <a:p>
            <a:pPr marL="0" indent="0" algn="just">
              <a:buNone/>
            </a:pPr>
            <a:r>
              <a:rPr lang="en-US" sz="1800" dirty="0">
                <a:latin typeface="Times New Roman" panose="02020603050405020304" pitchFamily="18" charset="0"/>
                <a:cs typeface="Times New Roman" panose="02020603050405020304" pitchFamily="18" charset="0"/>
              </a:rPr>
              <a:t>     1.Implement surveys to gather feedback from users about their experience with the platform, the chatbot, and </a:t>
            </a:r>
          </a:p>
          <a:p>
            <a:pPr marL="0" indent="0" algn="just">
              <a:buNone/>
            </a:pPr>
            <a:r>
              <a:rPr lang="en-US" sz="1800" dirty="0">
                <a:latin typeface="Times New Roman" panose="02020603050405020304" pitchFamily="18" charset="0"/>
                <a:cs typeface="Times New Roman" panose="02020603050405020304" pitchFamily="18" charset="0"/>
              </a:rPr>
              <a:t>         the community.</a:t>
            </a:r>
          </a:p>
          <a:p>
            <a:pPr marL="0" indent="0" algn="just">
              <a:buNone/>
            </a:pPr>
            <a:r>
              <a:rPr lang="en-US" sz="1800" dirty="0">
                <a:latin typeface="Times New Roman" panose="02020603050405020304" pitchFamily="18" charset="0"/>
                <a:cs typeface="Times New Roman" panose="02020603050405020304" pitchFamily="18" charset="0"/>
              </a:rPr>
              <a:t>     2.Use this feedback to improve the user experience and adapt to evolving needs.</a:t>
            </a:r>
          </a:p>
          <a:p>
            <a:pPr marL="0" indent="0" algn="just">
              <a:buNone/>
            </a:pPr>
            <a:r>
              <a:rPr lang="en-US" sz="1800" b="1" dirty="0">
                <a:latin typeface="Times New Roman" panose="02020603050405020304" pitchFamily="18" charset="0"/>
                <a:cs typeface="Times New Roman" panose="02020603050405020304" pitchFamily="18" charset="0"/>
              </a:rPr>
              <a:t>8.  Mobile Application Development</a:t>
            </a:r>
            <a:r>
              <a:rPr lang="en-US" sz="1800" dirty="0">
                <a:latin typeface="Times New Roman" panose="02020603050405020304" pitchFamily="18" charset="0"/>
                <a:cs typeface="Times New Roman" panose="02020603050405020304" pitchFamily="18" charset="0"/>
              </a:rPr>
              <a:t>:</a:t>
            </a:r>
          </a:p>
          <a:p>
            <a:pPr marL="0" indent="0" algn="just">
              <a:buNone/>
            </a:pPr>
            <a:r>
              <a:rPr lang="en-US" sz="1800" dirty="0">
                <a:latin typeface="Times New Roman" panose="02020603050405020304" pitchFamily="18" charset="0"/>
                <a:cs typeface="Times New Roman" panose="02020603050405020304" pitchFamily="18" charset="0"/>
              </a:rPr>
              <a:t>     1.Create a mobile app version of the platform to ensure that victims can easily access support and report incidents on-</a:t>
            </a:r>
          </a:p>
          <a:p>
            <a:pPr marL="0" indent="0" algn="just">
              <a:buNone/>
            </a:pPr>
            <a:r>
              <a:rPr lang="en-US" sz="1800" dirty="0">
                <a:latin typeface="Times New Roman" panose="02020603050405020304" pitchFamily="18" charset="0"/>
                <a:cs typeface="Times New Roman" panose="02020603050405020304" pitchFamily="18" charset="0"/>
              </a:rPr>
              <a:t>         the-go, increasing the platform's reach and usability.</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4166903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marL="0" indent="0">
              <a:buNone/>
            </a:pPr>
            <a:r>
              <a:rPr lang="en-US" sz="1800" dirty="0">
                <a:effectLst/>
                <a:latin typeface="Times New Roman" panose="02020603050405020304" pitchFamily="18" charset="0"/>
                <a:cs typeface="Times New Roman" panose="02020603050405020304" pitchFamily="18" charset="0"/>
              </a:rPr>
              <a:t>Based on the observations and research gaps identified in the literature survey, the following specific objectives have been formulated: </a:t>
            </a:r>
          </a:p>
          <a:p>
            <a:pPr>
              <a:lnSpc>
                <a:spcPct val="200000"/>
              </a:lnSpc>
              <a:buFont typeface="Wingdings" panose="05000000000000000000" pitchFamily="2" charset="2"/>
              <a:buChar char="Ø"/>
            </a:pPr>
            <a:r>
              <a:rPr lang="en-US" sz="1400" dirty="0"/>
              <a:t>Use the chatbot “Billy” to offer instant, compassionate support to victims of cyberbullying.</a:t>
            </a:r>
          </a:p>
          <a:p>
            <a:pPr>
              <a:lnSpc>
                <a:spcPct val="200000"/>
              </a:lnSpc>
              <a:buFont typeface="Wingdings" panose="05000000000000000000" pitchFamily="2" charset="2"/>
              <a:buChar char="Ø"/>
            </a:pPr>
            <a:r>
              <a:rPr lang="en-US" sz="1400" dirty="0"/>
              <a:t>Protect victims identities while enabling them to report cyberbullying incidents to the cybercrime department.</a:t>
            </a:r>
          </a:p>
          <a:p>
            <a:pPr>
              <a:lnSpc>
                <a:spcPct val="200000"/>
              </a:lnSpc>
              <a:buFont typeface="Wingdings" panose="05000000000000000000" pitchFamily="2" charset="2"/>
              <a:buChar char="Ø"/>
            </a:pPr>
            <a:r>
              <a:rPr lang="en-US" sz="1400" dirty="0"/>
              <a:t>Track and monitor cyberbullying incidents geographically to help law enforcement focus on high-risk areas.</a:t>
            </a:r>
          </a:p>
          <a:p>
            <a:pPr>
              <a:lnSpc>
                <a:spcPct val="200000"/>
              </a:lnSpc>
              <a:buFont typeface="Wingdings" panose="05000000000000000000" pitchFamily="2" charset="2"/>
              <a:buChar char="Ø"/>
            </a:pPr>
            <a:r>
              <a:rPr lang="en-US" sz="1400" dirty="0"/>
              <a:t>Create a platform where victims can connect, share experiences, and learn coping strategies from others who have faced cyberbullying.</a:t>
            </a:r>
          </a:p>
          <a:p>
            <a:pPr>
              <a:lnSpc>
                <a:spcPct val="200000"/>
              </a:lnSpc>
              <a:buFont typeface="Wingdings" panose="05000000000000000000" pitchFamily="2" charset="2"/>
              <a:buChar char="Ø"/>
            </a:pPr>
            <a:r>
              <a:rPr lang="en-US" sz="1400" dirty="0"/>
              <a:t>Provide tips, educational materials, and defense tactics to empower individuals to protect themselves from online harassment.</a:t>
            </a:r>
          </a:p>
          <a:p>
            <a:pPr>
              <a:lnSpc>
                <a:spcPct val="200000"/>
              </a:lnSpc>
              <a:buFont typeface="Wingdings" panose="05000000000000000000" pitchFamily="2" charset="2"/>
              <a:buChar char="Ø"/>
            </a:pPr>
            <a:r>
              <a:rPr lang="en-US" sz="1400" dirty="0"/>
              <a:t>Collect data on cyberbullying incidents to identify trends and help policymakers address the issue proactively.</a:t>
            </a:r>
          </a:p>
          <a:p>
            <a:pPr>
              <a:lnSpc>
                <a:spcPct val="200000"/>
              </a:lnSpc>
              <a:buFont typeface="Wingdings" panose="05000000000000000000" pitchFamily="2" charset="2"/>
              <a:buChar char="Ø"/>
            </a:pPr>
            <a:endParaRPr lang="en-IN" sz="1800" dirty="0">
              <a:effectLst/>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354563" y="1120452"/>
            <a:ext cx="11023600" cy="4952997"/>
          </a:xfrm>
        </p:spPr>
        <p:txBody>
          <a:bodyPr>
            <a:normAutofit lnSpcReduction="10000"/>
          </a:bodyPr>
          <a:lstStyle/>
          <a:p>
            <a:pPr marL="0" indent="0">
              <a:buNone/>
            </a:pPr>
            <a:r>
              <a:rPr lang="en-IN" sz="2000" b="1" dirty="0">
                <a:solidFill>
                  <a:schemeClr val="tx2"/>
                </a:solidFill>
                <a:latin typeface="Times New Roman" panose="02020603050405020304" pitchFamily="18" charset="0"/>
                <a:cs typeface="Times New Roman" panose="02020603050405020304" pitchFamily="18" charset="0"/>
              </a:rPr>
              <a:t>Methodology</a:t>
            </a:r>
          </a:p>
          <a:p>
            <a:pPr marL="0" indent="0">
              <a:buNone/>
            </a:pPr>
            <a:endParaRPr lang="en-IN" sz="2000" b="1" dirty="0">
              <a:solidFill>
                <a:schemeClr val="tx2"/>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1800" b="1" dirty="0">
                <a:latin typeface="Times New Roman" panose="02020603050405020304" pitchFamily="18" charset="0"/>
                <a:cs typeface="Times New Roman" panose="02020603050405020304" pitchFamily="18" charset="0"/>
              </a:rPr>
              <a:t>Problem Identification </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Research and understand the impact of cyberbullying, particularly among teenagers. Identify the shortcomings of existing cyberbullying reporting and support mechanisms.</a:t>
            </a:r>
          </a:p>
          <a:p>
            <a:pPr marL="457200" indent="-457200" algn="just">
              <a:buFont typeface="+mj-lt"/>
              <a:buAutoNum type="arabicPeriod"/>
            </a:pPr>
            <a:r>
              <a:rPr lang="en-IN" sz="1800" b="1" dirty="0">
                <a:latin typeface="Times New Roman" panose="02020603050405020304" pitchFamily="18" charset="0"/>
                <a:cs typeface="Times New Roman" panose="02020603050405020304" pitchFamily="18" charset="0"/>
              </a:rPr>
              <a:t>Chatbot Development (Billy)</a:t>
            </a:r>
            <a:r>
              <a:rPr lang="en-IN" sz="18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Design and develop a user-friendly, AI-powered chatbot (“Billy”) that offers real-time emotional support. Integrate Natural Language Processing (NLP) for understanding victim emotions and guiding conversations.</a:t>
            </a:r>
          </a:p>
          <a:p>
            <a:pPr marL="457200" indent="-457200" algn="just">
              <a:buFont typeface="+mj-lt"/>
              <a:buAutoNum type="arabicPeriod"/>
            </a:pPr>
            <a:r>
              <a:rPr lang="en-IN" sz="1800" b="1" dirty="0">
                <a:latin typeface="Times New Roman" panose="02020603050405020304" pitchFamily="18" charset="0"/>
                <a:cs typeface="Times New Roman" panose="02020603050405020304" pitchFamily="18" charset="0"/>
              </a:rPr>
              <a:t>Anonymous Reporting System</a:t>
            </a:r>
            <a:r>
              <a:rPr lang="en-IN" sz="1200" dirty="0"/>
              <a:t>:</a:t>
            </a:r>
            <a:r>
              <a:rPr lang="en-US" sz="1600" dirty="0">
                <a:latin typeface="Times New Roman" panose="02020603050405020304" pitchFamily="18" charset="0"/>
                <a:cs typeface="Times New Roman" panose="02020603050405020304" pitchFamily="18" charset="0"/>
              </a:rPr>
              <a:t>Build a secure, encrypted platform for victims to report cyberbullying cases anonymously. Ensure automatic and seamless communication between the reporting platform and cybercrime authorities.</a:t>
            </a:r>
          </a:p>
          <a:p>
            <a:pPr marL="457200" indent="-457200" algn="just">
              <a:buFont typeface="+mj-lt"/>
              <a:buAutoNum type="arabicPeriod"/>
            </a:pPr>
            <a:r>
              <a:rPr lang="en-IN" sz="1800" b="1" dirty="0">
                <a:latin typeface="Times New Roman" panose="02020603050405020304" pitchFamily="18" charset="0"/>
                <a:cs typeface="Times New Roman" panose="02020603050405020304" pitchFamily="18" charset="0"/>
              </a:rPr>
              <a:t>Community Support Platform</a:t>
            </a:r>
            <a:r>
              <a:rPr lang="en-IN" sz="18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Develop an online community forum where victims can share their experiences and offer support to others. Include Q&amp;A sessions, personal stories, and tips on overcoming cyberbullying challenges.</a:t>
            </a:r>
          </a:p>
          <a:p>
            <a:pPr marL="457200" indent="-457200" algn="just">
              <a:buFont typeface="+mj-lt"/>
              <a:buAutoNum type="arabicPeriod"/>
            </a:pPr>
            <a:r>
              <a:rPr lang="en-IN" sz="1800" b="1" dirty="0">
                <a:latin typeface="Times New Roman" panose="02020603050405020304" pitchFamily="18" charset="0"/>
                <a:cs typeface="Times New Roman" panose="02020603050405020304" pitchFamily="18" charset="0"/>
              </a:rPr>
              <a:t>Educational Resources</a:t>
            </a:r>
            <a:r>
              <a:rPr lang="en-IN" sz="18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Curate educational content on cyberbullying, including defense tactics, online safety, and ways to identify and respond to cyberbullying.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interactive guides and videos for both teenagers and parents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indent="-457200" algn="just">
              <a:buFont typeface="+mj-lt"/>
              <a:buAutoNum type="arabicPeriod"/>
            </a:pPr>
            <a:r>
              <a:rPr lang="en-IN" sz="1800" b="1" dirty="0">
                <a:latin typeface="Times New Roman" panose="02020603050405020304" pitchFamily="18" charset="0"/>
                <a:cs typeface="Times New Roman" panose="02020603050405020304" pitchFamily="18" charset="0"/>
              </a:rPr>
              <a:t>Testing and User Feedback</a:t>
            </a:r>
            <a:r>
              <a:rPr lang="en-IN" sz="18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Perform extensive user testing to ensure the chatbot and platform are user-friendly and effective. Collect feedback from victims and law enforcement to refine and improve the system.</a:t>
            </a:r>
          </a:p>
          <a:p>
            <a:pPr marL="457200" indent="-457200" algn="just">
              <a:buFont typeface="+mj-lt"/>
              <a:buAutoNum type="arabicPeriod"/>
            </a:pPr>
            <a:r>
              <a:rPr lang="en-IN" sz="1800" b="1" dirty="0">
                <a:latin typeface="Times New Roman" panose="02020603050405020304" pitchFamily="18" charset="0"/>
                <a:cs typeface="Times New Roman" panose="02020603050405020304" pitchFamily="18" charset="0"/>
              </a:rPr>
              <a:t>Data Analysis and Improvement</a:t>
            </a:r>
            <a:r>
              <a:rPr lang="en-IN" sz="18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Use machine learning and analytics to analyze trends from reported data and improve the chatbot's </a:t>
            </a:r>
            <a:r>
              <a:rPr lang="en-US" sz="1600" dirty="0" err="1">
                <a:latin typeface="Times New Roman" panose="02020603050405020304" pitchFamily="18" charset="0"/>
                <a:cs typeface="Times New Roman" panose="02020603050405020304" pitchFamily="18" charset="0"/>
              </a:rPr>
              <a:t>responses.Continuously</a:t>
            </a:r>
            <a:r>
              <a:rPr lang="en-US" sz="1600" dirty="0">
                <a:latin typeface="Times New Roman" panose="02020603050405020304" pitchFamily="18" charset="0"/>
                <a:cs typeface="Times New Roman" panose="02020603050405020304" pitchFamily="18" charset="0"/>
              </a:rPr>
              <a:t> update the educational content based on user needs and evolving cyberbullying tactics.</a:t>
            </a:r>
            <a:endParaRPr lang="en-IN" sz="1600" dirty="0">
              <a:latin typeface="Times New Roman" panose="02020603050405020304" pitchFamily="18" charset="0"/>
              <a:cs typeface="Times New Roman" panose="02020603050405020304" pitchFamily="18" charset="0"/>
            </a:endParaRPr>
          </a:p>
          <a:p>
            <a:pPr marL="0" indent="0">
              <a:buNone/>
            </a:pP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5" name="Content Placeholder 4">
            <a:extLst>
              <a:ext uri="{FF2B5EF4-FFF2-40B4-BE49-F238E27FC236}">
                <a16:creationId xmlns:a16="http://schemas.microsoft.com/office/drawing/2014/main" id="{CEBCBEF0-81D6-D27E-E7C2-EDFD6893D08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084570" y="989046"/>
            <a:ext cx="3351927" cy="5229000"/>
          </a:xfrm>
        </p:spPr>
      </p:pic>
    </p:spTree>
    <p:extLst>
      <p:ext uri="{BB962C8B-B14F-4D97-AF65-F5344CB8AC3E}">
        <p14:creationId xmlns:p14="http://schemas.microsoft.com/office/powerpoint/2010/main" val="59389875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752</TotalTime>
  <Words>2133</Words>
  <Application>Microsoft Office PowerPoint</Application>
  <PresentationFormat>Widescreen</PresentationFormat>
  <Paragraphs>165</Paragraphs>
  <Slides>17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Bookman Old Style</vt:lpstr>
      <vt:lpstr>Calibri</vt:lpstr>
      <vt:lpstr>Cambria</vt:lpstr>
      <vt:lpstr>Times New Roman</vt:lpstr>
      <vt:lpstr>Verdana</vt:lpstr>
      <vt:lpstr>Wingdings</vt:lpstr>
      <vt:lpstr>Bioinformatics</vt:lpstr>
      <vt:lpstr>BILLY-BUDDY AGAINST CYBER BULLYING</vt:lpstr>
      <vt:lpstr>Introduction</vt:lpstr>
      <vt:lpstr>Literature Review</vt:lpstr>
      <vt:lpstr>Existing method Drawback</vt:lpstr>
      <vt:lpstr>Proposed Method</vt:lpstr>
      <vt:lpstr>Proposed Method Cont.</vt:lpstr>
      <vt:lpstr>Objectives</vt:lpstr>
      <vt:lpstr>Methodology</vt:lpstr>
      <vt:lpstr>Architecture</vt:lpstr>
      <vt:lpstr>Software components</vt:lpstr>
      <vt:lpstr>Timeline of the Project (Gantt Chart)</vt:lpstr>
      <vt:lpstr>Expected Outcomes</vt:lpstr>
      <vt:lpstr>Conclusion</vt:lpstr>
      <vt:lpstr>Github Link</vt:lpstr>
      <vt:lpstr>References (IEEE Paper format)</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Charan Kumar Yadav</cp:lastModifiedBy>
  <cp:revision>22</cp:revision>
  <dcterms:created xsi:type="dcterms:W3CDTF">2023-03-16T03:26:27Z</dcterms:created>
  <dcterms:modified xsi:type="dcterms:W3CDTF">2024-10-20T09:05:49Z</dcterms:modified>
</cp:coreProperties>
</file>