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8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Krithika" userId="0d0ab98d-2ce6-40af-b790-d5a5cc52e360" providerId="ADAL" clId="{09CD9D0B-BB6F-46A6-961D-2E54D0491ECC}"/>
    <pc:docChg chg="modSld">
      <pc:chgData name="Srinivasan, Krithika" userId="0d0ab98d-2ce6-40af-b790-d5a5cc52e360" providerId="ADAL" clId="{09CD9D0B-BB6F-46A6-961D-2E54D0491ECC}" dt="2021-05-21T22:01:12.383" v="0" actId="404"/>
      <pc:docMkLst>
        <pc:docMk/>
      </pc:docMkLst>
      <pc:sldChg chg="modSp mod">
        <pc:chgData name="Srinivasan, Krithika" userId="0d0ab98d-2ce6-40af-b790-d5a5cc52e360" providerId="ADAL" clId="{09CD9D0B-BB6F-46A6-961D-2E54D0491ECC}" dt="2021-05-21T22:01:12.383" v="0" actId="404"/>
        <pc:sldMkLst>
          <pc:docMk/>
          <pc:sldMk cId="2916583184" sldId="266"/>
        </pc:sldMkLst>
        <pc:spChg chg="mod">
          <ac:chgData name="Srinivasan, Krithika" userId="0d0ab98d-2ce6-40af-b790-d5a5cc52e360" providerId="ADAL" clId="{09CD9D0B-BB6F-46A6-961D-2E54D0491ECC}" dt="2021-05-21T22:01:12.383" v="0" actId="404"/>
          <ac:spMkLst>
            <pc:docMk/>
            <pc:sldMk cId="2916583184" sldId="266"/>
            <ac:spMk id="20" creationId="{9583AD47-8F1D-4DD9-B8C5-ECE54C36CA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C553-8EA5-4D33-8839-AF1BB31F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DDB94-2AA2-4311-A4C2-6E3D21D8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40D7-921B-4F9F-8754-370E9CFE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667C-5142-4BD4-AF0D-111E8902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D5D8-8DD2-478B-B09A-0E4E175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3163-137F-4752-BCE9-0928556E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E0A0D-1A85-4C61-B969-96720F796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9001-F87B-4F05-81E1-F96FAD42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66F0-CAC0-4872-B9C5-6404EE56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4EA3A-56B8-43B5-B9C3-7F83156C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635F4-6CC7-4C21-97E1-74B863ECA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3157D-7C14-43AD-9AEE-51D7A1E4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1B06-604C-4A0C-8D48-15CCA21B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FC30-8D84-40B7-AA57-D3288FC9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A22DD-18A9-48A6-906A-8459C91A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F5BC-9144-4531-ACE6-CBA745B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896A-B6A4-4810-B452-6699FD6F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0276-2933-418A-83CD-C4807A27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603A-97A8-402B-91A5-171DED36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08FD-EF13-4F45-8093-B235ECA7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EE83-000C-4C44-8B2F-44F8943B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CCCF6-A15E-4C5C-BD66-0AFA96E4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4CB9-8D82-40AC-AE9D-D45053D4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3AD3-B229-4765-9A57-1DBF577B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A7BE-7822-46F1-9FDF-6CCD4F5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A21E-E937-4BEF-A019-4CD09B24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B221-C699-42A9-84AC-167C20502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B06AA-4987-4CF4-9693-2A4AB4CC8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501A7-05D3-4656-8D36-3CABA80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E3F5-4987-416F-BAF6-95BC5491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0A481-5802-42E3-90EA-32EF15A7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4587-60B4-42C8-9C8D-8B05E9DC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D0A96-F860-4F91-A0EE-7E604770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2D045-FAE6-4EDC-A2DF-598861CF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9F6AC-7981-4560-9C08-4AD35CC8E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CB0EF-30EF-4AB3-B0BF-C4092C69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F2C18-01EB-4E0C-9E82-D74FC15D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DF2D-B6EB-49DF-AEFA-D049A1EB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A8229-4D42-4B50-8594-F4343AB1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9C74-CD9B-4D80-A7BC-FC32AAB5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CFA0-77C8-478B-A43C-AFDD006E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77D13-A0EE-4C00-820C-EE07C49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2D927-4F4C-4844-8168-E7746348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FE6CF-B750-44B2-BF20-5E5BFD52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B6563-6B78-4A7A-B4C5-1CFCBA37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D3E65-119A-4465-9AA5-DBBA1BE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738-279B-449C-9F8D-CE439EB7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06F6-4234-46F5-B259-11AF6CEC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F85B8-E78D-4006-9AC2-4FA52344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F805F-5CCC-48BF-9E96-15D8D240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C1E3-FEF0-461E-91D8-35AFB6CC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3DFB-B063-439A-BA95-6FFAEDE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486E-A3AC-47C4-8103-CE3F94E9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5D940-5EC1-4B88-9911-B470CFC53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AB930-2F45-4D6D-BECA-2C4075BB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4167-FD95-4B2F-9A31-2C9A3905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6DFEC-1E5A-414E-B2C6-A019535D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030DC-CD54-4D6B-9D02-DEC5DF09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D501F-F156-4CC7-8395-508D2BAA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BDB3-9D8E-4E32-BC6A-177CC808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2852-00A8-4C24-BE71-45763E2AA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D2E3-6AB6-41D8-A309-C85CB80B61B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63CA-34C3-4554-B851-77DC93A7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ED1E-6985-4EF2-B4F5-4C7B5076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1BAA-6871-49E4-B225-8379C1F20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3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9EDB5-5066-466E-8411-95796612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Project 1: Good Cardio Fitness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B2E9-2ECD-415D-A548-EDB7C2BA0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sz="2800" dirty="0"/>
              <a:t>Data Science and Business Analytics</a:t>
            </a:r>
          </a:p>
          <a:p>
            <a:r>
              <a:rPr lang="en-US" sz="2800" dirty="0"/>
              <a:t>Krithika Srinivasan</a:t>
            </a:r>
          </a:p>
        </p:txBody>
      </p:sp>
    </p:spTree>
    <p:extLst>
      <p:ext uri="{BB962C8B-B14F-4D97-AF65-F5344CB8AC3E}">
        <p14:creationId xmlns:p14="http://schemas.microsoft.com/office/powerpoint/2010/main" val="250258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3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9EDB5-5066-466E-8411-95796612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668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2071E-ABAF-4285-B9BD-3F69418E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2384425"/>
            <a:ext cx="1754188" cy="1165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03320F-65A0-4D4F-8B16-D9B8F3CC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3616325"/>
            <a:ext cx="1754188" cy="1128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1CF114-3373-49E7-9D94-90974EFB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3" y="4810125"/>
            <a:ext cx="1754188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FBA46-A794-4EE6-9E24-D64C750D7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775" y="2384425"/>
            <a:ext cx="2627313" cy="1754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06B9E9-9882-43FF-9CDB-C6C6054BD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775" y="4205288"/>
            <a:ext cx="2627313" cy="1795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56F74-D5D5-4371-AA10-C151F661D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763" y="2384425"/>
            <a:ext cx="2640013" cy="1751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53EB5D-98A2-47FF-8C1B-54395A975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763" y="4202113"/>
            <a:ext cx="2640013" cy="1798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CE7E0F-24ED-4A9F-BA6B-02D51315B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8038" y="2384425"/>
            <a:ext cx="2559050" cy="1787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8F2D-8438-4151-84CF-27B8AB43E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8038" y="4238625"/>
            <a:ext cx="2559050" cy="176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6FC9C-3293-4209-A85B-1CF7AD51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All Plots</a:t>
            </a:r>
          </a:p>
        </p:txBody>
      </p:sp>
    </p:spTree>
    <p:extLst>
      <p:ext uri="{BB962C8B-B14F-4D97-AF65-F5344CB8AC3E}">
        <p14:creationId xmlns:p14="http://schemas.microsoft.com/office/powerpoint/2010/main" val="40567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C29-8A0D-4361-B839-D99518E7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5141-DB41-46FA-9233-9DBA597D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Come up with a customer profile (characteristics of a customer) of the different products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Perform uni-variate and multi-variate analyses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Generate a set of insights and recommendations that will help the company in targeting new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7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333D4-8EB6-4AF3-AAA6-46AFAD93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anchor="b">
            <a:normAutofit/>
          </a:bodyPr>
          <a:lstStyle/>
          <a:p>
            <a:r>
              <a:rPr lang="en-US" sz="3300" b="1" dirty="0"/>
              <a:t>Customer Profile for Product TM195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7539-D2CD-4538-B172-80F53E76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7" y="2620641"/>
            <a:ext cx="3634877" cy="3023702"/>
          </a:xfrm>
        </p:spPr>
        <p:txBody>
          <a:bodyPr anchor="ctr">
            <a:noAutofit/>
          </a:bodyPr>
          <a:lstStyle/>
          <a:p>
            <a:r>
              <a:rPr lang="en-US" sz="1000" dirty="0"/>
              <a:t>Maximum number of customers bought this product; suggesting that this is a popular product</a:t>
            </a:r>
          </a:p>
          <a:p>
            <a:r>
              <a:rPr lang="en-US" sz="1000" dirty="0"/>
              <a:t>Average age of customers who bought this product is 28.5, with 50% of the customers being below 26 years of age</a:t>
            </a:r>
          </a:p>
          <a:p>
            <a:r>
              <a:rPr lang="en-US" sz="1000" dirty="0"/>
              <a:t>This product is not preferred by one gender- both males and females have purchased this product equally</a:t>
            </a:r>
          </a:p>
          <a:p>
            <a:r>
              <a:rPr lang="en-US" sz="1000" dirty="0"/>
              <a:t>This product has mostly been purchased by customers who have had 14-16 years of education</a:t>
            </a:r>
          </a:p>
          <a:p>
            <a:r>
              <a:rPr lang="en-US" sz="1000" dirty="0"/>
              <a:t>This product has mostly been purchased by customers whose marital status is ‘Partnered’</a:t>
            </a:r>
          </a:p>
          <a:p>
            <a:r>
              <a:rPr lang="en-US" sz="1000" dirty="0"/>
              <a:t>The product has mostly been purchased by customers who like to walk/run 2-5 times a week; but mostly ~3 times a week</a:t>
            </a:r>
          </a:p>
          <a:p>
            <a:r>
              <a:rPr lang="en-US" sz="1000" dirty="0"/>
              <a:t>Fitness level of customers who bought this product is mostly 3</a:t>
            </a:r>
          </a:p>
          <a:p>
            <a:r>
              <a:rPr lang="en-US" sz="1000" dirty="0"/>
              <a:t>The average income of customers who buy this product is $ 46K; which is lower than the other two products; suggesting that this product might be very suitable for those who have a relatively low income</a:t>
            </a:r>
          </a:p>
          <a:p>
            <a:r>
              <a:rPr lang="en-US" sz="1000" dirty="0"/>
              <a:t>This product has mostly been purchased by customers who are expected to walk/run an average of 82 miles a week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42D51-B453-4312-B5C7-49B6D295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708" y="2444527"/>
            <a:ext cx="2121408" cy="1465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AB5FD-3113-4037-98E9-13A00DEC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492" y="776740"/>
            <a:ext cx="2459899" cy="16501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804D29-00AF-4C1D-9C8F-69B10B75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41" y="2402875"/>
            <a:ext cx="2349663" cy="1661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525626-6FB8-4BA4-9A09-91622042C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905" y="811806"/>
            <a:ext cx="2084008" cy="14102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3FD609-73CB-4E68-8F07-64A718590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051" y="776740"/>
            <a:ext cx="2292766" cy="15537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BCE943-3C28-487A-B7F1-88DE15AAB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630" y="2402875"/>
            <a:ext cx="2459899" cy="170985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F01C765-A9BD-4D05-BEEB-6F48EFDC7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8482" y="4225986"/>
            <a:ext cx="2323423" cy="16011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F8F1C3-C263-4A60-93BA-AA37B175F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5630" y="4271505"/>
            <a:ext cx="2292767" cy="15063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228112-5B13-4F49-ACFF-9A6F61666C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8397" y="4252081"/>
            <a:ext cx="2323423" cy="159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2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333D4-8EB6-4AF3-AAA6-46AFAD93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anchor="b">
            <a:normAutofit/>
          </a:bodyPr>
          <a:lstStyle/>
          <a:p>
            <a:r>
              <a:rPr lang="en-US" sz="3300" b="1" dirty="0"/>
              <a:t>Customer Profile for Product TM498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42D51-B453-4312-B5C7-49B6D295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708" y="2444527"/>
            <a:ext cx="2121408" cy="1465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AB5FD-3113-4037-98E9-13A00DEC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492" y="776740"/>
            <a:ext cx="2459899" cy="16501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804D29-00AF-4C1D-9C8F-69B10B75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41" y="2402875"/>
            <a:ext cx="2349663" cy="1661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525626-6FB8-4BA4-9A09-91622042C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153" y="818807"/>
            <a:ext cx="2084008" cy="14102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3FD609-73CB-4E68-8F07-64A718590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051" y="776740"/>
            <a:ext cx="2292766" cy="15537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BCE943-3C28-487A-B7F1-88DE15AAB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630" y="2402875"/>
            <a:ext cx="2459899" cy="170985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F01C765-A9BD-4D05-BEEB-6F48EFDC7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8482" y="4225986"/>
            <a:ext cx="2323423" cy="16011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F8F1C3-C263-4A60-93BA-AA37B175F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5630" y="4271505"/>
            <a:ext cx="2292767" cy="15063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228112-5B13-4F49-ACFF-9A6F61666C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8397" y="4252081"/>
            <a:ext cx="2323423" cy="159992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583AD47-8F1D-4DD9-B8C5-ECE54C36CA92}"/>
              </a:ext>
            </a:extLst>
          </p:cNvPr>
          <p:cNvSpPr txBox="1">
            <a:spLocks/>
          </p:cNvSpPr>
          <p:nvPr/>
        </p:nvSpPr>
        <p:spPr>
          <a:xfrm>
            <a:off x="587987" y="2620641"/>
            <a:ext cx="3634877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2</a:t>
            </a:r>
            <a:r>
              <a:rPr lang="en-US" sz="1000" baseline="30000" dirty="0"/>
              <a:t>nd</a:t>
            </a:r>
            <a:r>
              <a:rPr lang="en-US" sz="1000" dirty="0"/>
              <a:t> most bought product</a:t>
            </a:r>
          </a:p>
          <a:p>
            <a:r>
              <a:rPr lang="en-US" sz="1000" dirty="0"/>
              <a:t>Average age of customers who bought this product is 28.9, with 50% of the customers being below 26 years of age</a:t>
            </a:r>
          </a:p>
          <a:p>
            <a:r>
              <a:rPr lang="en-US" sz="1000" dirty="0"/>
              <a:t>This product is slightly more preferred by males over females</a:t>
            </a:r>
          </a:p>
          <a:p>
            <a:r>
              <a:rPr lang="en-US" sz="1000" dirty="0"/>
              <a:t>This product has mostly been purchased by customers who have had 14-16 years of education</a:t>
            </a:r>
          </a:p>
          <a:p>
            <a:r>
              <a:rPr lang="en-US" sz="1000" dirty="0"/>
              <a:t>This product has mostly been purchased by customers whose marital status is ‘Partnered’</a:t>
            </a:r>
          </a:p>
          <a:p>
            <a:r>
              <a:rPr lang="en-US" sz="1000" dirty="0"/>
              <a:t>The product has mostly been purchased by customers who like to walk/run 2-5 times a week; but mostly ~3 times a week.</a:t>
            </a:r>
          </a:p>
          <a:p>
            <a:r>
              <a:rPr lang="en-US" sz="1000" dirty="0"/>
              <a:t>Fitness level of customers who bought this product is mostly 3</a:t>
            </a:r>
          </a:p>
          <a:p>
            <a:r>
              <a:rPr lang="en-US" sz="1000" dirty="0"/>
              <a:t>The average income of customers who buy this product is $ 49K; but the range of income is smaller compared to the other two products; suggesting that this product might be very suitable for those whose income lies between $ 45K - $ 50K</a:t>
            </a:r>
          </a:p>
          <a:p>
            <a:r>
              <a:rPr lang="en-US" sz="1000" dirty="0"/>
              <a:t>This product has mostly been purchased by customers who are expected to walk/run an average of 88 miles a week</a:t>
            </a:r>
          </a:p>
        </p:txBody>
      </p:sp>
    </p:spTree>
    <p:extLst>
      <p:ext uri="{BB962C8B-B14F-4D97-AF65-F5344CB8AC3E}">
        <p14:creationId xmlns:p14="http://schemas.microsoft.com/office/powerpoint/2010/main" val="15934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333D4-8EB6-4AF3-AAA6-46AFAD93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anchor="b">
            <a:normAutofit/>
          </a:bodyPr>
          <a:lstStyle/>
          <a:p>
            <a:r>
              <a:rPr lang="en-US" sz="3300" b="1" dirty="0"/>
              <a:t>Customer Profile for Product TM798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42D51-B453-4312-B5C7-49B6D295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708" y="2444527"/>
            <a:ext cx="2121408" cy="1465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AB5FD-3113-4037-98E9-13A00DEC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492" y="776740"/>
            <a:ext cx="2459899" cy="16501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804D29-00AF-4C1D-9C8F-69B10B75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41" y="2402875"/>
            <a:ext cx="2349663" cy="1661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525626-6FB8-4BA4-9A09-91622042C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153" y="818807"/>
            <a:ext cx="2084008" cy="14102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3FD609-73CB-4E68-8F07-64A718590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051" y="776740"/>
            <a:ext cx="2292766" cy="15537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BCE943-3C28-487A-B7F1-88DE15AAB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630" y="2402875"/>
            <a:ext cx="2459899" cy="170985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F01C765-A9BD-4D05-BEEB-6F48EFDC7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8482" y="4225986"/>
            <a:ext cx="2323423" cy="16011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F8F1C3-C263-4A60-93BA-AA37B175F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5630" y="4271505"/>
            <a:ext cx="2292767" cy="15063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228112-5B13-4F49-ACFF-9A6F61666C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8397" y="4252081"/>
            <a:ext cx="2323423" cy="159992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583AD47-8F1D-4DD9-B8C5-ECE54C36CA92}"/>
              </a:ext>
            </a:extLst>
          </p:cNvPr>
          <p:cNvSpPr txBox="1">
            <a:spLocks/>
          </p:cNvSpPr>
          <p:nvPr/>
        </p:nvSpPr>
        <p:spPr>
          <a:xfrm>
            <a:off x="587987" y="2620641"/>
            <a:ext cx="3634877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Least bought product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age of customers who bought this product is 29.1, with 50% of the customers being below 27 years of 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product is highly preferred by males compared to females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product has mostly been purchased by customers who have had 16-18 years of education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product is preferred by customers whose marital status is ‘Partnered’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product has mostly been purchased by customers who like to walk/run 4-7 times a week; but mostly ~5 times a week; suggesting that it is better suited for those who run/walk more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Fitness level of customers who bought this product is mostly 5; suggesting this product is preferred by those who are fit and exercise regularly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average income of customers who buy this product is $ 75K; but the range of income is smaller compared to the other two products; suggesting that this product is suitable for those customers that are in the higher income bracket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product has mostly been purchased by customers who are expected to walk/run an average of 166 miles a week</a:t>
            </a:r>
          </a:p>
        </p:txBody>
      </p:sp>
    </p:spTree>
    <p:extLst>
      <p:ext uri="{BB962C8B-B14F-4D97-AF65-F5344CB8AC3E}">
        <p14:creationId xmlns:p14="http://schemas.microsoft.com/office/powerpoint/2010/main" val="291658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E699-E2DE-4CDF-84D7-FCFCE2C2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Multi-Variate Analyses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01158-2C2A-4FD0-800F-E370B51C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3" y="1925715"/>
            <a:ext cx="5373867" cy="190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B8795-98F6-42D1-9C34-5DE8807816EE}"/>
              </a:ext>
            </a:extLst>
          </p:cNvPr>
          <p:cNvSpPr txBox="1"/>
          <p:nvPr/>
        </p:nvSpPr>
        <p:spPr>
          <a:xfrm>
            <a:off x="838940" y="1556383"/>
            <a:ext cx="15225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9821-B144-4961-8DA0-B4B51ABDA585}"/>
              </a:ext>
            </a:extLst>
          </p:cNvPr>
          <p:cNvSpPr txBox="1"/>
          <p:nvPr/>
        </p:nvSpPr>
        <p:spPr>
          <a:xfrm>
            <a:off x="838200" y="4192553"/>
            <a:ext cx="5140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 does not give insights into the causation of different features</a:t>
            </a:r>
          </a:p>
          <a:p>
            <a:r>
              <a:rPr lang="en-US" dirty="0"/>
              <a:t>We will look at correlation instead</a:t>
            </a:r>
          </a:p>
          <a:p>
            <a:endParaRPr lang="en-US" dirty="0"/>
          </a:p>
          <a:p>
            <a:r>
              <a:rPr lang="en-US" dirty="0"/>
              <a:t>Correlation is high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Miles and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Miles and Fitness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61281-5A10-4719-A1AB-F878C1B3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08" y="1925716"/>
            <a:ext cx="5257059" cy="2409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17642-112A-4F8D-9C29-3ADD8E901202}"/>
              </a:ext>
            </a:extLst>
          </p:cNvPr>
          <p:cNvSpPr txBox="1"/>
          <p:nvPr/>
        </p:nvSpPr>
        <p:spPr>
          <a:xfrm>
            <a:off x="6212807" y="1556383"/>
            <a:ext cx="15225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DEC540-D6BE-4729-9D55-A41FDF14E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48662"/>
            <a:ext cx="3861714" cy="23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A77-6AF9-474A-855C-3877BFF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ACEC-EFB4-45E7-86B1-EFF7A93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 of the three products, the most bought product is TM195</a:t>
            </a:r>
          </a:p>
          <a:p>
            <a:r>
              <a:rPr lang="en-US" dirty="0"/>
              <a:t>This product could be used to target customers who:</a:t>
            </a:r>
          </a:p>
          <a:p>
            <a:r>
              <a:rPr lang="en-US" dirty="0"/>
              <a:t>walk/run ~3 times a week</a:t>
            </a:r>
          </a:p>
          <a:p>
            <a:r>
              <a:rPr lang="en-US" dirty="0"/>
              <a:t>have a fitness level of 3</a:t>
            </a:r>
          </a:p>
          <a:p>
            <a:r>
              <a:rPr lang="en-US" dirty="0"/>
              <a:t>Are in the low-income bracket</a:t>
            </a:r>
          </a:p>
          <a:p>
            <a:r>
              <a:rPr lang="en-US" dirty="0"/>
              <a:t>In the ‘Partnered’ marital status group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ABCC-3078-44B9-98D5-EAB1C928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B8A3-9E5C-4F00-8098-DA1EBD8A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can use product TM498 to target a customer base that is similar to the customer base for TM195. A few distinctions from TM195:</a:t>
            </a:r>
          </a:p>
          <a:p>
            <a:r>
              <a:rPr lang="en-US" dirty="0"/>
              <a:t>Since the product is preferred by males, it could be used to target a male customer base</a:t>
            </a:r>
          </a:p>
          <a:p>
            <a:r>
              <a:rPr lang="en-US" dirty="0"/>
              <a:t>Since the average income is higher for this product, this could be used to target a customer base with income between $ 45K - $ 50K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4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6F65-01E3-4CD2-B53C-1F2D43D4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FD19-4913-492F-9936-0BCA054B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TM798 seems to be a product with a niche customer base. Could be used to target customers who:</a:t>
            </a:r>
          </a:p>
          <a:p>
            <a:r>
              <a:rPr lang="en-US" dirty="0"/>
              <a:t>Are younger</a:t>
            </a:r>
          </a:p>
          <a:p>
            <a:r>
              <a:rPr lang="en-US" dirty="0"/>
              <a:t>Are male since this product is highly preferred by males compared to females</a:t>
            </a:r>
          </a:p>
          <a:p>
            <a:r>
              <a:rPr lang="en-US" dirty="0"/>
              <a:t>Are highly educated</a:t>
            </a:r>
          </a:p>
          <a:p>
            <a:r>
              <a:rPr lang="en-US" dirty="0"/>
              <a:t>Walk/run ~5 times a week</a:t>
            </a:r>
          </a:p>
          <a:p>
            <a:r>
              <a:rPr lang="en-US" dirty="0"/>
              <a:t>Are very fit</a:t>
            </a:r>
          </a:p>
          <a:p>
            <a:r>
              <a:rPr lang="en-US" dirty="0"/>
              <a:t>Are in the high-income bracket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7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838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Project 1: Good Cardio Fitness Case Study</vt:lpstr>
      <vt:lpstr>Objectives</vt:lpstr>
      <vt:lpstr>Customer Profile for Product TM195</vt:lpstr>
      <vt:lpstr>Customer Profile for Product TM498</vt:lpstr>
      <vt:lpstr>Customer Profile for Product TM798</vt:lpstr>
      <vt:lpstr>Multi-Variate Analyses</vt:lpstr>
      <vt:lpstr>Insights and Recommendations</vt:lpstr>
      <vt:lpstr>Insights and Recommendations</vt:lpstr>
      <vt:lpstr>Insights and Recommendations</vt:lpstr>
      <vt:lpstr>Appendix</vt:lpstr>
      <vt:lpstr>All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Good Cardio Fitness Case Study</dc:title>
  <dc:creator>Srinivasan, Krithika</dc:creator>
  <cp:lastModifiedBy>Srinivasan, Krithika</cp:lastModifiedBy>
  <cp:revision>10</cp:revision>
  <dcterms:created xsi:type="dcterms:W3CDTF">2021-05-21T16:54:58Z</dcterms:created>
  <dcterms:modified xsi:type="dcterms:W3CDTF">2021-05-21T22:01:23Z</dcterms:modified>
</cp:coreProperties>
</file>