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metadata" ContentType="application/binary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7" r:id="rId3"/>
    <p:sldId id="257" r:id="rId4"/>
    <p:sldId id="260" r:id="rId5"/>
    <p:sldId id="268" r:id="rId6"/>
    <p:sldId id="271" r:id="rId7"/>
    <p:sldId id="272" r:id="rId8"/>
    <p:sldId id="269" r:id="rId9"/>
    <p:sldId id="266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6" roundtripDataSignature="AMtx7mjSRRlCFA/cW3kQ7Z8qFsYPlG0gd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2" autoAdjust="0"/>
    <p:restoredTop sz="94606" autoAdjust="0"/>
  </p:normalViewPr>
  <p:slideViewPr>
    <p:cSldViewPr snapToGrid="0">
      <p:cViewPr>
        <p:scale>
          <a:sx n="100" d="100"/>
          <a:sy n="100" d="100"/>
        </p:scale>
        <p:origin x="14" y="35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2" name="Google Shape;82;p1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30 June 2023</a:t>
            </a: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1-59</a:t>
            </a:r>
            <a:endParaRPr/>
          </a:p>
        </p:txBody>
      </p:sp>
      <p:sp>
        <p:nvSpPr>
          <p:cNvPr id="84" name="Google Shape;8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</a:pPr>
              <a:t>1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7388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7388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7388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8587416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0" name="Google Shape;15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4"/>
          <p:cNvSpPr txBox="1"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4"/>
          <p:cNvSpPr txBox="1"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  <a:defRPr sz="2400" b="1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" name="Google Shape;16;p24"/>
          <p:cNvSpPr txBox="1">
            <a:spLocks noGrp="1"/>
          </p:cNvSpPr>
          <p:nvPr>
            <p:ph type="body" idx="2"/>
          </p:nvPr>
        </p:nvSpPr>
        <p:spPr>
          <a:xfrm>
            <a:off x="6193368" y="1859758"/>
            <a:ext cx="5389033" cy="654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  <a:defRPr sz="2400" b="1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p24"/>
          <p:cNvSpPr txBox="1">
            <a:spLocks noGrp="1"/>
          </p:cNvSpPr>
          <p:nvPr>
            <p:ph type="body" idx="3"/>
          </p:nvPr>
        </p:nvSpPr>
        <p:spPr>
          <a:xfrm>
            <a:off x="609600" y="2514600"/>
            <a:ext cx="5386917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4036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Char char="⮚"/>
              <a:defRPr sz="2200"/>
            </a:lvl1pPr>
            <a:lvl2pPr marL="914400" lvl="1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3pPr>
            <a:lvl4pPr marL="1828800" lvl="3" indent="-30988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4pPr>
            <a:lvl5pPr marL="2286000" lvl="4" indent="-309879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4"/>
          <p:cNvSpPr txBox="1">
            <a:spLocks noGrp="1"/>
          </p:cNvSpPr>
          <p:nvPr>
            <p:ph type="body" idx="4"/>
          </p:nvPr>
        </p:nvSpPr>
        <p:spPr>
          <a:xfrm>
            <a:off x="6193368" y="2514600"/>
            <a:ext cx="5389033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4036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Char char="⮚"/>
              <a:defRPr sz="2200"/>
            </a:lvl1pPr>
            <a:lvl2pPr marL="914400" lvl="1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3pPr>
            <a:lvl4pPr marL="1828800" lvl="3" indent="-30988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4pPr>
            <a:lvl5pPr marL="2286000" lvl="4" indent="-309879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2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4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3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3"/>
          <p:cNvSpPr txBox="1">
            <a:spLocks noGrp="1"/>
          </p:cNvSpPr>
          <p:nvPr>
            <p:ph type="body" idx="1"/>
          </p:nvPr>
        </p:nvSpPr>
        <p:spPr>
          <a:xfrm rot="5400000">
            <a:off x="3901282" y="-1356518"/>
            <a:ext cx="4389437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3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3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4"/>
          <p:cNvSpPr txBox="1">
            <a:spLocks noGrp="1"/>
          </p:cNvSpPr>
          <p:nvPr>
            <p:ph type="title"/>
          </p:nvPr>
        </p:nvSpPr>
        <p:spPr>
          <a:xfrm rot="5400000">
            <a:off x="7604919" y="2148684"/>
            <a:ext cx="5211763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4"/>
          <p:cNvSpPr txBox="1">
            <a:spLocks noGrp="1"/>
          </p:cNvSpPr>
          <p:nvPr>
            <p:ph type="body" idx="1"/>
          </p:nvPr>
        </p:nvSpPr>
        <p:spPr>
          <a:xfrm rot="5400000">
            <a:off x="2016919" y="-492917"/>
            <a:ext cx="5211763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3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4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5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5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5"/>
          <p:cNvSpPr txBox="1"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75" bIns="0" anchor="b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5600"/>
              <a:buFont typeface="Arial"/>
              <a:buNone/>
              <a:defRPr sz="5600" b="1">
                <a:solidFill>
                  <a:srgbClr val="4CE0E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5"/>
          <p:cNvSpPr txBox="1"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Autofit/>
          </a:bodyPr>
          <a:lstStyle>
            <a:lvl1pPr marR="45720" lv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5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6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6"/>
          <p:cNvSpPr txBox="1">
            <a:spLocks noGrp="1"/>
          </p:cNvSpPr>
          <p:nvPr>
            <p:ph type="body" idx="1"/>
          </p:nvPr>
        </p:nvSpPr>
        <p:spPr>
          <a:xfrm>
            <a:off x="609600" y="1935164"/>
            <a:ext cx="109728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26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6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7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7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8"/>
          <p:cNvSpPr txBox="1"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E3AC"/>
              </a:buClr>
              <a:buSzPts val="5600"/>
              <a:buFont typeface="Arial"/>
              <a:buNone/>
              <a:defRPr sz="5600" b="1" cap="none">
                <a:solidFill>
                  <a:srgbClr val="4AE3A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8"/>
          <p:cNvSpPr txBox="1"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22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8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8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9"/>
          <p:cNvSpPr txBox="1"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9"/>
          <p:cNvSpPr txBox="1">
            <a:spLocks noGrp="1"/>
          </p:cNvSpPr>
          <p:nvPr>
            <p:ph type="body" idx="1"/>
          </p:nvPr>
        </p:nvSpPr>
        <p:spPr>
          <a:xfrm>
            <a:off x="609600" y="1920085"/>
            <a:ext cx="53848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068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Char char="⮚"/>
              <a:defRPr sz="2600"/>
            </a:lvl1pPr>
            <a:lvl2pPr marL="914400" lvl="1" indent="-35051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2pPr>
            <a:lvl3pPr marL="1371600" lvl="2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9"/>
          <p:cNvSpPr txBox="1">
            <a:spLocks noGrp="1"/>
          </p:cNvSpPr>
          <p:nvPr>
            <p:ph type="body" idx="2"/>
          </p:nvPr>
        </p:nvSpPr>
        <p:spPr>
          <a:xfrm>
            <a:off x="6197600" y="1920085"/>
            <a:ext cx="53848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068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Char char="⮚"/>
              <a:defRPr sz="2600"/>
            </a:lvl1pPr>
            <a:lvl2pPr marL="914400" lvl="1" indent="-35051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2pPr>
            <a:lvl3pPr marL="1371600" lvl="2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29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9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0"/>
          <p:cNvSpPr txBox="1"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Arial"/>
              <a:buNone/>
              <a:defRPr sz="5000" b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0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0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1"/>
          <p:cNvSpPr txBox="1"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1"/>
          <p:cNvSpPr txBox="1">
            <a:spLocks noGrp="1"/>
          </p:cNvSpPr>
          <p:nvPr>
            <p:ph type="body" idx="1"/>
          </p:nvPr>
        </p:nvSpPr>
        <p:spPr>
          <a:xfrm>
            <a:off x="914400" y="1676400"/>
            <a:ext cx="36576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75" tIns="45700" rIns="1827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2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31"/>
          <p:cNvSpPr txBox="1">
            <a:spLocks noGrp="1"/>
          </p:cNvSpPr>
          <p:nvPr>
            <p:ph type="body" idx="2"/>
          </p:nvPr>
        </p:nvSpPr>
        <p:spPr>
          <a:xfrm>
            <a:off x="4766733" y="1676400"/>
            <a:ext cx="681566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7084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40"/>
              <a:buChar char="⮚"/>
              <a:defRPr sz="2800"/>
            </a:lvl1pPr>
            <a:lvl2pPr marL="914400" lvl="1" indent="-36068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Char char="⮚"/>
              <a:defRPr sz="2600"/>
            </a:lvl2pPr>
            <a:lvl3pPr marL="1371600" lvl="2" indent="-35051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3pPr>
            <a:lvl4pPr marL="1828800" lvl="3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31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1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2"/>
          <p:cNvSpPr/>
          <p:nvPr/>
        </p:nvSpPr>
        <p:spPr>
          <a:xfrm rot="-10380000" flipH="1">
            <a:off x="4220633" y="1108075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dist="38500" dir="7500000" sx="98500" sy="100080" kx="100000" algn="tl" rotWithShape="0">
              <a:srgbClr val="000000">
                <a:alpha val="2431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32"/>
          <p:cNvSpPr/>
          <p:nvPr/>
        </p:nvSpPr>
        <p:spPr>
          <a:xfrm rot="-10380000" flipH="1">
            <a:off x="10672234" y="5359401"/>
            <a:ext cx="207433" cy="155575"/>
          </a:xfrm>
          <a:prstGeom prst="rtTriangle">
            <a:avLst/>
          </a:prstGeom>
          <a:solidFill>
            <a:srgbClr val="FFFFFF"/>
          </a:solidFill>
          <a:ln w="12700" cap="flat" cmpd="sng">
            <a:solidFill>
              <a:srgbClr val="FFFFFF"/>
            </a:solidFill>
            <a:prstDash val="solid"/>
            <a:bevel/>
            <a:headEnd type="none" w="sm" len="sm"/>
            <a:tailEnd type="none" w="sm" len="sm"/>
          </a:ln>
          <a:effectLst>
            <a:outerShdw blurRad="19685" dist="6350" dir="12900000" algn="tl" rotWithShape="0">
              <a:srgbClr val="000000">
                <a:alpha val="4627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32"/>
          <p:cNvSpPr/>
          <p:nvPr/>
        </p:nvSpPr>
        <p:spPr>
          <a:xfrm rot="10800000" flipH="1">
            <a:off x="-12700" y="5816600"/>
            <a:ext cx="12217400" cy="1041400"/>
          </a:xfrm>
          <a:custGeom>
            <a:avLst/>
            <a:gdLst/>
            <a:ahLst/>
            <a:cxnLst/>
            <a:rect l="l" t="t" r="r" b="b"/>
            <a:pathLst>
              <a:path w="5772" h="656" extrusionOk="0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313"/>
                </a:srgbClr>
              </a:gs>
              <a:gs pos="100000">
                <a:srgbClr val="00E9F7">
                  <a:alpha val="54509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32"/>
          <p:cNvSpPr/>
          <p:nvPr/>
        </p:nvSpPr>
        <p:spPr>
          <a:xfrm rot="10800000" flipH="1">
            <a:off x="5842000" y="6219826"/>
            <a:ext cx="6350000" cy="638175"/>
          </a:xfrm>
          <a:custGeom>
            <a:avLst/>
            <a:gdLst/>
            <a:ahLst/>
            <a:cxnLst/>
            <a:rect l="l" t="t" r="r" b="b"/>
            <a:pathLst>
              <a:path w="3000" h="595" extrusionOk="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411"/>
                </a:srgbClr>
              </a:gs>
              <a:gs pos="80000">
                <a:srgbClr val="0099E4">
                  <a:alpha val="44313"/>
                </a:srgbClr>
              </a:gs>
              <a:gs pos="100000">
                <a:srgbClr val="0099E4">
                  <a:alpha val="44313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32"/>
          <p:cNvSpPr txBox="1"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 b="1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2"/>
          <p:cNvSpPr txBox="1">
            <a:spLocks noGrp="1"/>
          </p:cNvSpPr>
          <p:nvPr>
            <p:ph type="body" idx="1"/>
          </p:nvPr>
        </p:nvSpPr>
        <p:spPr>
          <a:xfrm>
            <a:off x="812800" y="2828785"/>
            <a:ext cx="2946400" cy="2179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000" tIns="45700" rIns="45700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Arial"/>
              <a:buNone/>
              <a:defRPr sz="1300"/>
            </a:lvl1pPr>
            <a:lvl2pPr marL="914400" lvl="1" indent="-28956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60"/>
              <a:buChar char="⮚"/>
              <a:defRPr sz="1200"/>
            </a:lvl2pPr>
            <a:lvl3pPr marL="1371600" lvl="2" indent="-279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⮚"/>
              <a:defRPr sz="1000"/>
            </a:lvl3pPr>
            <a:lvl4pPr marL="1828800" lvl="3" indent="-274319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Char char="⮚"/>
              <a:defRPr sz="900"/>
            </a:lvl4pPr>
            <a:lvl5pPr marL="2286000" lvl="4" indent="-27432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Char char="⮚"/>
              <a:defRPr sz="9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32"/>
          <p:cNvSpPr>
            <a:spLocks noGrp="1"/>
          </p:cNvSpPr>
          <p:nvPr>
            <p:ph type="pic" idx="2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lt2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32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2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23"/>
          <p:cNvSpPr txBox="1">
            <a:spLocks noGrp="1"/>
          </p:cNvSpPr>
          <p:nvPr>
            <p:ph type="body" idx="1"/>
          </p:nvPr>
        </p:nvSpPr>
        <p:spPr>
          <a:xfrm>
            <a:off x="609600" y="1935164"/>
            <a:ext cx="109728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03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9879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>
            <a:spLocks noGrp="1"/>
          </p:cNvSpPr>
          <p:nvPr>
            <p:ph type="title"/>
          </p:nvPr>
        </p:nvSpPr>
        <p:spPr>
          <a:xfrm>
            <a:off x="3813603" y="1391919"/>
            <a:ext cx="8086165" cy="115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lvl="0" algn="ctr"/>
            <a:r>
              <a:rPr lang="en-US" b="1" dirty="0" smtClean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Building a Crossword Puzzle game</a:t>
            </a:r>
            <a:endParaRPr b="1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"/>
          <p:cNvSpPr txBox="1">
            <a:spLocks noGrp="1"/>
          </p:cNvSpPr>
          <p:nvPr>
            <p:ph type="body" idx="1"/>
          </p:nvPr>
        </p:nvSpPr>
        <p:spPr>
          <a:xfrm>
            <a:off x="1472513" y="2121013"/>
            <a:ext cx="4040100" cy="6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60"/>
              <a:buNone/>
            </a:pPr>
            <a:endParaRPr sz="3200">
              <a:solidFill>
                <a:srgbClr val="B9077E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B9077E"/>
              </a:buClr>
              <a:buSzPts val="2560"/>
              <a:buNone/>
            </a:pPr>
            <a:r>
              <a:rPr lang="en-US" sz="3200" dirty="0">
                <a:solidFill>
                  <a:srgbClr val="B9077E"/>
                </a:solidFill>
              </a:rPr>
              <a:t>    </a:t>
            </a:r>
            <a:endParaRPr sz="3200"/>
          </a:p>
        </p:txBody>
      </p:sp>
      <p:pic>
        <p:nvPicPr>
          <p:cNvPr id="88" name="Google Shape;88;p1" descr="klogo copy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86851" y="1589512"/>
            <a:ext cx="1374775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" descr="kec2blackborder png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7859" y="4413708"/>
            <a:ext cx="1479550" cy="18415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"/>
          <p:cNvSpPr/>
          <p:nvPr/>
        </p:nvSpPr>
        <p:spPr>
          <a:xfrm>
            <a:off x="4638555" y="3008306"/>
            <a:ext cx="5353200" cy="2139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1" i="0" u="none" strike="noStrike" cap="none" dirty="0">
                <a:solidFill>
                  <a:srgbClr val="0B53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MEMBERS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17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1" i="0" u="none" strike="noStrike" cap="none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JEEVASRUTHI 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GB" sz="17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KOUSIKAA SHREE 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GB" sz="1700" b="1" i="0" u="none" strike="noStrike" cap="none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KRITHIKA S</a:t>
            </a:r>
            <a:endParaRPr sz="17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JAIHARI D	                       (19ITR028)    </a:t>
            </a:r>
            <a:endParaRPr sz="1700" b="1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lang="en-US" sz="1700" b="1" i="0" u="none" strike="noStrike" cap="none" dirty="0" smtClean="0">
              <a:solidFill>
                <a:srgbClr val="0B539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1E3395DB-455B-8E35-52BA-40D33E0CA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0163" y="416591"/>
            <a:ext cx="7029297" cy="107298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39501" y="1829502"/>
            <a:ext cx="10689145" cy="4191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•Use a 2D array or matrix to represent the crossword puzzle grid.</a:t>
            </a:r>
          </a:p>
          <a:p>
            <a:pPr>
              <a:lnSpc>
                <a:spcPct val="150000"/>
              </a:lnSpc>
            </a:pP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•Implement a tree or prefix tree data structure to store and search for words efficiently.</a:t>
            </a:r>
          </a:p>
          <a:p>
            <a:pPr>
              <a:lnSpc>
                <a:spcPct val="150000"/>
              </a:lnSpc>
            </a:pP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•Utilize backtracking algorithms to find valid word placements in the grid.</a:t>
            </a:r>
          </a:p>
          <a:p>
            <a:pPr>
              <a:lnSpc>
                <a:spcPct val="150000"/>
              </a:lnSpc>
            </a:pP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•Implement constraint satisfaction techniques to ensure word intersections and grid validity.</a:t>
            </a:r>
          </a:p>
          <a:p>
            <a:pPr>
              <a:lnSpc>
                <a:spcPct val="150000"/>
              </a:lnSpc>
            </a:pP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•Use heuristics or scoring functions to guide the search process and optimize solutions.</a:t>
            </a:r>
          </a:p>
          <a:p>
            <a:pPr>
              <a:lnSpc>
                <a:spcPct val="150000"/>
              </a:lnSpc>
            </a:pP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•Integrate randomization algorithms for puzzle generation and variation.</a:t>
            </a:r>
          </a:p>
          <a:p>
            <a:pPr>
              <a:lnSpc>
                <a:spcPct val="150000"/>
              </a:lnSpc>
            </a:pP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•Implement data structures like stacks or queues for undo/redo functionality.</a:t>
            </a:r>
          </a:p>
          <a:p>
            <a:pPr>
              <a:lnSpc>
                <a:spcPct val="150000"/>
              </a:lnSpc>
            </a:pP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•Provide a user interface for displaying the puzzle, entering words, and interacting with game features.</a:t>
            </a:r>
          </a:p>
          <a:p>
            <a:pPr>
              <a:lnSpc>
                <a:spcPct val="150000"/>
              </a:lnSpc>
            </a:pP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•Handle input validation, error checking, and scoring mechanisms for 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gameplay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0899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/>
          <p:nvPr/>
        </p:nvSpPr>
        <p:spPr>
          <a:xfrm>
            <a:off x="4240209" y="409487"/>
            <a:ext cx="4358640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Objectives</a:t>
            </a:r>
            <a:endParaRPr sz="4800" b="0" i="0" u="none" strike="noStrike" cap="non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2"/>
          <p:cNvSpPr txBox="1"/>
          <p:nvPr/>
        </p:nvSpPr>
        <p:spPr>
          <a:xfrm>
            <a:off x="9525001" y="6381750"/>
            <a:ext cx="688975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400"/>
              <a:buFont typeface="Noto Sans Symbols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8898C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5A788"/>
                </a:buClr>
                <a:buSzPts val="1400"/>
                <a:buFont typeface="Noto Sans Symbols"/>
                <a:buNone/>
              </a:pPr>
              <a:t>3</a:t>
            </a:fld>
            <a:endParaRPr sz="1400" b="0" i="0" u="none" strike="noStrike" cap="none">
              <a:solidFill>
                <a:srgbClr val="8898C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2"/>
          <p:cNvSpPr txBox="1"/>
          <p:nvPr/>
        </p:nvSpPr>
        <p:spPr>
          <a:xfrm>
            <a:off x="5791200" y="6381750"/>
            <a:ext cx="20574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C8DA9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p2"/>
          <p:cNvSpPr txBox="1">
            <a:spLocks noGrp="1"/>
          </p:cNvSpPr>
          <p:nvPr>
            <p:ph type="subTitle" idx="1"/>
          </p:nvPr>
        </p:nvSpPr>
        <p:spPr>
          <a:xfrm>
            <a:off x="1817612" y="1450319"/>
            <a:ext cx="9203834" cy="4644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Autofit/>
          </a:bodyPr>
          <a:lstStyle/>
          <a:p>
            <a:pPr marL="0" lvl="0" indent="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Grid Creation &amp; Word Placement: Design a grid system to accommodate word entries, ensuring proper alignment and intersections of words.</a:t>
            </a:r>
          </a:p>
          <a:p>
            <a:pPr marL="0" lvl="0" indent="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Efficient Word Search: Implement a structure or algorithm to efficiently store, search, and validate words during </a:t>
            </a:r>
            <a:r>
              <a:rPr lang="en-US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gameplay</a:t>
            </a:r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marL="0" lvl="0" indent="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Puzzle Generation &amp; Difficulty: Develop a system to generate puzzles with varying levels of difficulty by utilizing randomization and heuristic techniques.</a:t>
            </a:r>
          </a:p>
          <a:p>
            <a:pPr marL="0" lvl="0" indent="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User Interface &amp; Interaction: Build an intuitive user interface that allows players to input words, check answers, and receive feedback, while supporting features like hints, scoring, and undo/redo actions.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/>
          <p:nvPr/>
        </p:nvSpPr>
        <p:spPr>
          <a:xfrm>
            <a:off x="0" y="228601"/>
            <a:ext cx="121920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dirty="0" smtClean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Data structures , Algorithms and AWT used</a:t>
            </a:r>
            <a:endParaRPr sz="4000" b="1" i="0" u="none" strike="noStrike" cap="none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5"/>
          <p:cNvSpPr txBox="1"/>
          <p:nvPr/>
        </p:nvSpPr>
        <p:spPr>
          <a:xfrm>
            <a:off x="9525001" y="6381750"/>
            <a:ext cx="688975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400"/>
              <a:buFont typeface="Noto Sans Symbols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8898C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5A788"/>
                </a:buClr>
                <a:buSzPts val="1400"/>
                <a:buFont typeface="Noto Sans Symbols"/>
                <a:buNone/>
              </a:pPr>
              <a:t>4</a:t>
            </a:fld>
            <a:endParaRPr sz="1400" b="0" i="0" u="none" strike="noStrike" cap="none">
              <a:solidFill>
                <a:srgbClr val="8898C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5"/>
          <p:cNvSpPr txBox="1"/>
          <p:nvPr/>
        </p:nvSpPr>
        <p:spPr>
          <a:xfrm>
            <a:off x="5791200" y="6381750"/>
            <a:ext cx="20574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C8DA9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p5"/>
          <p:cNvSpPr txBox="1"/>
          <p:nvPr/>
        </p:nvSpPr>
        <p:spPr>
          <a:xfrm>
            <a:off x="1166277" y="1073329"/>
            <a:ext cx="10584300" cy="6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00480" y="1270000"/>
            <a:ext cx="1089152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Data Structures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Use a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2D array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for the crossword grid.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Store words and clues in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Lists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or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HashMaps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for fast access and manipulation.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Algorithms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Implement a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backtracking algorithm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to generate crossword puzzles dynamically.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Use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search algorithms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like DFS or BFS to help with hinting systems.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Create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validation algorithms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to check if the user’s input matches the correct answer.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AWT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Use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AWT components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like Frame,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TextField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Label, and Button to create the UI.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GridLayout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can be used to structure the crossword grid, and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ActionListeners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can handle user input and interactions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/>
          <p:nvPr/>
        </p:nvSpPr>
        <p:spPr>
          <a:xfrm>
            <a:off x="2805953" y="228601"/>
            <a:ext cx="7023847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>
              <a:buSzPts val="4000"/>
            </a:pPr>
            <a:r>
              <a:rPr lang="en-IN" sz="4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Modules and Functions used</a:t>
            </a:r>
            <a:endParaRPr sz="4000" b="0" i="0" u="none" strike="noStrike" cap="none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5"/>
          <p:cNvSpPr txBox="1"/>
          <p:nvPr/>
        </p:nvSpPr>
        <p:spPr>
          <a:xfrm>
            <a:off x="9525001" y="6381750"/>
            <a:ext cx="688975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400"/>
              <a:buFont typeface="Noto Sans Symbols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8898C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5A788"/>
                </a:buClr>
                <a:buSzPts val="1400"/>
                <a:buFont typeface="Noto Sans Symbols"/>
                <a:buNone/>
              </a:pPr>
              <a:t>5</a:t>
            </a:fld>
            <a:endParaRPr sz="1400" b="0" i="0" u="none" strike="noStrike" cap="none">
              <a:solidFill>
                <a:srgbClr val="8898C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5"/>
          <p:cNvSpPr txBox="1"/>
          <p:nvPr/>
        </p:nvSpPr>
        <p:spPr>
          <a:xfrm>
            <a:off x="5791200" y="6381750"/>
            <a:ext cx="20574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C8DA9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p5"/>
          <p:cNvSpPr txBox="1"/>
          <p:nvPr/>
        </p:nvSpPr>
        <p:spPr>
          <a:xfrm>
            <a:off x="1166277" y="1073329"/>
            <a:ext cx="10584300" cy="6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29360" y="998447"/>
            <a:ext cx="10495280" cy="5859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Java AWT (java.awt)AWT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(Abstract Window Toolkit) provides the tools needed for building the graphical components of the crossword puzzle, such as the grid, buttons, labels, and panels.</a:t>
            </a:r>
          </a:p>
          <a:p>
            <a:pPr>
              <a:lnSpc>
                <a:spcPct val="150000"/>
              </a:lnSpc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AWT Event (</a:t>
            </a:r>
            <a:r>
              <a:rPr lang="en-US" sz="1800" b="1" dirty="0" err="1" smtClean="0">
                <a:latin typeface="Times New Roman" pitchFamily="18" charset="0"/>
                <a:cs typeface="Times New Roman" pitchFamily="18" charset="0"/>
              </a:rPr>
              <a:t>java.awt.event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)AWT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Event is used to handle user interactions like clicking on a grid cell or entering a word. It includes classes such as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ActionListener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MouseListener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, and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KeyListener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en-US" sz="1800" b="1" dirty="0" err="1" smtClean="0">
                <a:latin typeface="Times New Roman" pitchFamily="18" charset="0"/>
                <a:cs typeface="Times New Roman" pitchFamily="18" charset="0"/>
              </a:rPr>
              <a:t>ArrayList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1800" b="1" dirty="0" err="1" smtClean="0">
                <a:latin typeface="Times New Roman" pitchFamily="18" charset="0"/>
                <a:cs typeface="Times New Roman" pitchFamily="18" charset="0"/>
              </a:rPr>
              <a:t>java.util.ArrayList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ArrayList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is used to dynamically store and manage the list of words to be placed in the crossword puzzle. It allows easy addition, removal, and retrieval of words.</a:t>
            </a:r>
          </a:p>
          <a:p>
            <a:pPr>
              <a:lnSpc>
                <a:spcPct val="150000"/>
              </a:lnSpc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800" b="1" dirty="0" err="1" smtClean="0">
                <a:latin typeface="Times New Roman" pitchFamily="18" charset="0"/>
                <a:cs typeface="Times New Roman" pitchFamily="18" charset="0"/>
              </a:rPr>
              <a:t>java.io.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Serializable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for Saving and Loading Puzzle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StatesThe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Serializable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interface allows you to save the crossword puzzle's current state (grid, words, etc.) to a file and reload it later.</a:t>
            </a:r>
          </a:p>
          <a:p>
            <a:pPr>
              <a:lnSpc>
                <a:spcPct val="150000"/>
              </a:lnSpc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800" b="1" dirty="0" err="1" smtClean="0">
                <a:latin typeface="Times New Roman" pitchFamily="18" charset="0"/>
                <a:cs typeface="Times New Roman" pitchFamily="18" charset="0"/>
              </a:rPr>
              <a:t>javax.swing.JOptionPane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DialogsThis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class is used to display pop-up messages, confirm actions, and capture user input.</a:t>
            </a:r>
          </a:p>
        </p:txBody>
      </p:sp>
    </p:spTree>
    <p:extLst>
      <p:ext uri="{BB962C8B-B14F-4D97-AF65-F5344CB8AC3E}">
        <p14:creationId xmlns:p14="http://schemas.microsoft.com/office/powerpoint/2010/main" xmlns="" val="1999667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47123" y="1076325"/>
            <a:ext cx="4867275" cy="539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4762500" y="251460"/>
            <a:ext cx="22910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OUTPUT</a:t>
            </a:r>
            <a:endParaRPr lang="en-US" sz="4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58528" y="857250"/>
            <a:ext cx="5305425" cy="638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6800" y="1778000"/>
            <a:ext cx="1064767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Eclipse IDE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 An integrated development environment used for writing, debugging, and managing Java projects.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Java Runtime Environment (JRE)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 Necessary for running Java applications on the user's machine.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Notepad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 For quick edits or documentation outside of the IDE.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File System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 Used to store project files, images, and serialized task data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19760"/>
            <a:ext cx="121920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Tools used</a:t>
            </a:r>
            <a:r>
              <a:rPr lang="en-US" dirty="0" smtClean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dirty="0" smtClean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>
            <a:spLocks noGrp="1"/>
          </p:cNvSpPr>
          <p:nvPr>
            <p:ph type="title"/>
          </p:nvPr>
        </p:nvSpPr>
        <p:spPr>
          <a:xfrm>
            <a:off x="4707657" y="3137396"/>
            <a:ext cx="2776686" cy="583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0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594</Words>
  <Application>Microsoft Office PowerPoint</Application>
  <PresentationFormat>Custom</PresentationFormat>
  <Paragraphs>60</Paragraphs>
  <Slides>9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Flow</vt:lpstr>
      <vt:lpstr>Building a Crossword Puzzle game</vt:lpstr>
      <vt:lpstr>Slide 2</vt:lpstr>
      <vt:lpstr>Slide 3</vt:lpstr>
      <vt:lpstr>Slide 4</vt:lpstr>
      <vt:lpstr>Slide 5</vt:lpstr>
      <vt:lpstr>Slide 6</vt:lpstr>
      <vt:lpstr>Slide 7</vt:lpstr>
      <vt:lpstr>Slide 8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Crossword Puzzle game</dc:title>
  <dc:creator>kavinkumar M</dc:creator>
  <cp:lastModifiedBy>USER</cp:lastModifiedBy>
  <cp:revision>16</cp:revision>
  <dcterms:created xsi:type="dcterms:W3CDTF">2021-04-21T15:36:00Z</dcterms:created>
  <dcterms:modified xsi:type="dcterms:W3CDTF">2024-11-05T12:15:03Z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37A3327C92E44D8A8E230645E01DA062</vt:lpwstr>
  </property>
  <property fmtid="{D5CDD505-2E9C-101B-9397-08002B2CF9AE}" pid="3" name="KSOProductBuildVer">
    <vt:lpwstr>1033-11.2.0.11537</vt:lpwstr>
  </property>
</Properties>
</file>