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67" r:id="rId3"/>
    <p:sldId id="257" r:id="rId4"/>
    <p:sldId id="282" r:id="rId5"/>
    <p:sldId id="260" r:id="rId6"/>
    <p:sldId id="268" r:id="rId7"/>
    <p:sldId id="269" r:id="rId8"/>
    <p:sldId id="276" r:id="rId9"/>
    <p:sldId id="271" r:id="rId10"/>
    <p:sldId id="277" r:id="rId11"/>
    <p:sldId id="274" r:id="rId12"/>
    <p:sldId id="280" r:id="rId13"/>
    <p:sldId id="281"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SRRlCFA/cW3kQ7Z8qFsYPlG0g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DDE9"/>
    <a:srgbClr val="EFF5D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3784" autoAdjust="0"/>
  </p:normalViewPr>
  <p:slideViewPr>
    <p:cSldViewPr snapToGrid="0">
      <p:cViewPr varScale="1">
        <p:scale>
          <a:sx n="47" d="100"/>
          <a:sy n="47" d="100"/>
        </p:scale>
        <p:origin x="-86" y="-92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dirty="0">
              <a:solidFill>
                <a:srgbClr val="B9077E"/>
              </a:solidFill>
            </a:endParaRPr>
          </a:p>
          <a:p>
            <a:pPr marL="0" lvl="0" indent="0" algn="ctr" rtl="0">
              <a:lnSpc>
                <a:spcPct val="100000"/>
              </a:lnSpc>
              <a:spcBef>
                <a:spcPts val="640"/>
              </a:spcBef>
              <a:spcAft>
                <a:spcPts val="0"/>
              </a:spcAft>
              <a:buClr>
                <a:srgbClr val="B9077E"/>
              </a:buClr>
              <a:buSzPts val="2560"/>
              <a:buNone/>
            </a:pPr>
            <a:r>
              <a:rPr lang="en-US" sz="3200" dirty="0">
                <a:solidFill>
                  <a:srgbClr val="B9077E"/>
                </a:solidFill>
              </a:rPr>
              <a:t>    </a:t>
            </a:r>
            <a:endParaRPr sz="3200" dirty="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2" name="Rectangle 1">
            <a:extLst>
              <a:ext uri="{FF2B5EF4-FFF2-40B4-BE49-F238E27FC236}">
                <a16:creationId xmlns:a16="http://schemas.microsoft.com/office/drawing/2014/main" xmlns="" id="{60AFC8DF-7589-4531-9F09-401DC71FB84B}"/>
              </a:ext>
            </a:extLst>
          </p:cNvPr>
          <p:cNvSpPr/>
          <p:nvPr/>
        </p:nvSpPr>
        <p:spPr>
          <a:xfrm>
            <a:off x="4411506" y="329879"/>
            <a:ext cx="6204857" cy="12596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00" b="1" u="sng" dirty="0">
              <a:solidFill>
                <a:srgbClr val="FF0000"/>
              </a:solidFill>
              <a:effectLst>
                <a:outerShdw blurRad="38100" dist="38100" dir="2700000" algn="tl">
                  <a:srgbClr val="000000">
                    <a:alpha val="43137"/>
                  </a:srgbClr>
                </a:outerShdw>
              </a:effectLst>
              <a:latin typeface="Bahnschrift SemiBold" panose="020B0502040204020203" pitchFamily="34" charset="0"/>
            </a:endParaRPr>
          </a:p>
        </p:txBody>
      </p:sp>
      <p:sp>
        <p:nvSpPr>
          <p:cNvPr id="7" name="Rectangle 6">
            <a:extLst>
              <a:ext uri="{FF2B5EF4-FFF2-40B4-BE49-F238E27FC236}">
                <a16:creationId xmlns:a16="http://schemas.microsoft.com/office/drawing/2014/main" xmlns="" id="{5E318597-55CA-4F31-9233-C2D14082FF31}"/>
              </a:ext>
            </a:extLst>
          </p:cNvPr>
          <p:cNvSpPr/>
          <p:nvPr/>
        </p:nvSpPr>
        <p:spPr>
          <a:xfrm>
            <a:off x="4954556" y="3153747"/>
            <a:ext cx="6111550" cy="20620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rgbClr val="0070C0"/>
              </a:solidFill>
              <a:latin typeface="Bahnschrift SemiCondensed" panose="020B0502040204020203" pitchFamily="34" charset="0"/>
            </a:endParaRPr>
          </a:p>
        </p:txBody>
      </p:sp>
      <p:sp>
        <p:nvSpPr>
          <p:cNvPr id="8" name="Rectangle 7">
            <a:extLst>
              <a:ext uri="{FF2B5EF4-FFF2-40B4-BE49-F238E27FC236}">
                <a16:creationId xmlns:a16="http://schemas.microsoft.com/office/drawing/2014/main" xmlns="" id="{68CB833A-99C2-4D75-83D6-9F1DAEB55574}"/>
              </a:ext>
            </a:extLst>
          </p:cNvPr>
          <p:cNvSpPr/>
          <p:nvPr/>
        </p:nvSpPr>
        <p:spPr>
          <a:xfrm>
            <a:off x="4623318" y="5334458"/>
            <a:ext cx="6774025" cy="867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highlight>
                  <a:srgbClr val="C0C0C0"/>
                </a:highlight>
                <a:latin typeface="Times New Roman" panose="02020603050405020304" pitchFamily="18" charset="0"/>
                <a:cs typeface="Times New Roman" panose="02020603050405020304" pitchFamily="18" charset="0"/>
              </a:rPr>
              <a:t>    </a:t>
            </a:r>
            <a:endParaRPr lang="en-IN" sz="2400" dirty="0">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A1DEFD92-3024-41A9-8E26-E1207964A93D}"/>
              </a:ext>
            </a:extLst>
          </p:cNvPr>
          <p:cNvSpPr/>
          <p:nvPr/>
        </p:nvSpPr>
        <p:spPr>
          <a:xfrm>
            <a:off x="4851917" y="2520465"/>
            <a:ext cx="4969255" cy="7434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u="sng" dirty="0">
              <a:solidFill>
                <a:srgbClr val="FF0000"/>
              </a:solidFill>
              <a:latin typeface="Bell MT" panose="02020503060305020303" pitchFamily="18" charset="0"/>
            </a:endParaRPr>
          </a:p>
        </p:txBody>
      </p:sp>
      <p:sp>
        <p:nvSpPr>
          <p:cNvPr id="3" name="Rectangle 2">
            <a:extLst>
              <a:ext uri="{FF2B5EF4-FFF2-40B4-BE49-F238E27FC236}">
                <a16:creationId xmlns:a16="http://schemas.microsoft.com/office/drawing/2014/main" xmlns="" id="{C2995048-6992-43E5-A364-A337A640C96D}"/>
              </a:ext>
            </a:extLst>
          </p:cNvPr>
          <p:cNvSpPr/>
          <p:nvPr/>
        </p:nvSpPr>
        <p:spPr>
          <a:xfrm>
            <a:off x="4470176" y="893852"/>
            <a:ext cx="6204857" cy="3908762"/>
          </a:xfrm>
          <a:prstGeom prst="rect">
            <a:avLst/>
          </a:prstGeom>
        </p:spPr>
        <p:txBody>
          <a:bodyPr wrap="square">
            <a:spAutoFit/>
          </a:bodyPr>
          <a:lstStyle/>
          <a:p>
            <a:endParaRPr lang="en-US" sz="2400" b="1" dirty="0">
              <a:solidFill>
                <a:srgbClr val="FF0000"/>
              </a:solidFill>
              <a:latin typeface="Times New Roman" panose="02020603050405020304" pitchFamily="18" charset="0"/>
              <a:cs typeface="Times New Roman" panose="02020603050405020304" pitchFamily="18" charset="0"/>
            </a:endParaRPr>
          </a:p>
          <a:p>
            <a:endParaRPr lang="en-US" sz="2400" b="1" dirty="0">
              <a:solidFill>
                <a:srgbClr val="FF0000"/>
              </a:solidFill>
              <a:latin typeface="Times New Roman" panose="02020603050405020304" pitchFamily="18" charset="0"/>
              <a:cs typeface="Times New Roman" panose="02020603050405020304" pitchFamily="18" charset="0"/>
            </a:endParaRPr>
          </a:p>
          <a:p>
            <a:r>
              <a:rPr lang="en-US" sz="2800" b="1" dirty="0">
                <a:solidFill>
                  <a:srgbClr val="FF0000"/>
                </a:solidFill>
                <a:latin typeface="Times New Roman" panose="02020603050405020304" pitchFamily="18" charset="0"/>
                <a:cs typeface="Times New Roman" panose="02020603050405020304" pitchFamily="18" charset="0"/>
              </a:rPr>
              <a:t>22ITT31- Design and Analysis of Algorithms</a:t>
            </a:r>
          </a:p>
          <a:p>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US" sz="2400" u="sng" dirty="0">
              <a:solidFill>
                <a:schemeClr val="accent1"/>
              </a:solidFill>
              <a:latin typeface="Times New Roman" panose="02020603050405020304" pitchFamily="18" charset="0"/>
              <a:cs typeface="Times New Roman" panose="02020603050405020304" pitchFamily="18" charset="0"/>
            </a:endParaRPr>
          </a:p>
          <a:p>
            <a:r>
              <a:rPr lang="en-US" sz="2400" u="sng" dirty="0">
                <a:solidFill>
                  <a:schemeClr val="accent1"/>
                </a:solidFill>
                <a:latin typeface="Times New Roman" panose="02020603050405020304" pitchFamily="18" charset="0"/>
                <a:cs typeface="Times New Roman" panose="02020603050405020304" pitchFamily="18" charset="0"/>
              </a:rPr>
              <a:t>Project </a:t>
            </a:r>
            <a:r>
              <a:rPr lang="en-US" sz="2400" u="sng" dirty="0" smtClean="0">
                <a:solidFill>
                  <a:schemeClr val="accent1"/>
                </a:solidFill>
                <a:latin typeface="Times New Roman" panose="02020603050405020304" pitchFamily="18" charset="0"/>
                <a:cs typeface="Times New Roman" panose="02020603050405020304" pitchFamily="18" charset="0"/>
              </a:rPr>
              <a:t>Title:</a:t>
            </a:r>
          </a:p>
          <a:p>
            <a:endParaRPr lang="en-US" sz="2400" u="sng" dirty="0" smtClean="0">
              <a:solidFill>
                <a:schemeClr val="accent1"/>
              </a:solidFill>
              <a:latin typeface="Times New Roman" panose="02020603050405020304" pitchFamily="18" charset="0"/>
              <a:cs typeface="Times New Roman" panose="02020603050405020304" pitchFamily="18" charset="0"/>
            </a:endParaRPr>
          </a:p>
          <a:p>
            <a:r>
              <a:rPr lang="en-GB" sz="2400" b="1" dirty="0" smtClean="0">
                <a:solidFill>
                  <a:srgbClr val="FF0000"/>
                </a:solidFill>
                <a:latin typeface="Times New Roman" pitchFamily="18" charset="0"/>
                <a:cs typeface="Times New Roman" pitchFamily="18" charset="0"/>
              </a:rPr>
              <a:t>POST OFFICE LOCATION PROBLEM USING MANHATTAN DISTANCE</a:t>
            </a:r>
            <a:endParaRPr lang="en-US" sz="2400" b="1" u="sng" dirty="0">
              <a:solidFill>
                <a:srgbClr val="FF0000"/>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2C0C9313-D8F0-40B3-87A1-FD4D6005CEAE}"/>
              </a:ext>
            </a:extLst>
          </p:cNvPr>
          <p:cNvSpPr txBox="1"/>
          <p:nvPr/>
        </p:nvSpPr>
        <p:spPr>
          <a:xfrm>
            <a:off x="7839182" y="5215812"/>
            <a:ext cx="4119937" cy="707886"/>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PRESENTED BY</a:t>
            </a:r>
          </a:p>
          <a:p>
            <a:r>
              <a:rPr lang="en-US" sz="2000" dirty="0" smtClean="0">
                <a:latin typeface="Times New Roman" panose="02020603050405020304" pitchFamily="18" charset="0"/>
                <a:cs typeface="Times New Roman" panose="02020603050405020304" pitchFamily="18" charset="0"/>
              </a:rPr>
              <a:t>KRITHIKA  S(23ITR087)</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7C16BC-5AAB-4C66-A70F-C399C5188EA3}"/>
              </a:ext>
            </a:extLst>
          </p:cNvPr>
          <p:cNvSpPr/>
          <p:nvPr/>
        </p:nvSpPr>
        <p:spPr>
          <a:xfrm>
            <a:off x="3872204" y="233265"/>
            <a:ext cx="6158204" cy="96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rgbClr val="FF0000"/>
                </a:solidFill>
                <a:effectLst>
                  <a:outerShdw blurRad="38100" dist="38100" dir="2700000" algn="tl">
                    <a:srgbClr val="000000">
                      <a:alpha val="43137"/>
                    </a:srgbClr>
                  </a:outerShdw>
                </a:effectLst>
                <a:latin typeface="Bell MT" panose="02020503060305020303" pitchFamily="18" charset="0"/>
              </a:rPr>
              <a:t>OUTPUT AND TIME COMPLEXITY</a:t>
            </a:r>
            <a:endParaRPr lang="en-IN" sz="32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xmlns="" id="{8E58FD8E-76FA-4E7F-852D-472A63BC719C}"/>
              </a:ext>
            </a:extLst>
          </p:cNvPr>
          <p:cNvSpPr/>
          <p:nvPr/>
        </p:nvSpPr>
        <p:spPr>
          <a:xfrm>
            <a:off x="1390262" y="1623527"/>
            <a:ext cx="10170368" cy="43947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dirty="0">
              <a:solidFill>
                <a:schemeClr val="tx1"/>
              </a:solidFill>
            </a:endParaRPr>
          </a:p>
        </p:txBody>
      </p:sp>
      <p:sp>
        <p:nvSpPr>
          <p:cNvPr id="4" name="TextBox 3">
            <a:extLst>
              <a:ext uri="{FF2B5EF4-FFF2-40B4-BE49-F238E27FC236}">
                <a16:creationId xmlns:a16="http://schemas.microsoft.com/office/drawing/2014/main" xmlns="" id="{BB3C6E15-03C4-4C20-BE91-86524E1B17CB}"/>
              </a:ext>
            </a:extLst>
          </p:cNvPr>
          <p:cNvSpPr txBox="1"/>
          <p:nvPr/>
        </p:nvSpPr>
        <p:spPr>
          <a:xfrm>
            <a:off x="5969283" y="3787993"/>
            <a:ext cx="3464086" cy="1200329"/>
          </a:xfrm>
          <a:prstGeom prst="rect">
            <a:avLst/>
          </a:prstGeom>
          <a:noFill/>
        </p:spPr>
        <p:txBody>
          <a:bodyPr wrap="square" rtlCol="0">
            <a:spAutoFit/>
          </a:bodyPr>
          <a:lstStyle/>
          <a:p>
            <a:r>
              <a:rPr lang="en-US" sz="2400" b="1" u="sng" dirty="0" smtClean="0">
                <a:solidFill>
                  <a:srgbClr val="FF0000"/>
                </a:solidFill>
              </a:rPr>
              <a:t>TIME COMPLEXITY:</a:t>
            </a:r>
          </a:p>
          <a:p>
            <a:endParaRPr lang="en-US" sz="2400" u="sng" dirty="0">
              <a:solidFill>
                <a:srgbClr val="FF0000"/>
              </a:solidFill>
            </a:endParaRPr>
          </a:p>
          <a:p>
            <a:endParaRPr lang="en-IN" sz="2400" u="sng" dirty="0">
              <a:solidFill>
                <a:srgbClr val="FF0000"/>
              </a:solidFill>
            </a:endParaRPr>
          </a:p>
        </p:txBody>
      </p:sp>
      <p:sp>
        <p:nvSpPr>
          <p:cNvPr id="5" name="Rectangle 1">
            <a:extLst>
              <a:ext uri="{FF2B5EF4-FFF2-40B4-BE49-F238E27FC236}">
                <a16:creationId xmlns:a16="http://schemas.microsoft.com/office/drawing/2014/main" xmlns="" id="{A77ECF9B-501A-4A38-A368-25FF6C441873}"/>
              </a:ext>
            </a:extLst>
          </p:cNvPr>
          <p:cNvSpPr>
            <a:spLocks noChangeArrowheads="1"/>
          </p:cNvSpPr>
          <p:nvPr/>
        </p:nvSpPr>
        <p:spPr bwMode="auto">
          <a:xfrm>
            <a:off x="6018835" y="4432815"/>
            <a:ext cx="5706319"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t>Grid Search:</a:t>
            </a:r>
            <a:r>
              <a:rPr lang="en-US" sz="2400" dirty="0" smtClean="0"/>
              <a:t> O((</a:t>
            </a:r>
            <a:r>
              <a:rPr lang="en-US" sz="2400" dirty="0" err="1" smtClean="0"/>
              <a:t>xmax−xmin</a:t>
            </a:r>
            <a:r>
              <a:rPr lang="en-US" sz="2400" dirty="0" smtClean="0"/>
              <a:t>)⋅(</a:t>
            </a:r>
            <a:r>
              <a:rPr lang="en-US" sz="2400" dirty="0" err="1" smtClean="0"/>
              <a:t>ymax−ymin</a:t>
            </a:r>
            <a:r>
              <a:rPr lang="en-US" sz="2400" dirty="0" smtClean="0"/>
              <a:t>)⋅n)</a:t>
            </a:r>
          </a:p>
          <a:p>
            <a:r>
              <a:rPr lang="en-US" sz="2400" b="1" dirty="0" smtClean="0"/>
              <a:t>Worst-case:</a:t>
            </a:r>
            <a:r>
              <a:rPr lang="en-US" sz="2400" dirty="0" smtClean="0"/>
              <a:t> O(n⋅d^2)  </a:t>
            </a:r>
          </a:p>
          <a:p>
            <a:r>
              <a:rPr lang="en-US" sz="2400" dirty="0" smtClean="0"/>
              <a:t>where </a:t>
            </a:r>
            <a:r>
              <a:rPr lang="en-US" sz="2400" dirty="0" err="1" smtClean="0"/>
              <a:t>ddd</a:t>
            </a:r>
            <a:r>
              <a:rPr lang="en-US" sz="2400" dirty="0" smtClean="0"/>
              <a:t> is the coordinate range - </a:t>
            </a:r>
            <a:r>
              <a:rPr lang="en-US" sz="2400" b="1" dirty="0" smtClean="0"/>
              <a:t>very slow</a:t>
            </a:r>
            <a:r>
              <a:rPr lang="en-US" sz="2400" dirty="0" smtClean="0"/>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ED8CC9EA-C853-42A9-B0F9-8E41D63BCE1F}"/>
              </a:ext>
            </a:extLst>
          </p:cNvPr>
          <p:cNvSpPr txBox="1"/>
          <p:nvPr/>
        </p:nvSpPr>
        <p:spPr>
          <a:xfrm>
            <a:off x="1162799" y="1399925"/>
            <a:ext cx="5758861" cy="2492990"/>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OUTPUT:</a:t>
            </a:r>
          </a:p>
          <a:p>
            <a:endParaRPr lang="en-US" sz="2000" u="sng" dirty="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&gt;&gt;&gt; </a:t>
            </a:r>
            <a:r>
              <a:rPr lang="en-US" sz="2400" dirty="0" err="1" smtClean="0">
                <a:latin typeface="Times New Roman" panose="02020603050405020304" pitchFamily="18" charset="0"/>
                <a:cs typeface="Times New Roman" panose="02020603050405020304" pitchFamily="18" charset="0"/>
              </a:rPr>
              <a:t>post_office_brute_force</a:t>
            </a:r>
            <a:r>
              <a:rPr lang="en-US" sz="2400" dirty="0" smtClean="0">
                <a:latin typeface="Times New Roman" panose="02020603050405020304" pitchFamily="18" charset="0"/>
                <a:cs typeface="Times New Roman" panose="02020603050405020304" pitchFamily="18" charset="0"/>
              </a:rPr>
              <a:t>([(1, 2), (3, 4), (2, 1), (6, 7)])</a:t>
            </a:r>
          </a:p>
          <a:p>
            <a:r>
              <a:rPr lang="en-US" sz="2400" dirty="0" smtClean="0">
                <a:latin typeface="Times New Roman" panose="02020603050405020304" pitchFamily="18" charset="0"/>
                <a:cs typeface="Times New Roman" panose="02020603050405020304" pitchFamily="18" charset="0"/>
              </a:rPr>
              <a:t>((2, 3), 3.75)</a:t>
            </a:r>
          </a:p>
          <a:p>
            <a:endParaRPr lang="en-US" sz="2000" dirty="0">
              <a:latin typeface="Times New Roman" panose="02020603050405020304" pitchFamily="18" charset="0"/>
              <a:cs typeface="Times New Roman" panose="02020603050405020304" pitchFamily="18" charset="0"/>
            </a:endParaRPr>
          </a:p>
          <a:p>
            <a:endParaRPr lang="en-IN" sz="2000"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80240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359E691-BBD9-483E-9F5F-76640BE292CE}"/>
              </a:ext>
            </a:extLst>
          </p:cNvPr>
          <p:cNvSpPr/>
          <p:nvPr/>
        </p:nvSpPr>
        <p:spPr>
          <a:xfrm>
            <a:off x="3670041" y="270587"/>
            <a:ext cx="4851918" cy="8864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xmlns="" id="{6987F1FE-DB60-408E-8DFC-C32F4F158AEF}"/>
              </a:ext>
            </a:extLst>
          </p:cNvPr>
          <p:cNvSpPr/>
          <p:nvPr/>
        </p:nvSpPr>
        <p:spPr>
          <a:xfrm>
            <a:off x="4609323" y="1156995"/>
            <a:ext cx="2780523" cy="6624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u="sng" dirty="0">
              <a:solidFill>
                <a:schemeClr val="accent3">
                  <a:lumMod val="75000"/>
                </a:schemeClr>
              </a:solidFill>
              <a:latin typeface="Arial Narrow" panose="020B0606020202030204" pitchFamily="34" charset="0"/>
            </a:endParaRPr>
          </a:p>
        </p:txBody>
      </p:sp>
      <p:sp>
        <p:nvSpPr>
          <p:cNvPr id="4" name="TextBox 3">
            <a:extLst>
              <a:ext uri="{FF2B5EF4-FFF2-40B4-BE49-F238E27FC236}">
                <a16:creationId xmlns:a16="http://schemas.microsoft.com/office/drawing/2014/main" xmlns="" id="{CE36716E-A6C3-4349-A7BE-FC70267D8D00}"/>
              </a:ext>
            </a:extLst>
          </p:cNvPr>
          <p:cNvSpPr txBox="1"/>
          <p:nvPr/>
        </p:nvSpPr>
        <p:spPr>
          <a:xfrm>
            <a:off x="2101649" y="880399"/>
            <a:ext cx="8986898" cy="58477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                             </a:t>
            </a:r>
            <a:r>
              <a:rPr lang="en-US" sz="3200" b="1" u="sng" dirty="0">
                <a:solidFill>
                  <a:srgbClr val="FF0000"/>
                </a:solidFill>
                <a:latin typeface="Times New Roman" panose="02020603050405020304" pitchFamily="18" charset="0"/>
                <a:cs typeface="Times New Roman" panose="02020603050405020304" pitchFamily="18" charset="0"/>
              </a:rPr>
              <a:t>COMPARISON</a:t>
            </a:r>
            <a:endParaRPr lang="en-IN" sz="3200" b="1"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2129740" y="2180251"/>
          <a:ext cx="9248175" cy="3068081"/>
        </p:xfrm>
        <a:graphic>
          <a:graphicData uri="http://schemas.openxmlformats.org/drawingml/2006/table">
            <a:tbl>
              <a:tblPr firstRow="1" bandRow="1">
                <a:tableStyleId>{5C22544A-7EE6-4342-B048-85BDC9FD1C3A}</a:tableStyleId>
              </a:tblPr>
              <a:tblGrid>
                <a:gridCol w="2312044"/>
                <a:gridCol w="2440179"/>
                <a:gridCol w="1845348"/>
                <a:gridCol w="2650604"/>
              </a:tblGrid>
              <a:tr h="618523">
                <a:tc>
                  <a:txBody>
                    <a:bodyPr/>
                    <a:lstStyle/>
                    <a:p>
                      <a:pPr algn="ctr"/>
                      <a:r>
                        <a:rPr lang="en-GB" sz="1800" dirty="0" smtClean="0"/>
                        <a:t>METHOD</a:t>
                      </a:r>
                      <a:endParaRPr lang="en-US" sz="1800" dirty="0"/>
                    </a:p>
                  </a:txBody>
                  <a:tcPr>
                    <a:solidFill>
                      <a:schemeClr val="tx1"/>
                    </a:solidFill>
                  </a:tcPr>
                </a:tc>
                <a:tc>
                  <a:txBody>
                    <a:bodyPr/>
                    <a:lstStyle/>
                    <a:p>
                      <a:pPr algn="ctr"/>
                      <a:r>
                        <a:rPr lang="en-GB" sz="1800" dirty="0" smtClean="0"/>
                        <a:t>TIME COMPLEXITY</a:t>
                      </a:r>
                      <a:endParaRPr lang="en-US" sz="1800" dirty="0"/>
                    </a:p>
                  </a:txBody>
                  <a:tcPr>
                    <a:solidFill>
                      <a:schemeClr val="tx1"/>
                    </a:solidFill>
                  </a:tcPr>
                </a:tc>
                <a:tc>
                  <a:txBody>
                    <a:bodyPr/>
                    <a:lstStyle/>
                    <a:p>
                      <a:pPr algn="ctr"/>
                      <a:r>
                        <a:rPr lang="en-GB" sz="1800" dirty="0" smtClean="0"/>
                        <a:t>ACCURACY</a:t>
                      </a:r>
                      <a:endParaRPr lang="en-US" sz="1800" dirty="0"/>
                    </a:p>
                  </a:txBody>
                  <a:tcPr>
                    <a:solidFill>
                      <a:schemeClr val="tx1"/>
                    </a:solidFill>
                  </a:tcPr>
                </a:tc>
                <a:tc>
                  <a:txBody>
                    <a:bodyPr/>
                    <a:lstStyle/>
                    <a:p>
                      <a:pPr algn="ctr"/>
                      <a:r>
                        <a:rPr lang="en-GB" sz="1800" dirty="0" smtClean="0"/>
                        <a:t>COMMENTS</a:t>
                      </a:r>
                      <a:endParaRPr lang="en-US" sz="1800" dirty="0"/>
                    </a:p>
                  </a:txBody>
                  <a:tcPr>
                    <a:solidFill>
                      <a:schemeClr val="tx1"/>
                    </a:solidFill>
                  </a:tcPr>
                </a:tc>
              </a:tr>
              <a:tr h="1252365">
                <a:tc>
                  <a:txBody>
                    <a:bodyPr/>
                    <a:lstStyle/>
                    <a:p>
                      <a:r>
                        <a:rPr lang="en-US" sz="1800" b="1" dirty="0" smtClean="0"/>
                        <a:t>Transform-and-Conquer</a:t>
                      </a:r>
                      <a:endParaRPr lang="en-US" sz="1800" b="1" dirty="0"/>
                    </a:p>
                  </a:txBody>
                  <a:tcPr/>
                </a:tc>
                <a:tc>
                  <a:txBody>
                    <a:bodyPr/>
                    <a:lstStyle/>
                    <a:p>
                      <a:r>
                        <a:rPr lang="en-US" sz="1800" dirty="0" smtClean="0"/>
                        <a:t>O(n log n)</a:t>
                      </a:r>
                      <a:endParaRPr lang="en-US" sz="1800" dirty="0"/>
                    </a:p>
                  </a:txBody>
                  <a:tcPr/>
                </a:tc>
                <a:tc>
                  <a:txBody>
                    <a:bodyPr/>
                    <a:lstStyle/>
                    <a:p>
                      <a:r>
                        <a:rPr lang="en-US" sz="1800" dirty="0" smtClean="0"/>
                        <a:t>Optimal</a:t>
                      </a:r>
                      <a:endParaRPr lang="en-US" sz="1800" dirty="0"/>
                    </a:p>
                  </a:txBody>
                  <a:tcPr/>
                </a:tc>
                <a:tc>
                  <a:txBody>
                    <a:bodyPr/>
                    <a:lstStyle/>
                    <a:p>
                      <a:r>
                        <a:rPr lang="en-GB" sz="1800" dirty="0" smtClean="0"/>
                        <a:t>Fast and mathematically efficient (uses median)</a:t>
                      </a:r>
                      <a:endParaRPr lang="en-US" sz="1800" dirty="0"/>
                    </a:p>
                  </a:txBody>
                  <a:tcPr/>
                </a:tc>
              </a:tr>
              <a:tr h="1197193">
                <a:tc>
                  <a:txBody>
                    <a:bodyPr/>
                    <a:lstStyle/>
                    <a:p>
                      <a:r>
                        <a:rPr lang="en-US" sz="1800" b="1" dirty="0" smtClean="0"/>
                        <a:t>Brute Force Grid Search</a:t>
                      </a:r>
                      <a:endParaRPr lang="en-US" sz="1800" b="1" dirty="0"/>
                    </a:p>
                  </a:txBody>
                  <a:tcPr/>
                </a:tc>
                <a:tc>
                  <a:txBody>
                    <a:bodyPr/>
                    <a:lstStyle/>
                    <a:p>
                      <a:r>
                        <a:rPr lang="en-US" sz="1800" dirty="0" smtClean="0"/>
                        <a:t>O(n · d²)</a:t>
                      </a:r>
                      <a:endParaRPr lang="en-US" sz="1800" dirty="0"/>
                    </a:p>
                  </a:txBody>
                  <a:tcPr/>
                </a:tc>
                <a:tc>
                  <a:txBody>
                    <a:bodyPr/>
                    <a:lstStyle/>
                    <a:p>
                      <a:r>
                        <a:rPr lang="en-US" sz="1800" dirty="0" smtClean="0"/>
                        <a:t>Optimal</a:t>
                      </a:r>
                      <a:endParaRPr lang="en-US" sz="1800" dirty="0"/>
                    </a:p>
                  </a:txBody>
                  <a:tcPr/>
                </a:tc>
                <a:tc>
                  <a:txBody>
                    <a:bodyPr/>
                    <a:lstStyle/>
                    <a:p>
                      <a:r>
                        <a:rPr lang="en-GB" sz="1800" dirty="0" smtClean="0"/>
                        <a:t>Very slow for large ranges, checks all possible coordinates</a:t>
                      </a:r>
                      <a:endParaRPr lang="en-US" sz="1800" dirty="0"/>
                    </a:p>
                  </a:txBody>
                  <a:tcPr/>
                </a:tc>
              </a:tr>
            </a:tbl>
          </a:graphicData>
        </a:graphic>
      </p:graphicFrame>
    </p:spTree>
    <p:extLst>
      <p:ext uri="{BB962C8B-B14F-4D97-AF65-F5344CB8AC3E}">
        <p14:creationId xmlns:p14="http://schemas.microsoft.com/office/powerpoint/2010/main" xmlns="" val="3261879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51EE64C-6C96-4265-810C-34BF1C59D4EB}"/>
              </a:ext>
            </a:extLst>
          </p:cNvPr>
          <p:cNvSpPr/>
          <p:nvPr/>
        </p:nvSpPr>
        <p:spPr>
          <a:xfrm>
            <a:off x="2965579" y="335901"/>
            <a:ext cx="6410131" cy="7371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rgbClr val="FF0000"/>
                </a:solidFill>
                <a:effectLst>
                  <a:outerShdw blurRad="38100" dist="38100" dir="2700000" algn="tl">
                    <a:srgbClr val="000000">
                      <a:alpha val="43137"/>
                    </a:srgbClr>
                  </a:outerShdw>
                </a:effectLst>
                <a:latin typeface="Bell MT" panose="02020503060305020303" pitchFamily="18" charset="0"/>
              </a:rPr>
              <a:t>CONCLUSION</a:t>
            </a:r>
            <a:endParaRPr lang="en-IN" sz="36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xmlns="" id="{EF6E5E2F-4F05-4FFE-A3B1-12048A22B6CB}"/>
              </a:ext>
            </a:extLst>
          </p:cNvPr>
          <p:cNvSpPr/>
          <p:nvPr/>
        </p:nvSpPr>
        <p:spPr>
          <a:xfrm>
            <a:off x="1635966" y="1698172"/>
            <a:ext cx="9560768" cy="4180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800" dirty="0">
              <a:solidFill>
                <a:schemeClr val="tx1"/>
              </a:solidFill>
            </a:endParaRPr>
          </a:p>
        </p:txBody>
      </p:sp>
      <p:sp>
        <p:nvSpPr>
          <p:cNvPr id="7" name="Rectangle 1">
            <a:extLst>
              <a:ext uri="{FF2B5EF4-FFF2-40B4-BE49-F238E27FC236}">
                <a16:creationId xmlns:a16="http://schemas.microsoft.com/office/drawing/2014/main" xmlns="" id="{2C402BD6-0F1B-4AA4-B690-59A4608E85D3}"/>
              </a:ext>
            </a:extLst>
          </p:cNvPr>
          <p:cNvSpPr>
            <a:spLocks noChangeArrowheads="1"/>
          </p:cNvSpPr>
          <p:nvPr/>
        </p:nvSpPr>
        <p:spPr bwMode="auto">
          <a:xfrm rot="10800000" flipV="1">
            <a:off x="1643604" y="1260055"/>
            <a:ext cx="9965803"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buFont typeface="Arial" pitchFamily="34" charset="0"/>
              <a:buChar char="•"/>
            </a:pPr>
            <a:r>
              <a:rPr lang="en-GB" sz="2400" dirty="0" smtClean="0"/>
              <a:t> In solving the two-dimensional post office location problem using Manhattan distance, the Transform-and-Conquer method stands out as the most efficient and practical approach. This method independently computes the median of x and y coordinates to determine the optimal location in O(n log n) time. </a:t>
            </a:r>
          </a:p>
          <a:p>
            <a:pPr lvl="0" eaLnBrk="0" fontAlgn="base" hangingPunct="0">
              <a:lnSpc>
                <a:spcPct val="150000"/>
              </a:lnSpc>
              <a:spcBef>
                <a:spcPct val="0"/>
              </a:spcBef>
              <a:spcAft>
                <a:spcPct val="0"/>
              </a:spcAft>
              <a:buClrTx/>
              <a:buFont typeface="Arial" pitchFamily="34" charset="0"/>
              <a:buChar char="•"/>
            </a:pPr>
            <a:r>
              <a:rPr lang="en-GB" sz="2400" dirty="0" smtClean="0"/>
              <a:t> Ultimately, the Transform-and-Conquer method offers a balance of optimality and efficiency, making it the preferred choice for real-world applications of this problem.</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18934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79766AB-0657-4E35-B0CC-0C974F1AEC18}"/>
              </a:ext>
            </a:extLst>
          </p:cNvPr>
          <p:cNvSpPr txBox="1"/>
          <p:nvPr/>
        </p:nvSpPr>
        <p:spPr>
          <a:xfrm>
            <a:off x="4933949" y="714375"/>
            <a:ext cx="5019675" cy="584775"/>
          </a:xfrm>
          <a:prstGeom prst="rect">
            <a:avLst/>
          </a:prstGeom>
          <a:noFill/>
        </p:spPr>
        <p:txBody>
          <a:bodyPr wrap="square" rtlCol="0">
            <a:spAutoFit/>
          </a:bodyPr>
          <a:lstStyle/>
          <a:p>
            <a:r>
              <a:rPr lang="en-US" sz="2800" u="sng" dirty="0">
                <a:solidFill>
                  <a:srgbClr val="FF0000"/>
                </a:solidFill>
                <a:latin typeface="Times New Roman" panose="02020603050405020304" pitchFamily="18" charset="0"/>
                <a:cs typeface="Times New Roman" panose="02020603050405020304" pitchFamily="18" charset="0"/>
              </a:rPr>
              <a:t> </a:t>
            </a:r>
            <a:r>
              <a:rPr lang="en-US" sz="3200" b="1" u="sng" dirty="0">
                <a:solidFill>
                  <a:srgbClr val="FF0000"/>
                </a:solidFill>
                <a:latin typeface="Times New Roman" panose="02020603050405020304" pitchFamily="18" charset="0"/>
                <a:cs typeface="Times New Roman" panose="02020603050405020304" pitchFamily="18" charset="0"/>
              </a:rPr>
              <a:t>REFERENCES:</a:t>
            </a:r>
            <a:endParaRPr lang="en-IN" sz="3200" b="1" u="sng"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D875124-C541-4D0D-8A00-7DBC6E2F44D3}"/>
              </a:ext>
            </a:extLst>
          </p:cNvPr>
          <p:cNvSpPr txBox="1"/>
          <p:nvPr/>
        </p:nvSpPr>
        <p:spPr>
          <a:xfrm>
            <a:off x="1781175" y="1590675"/>
            <a:ext cx="9877425" cy="4708981"/>
          </a:xfrm>
          <a:prstGeom prst="rect">
            <a:avLst/>
          </a:prstGeom>
          <a:solidFill>
            <a:schemeClr val="bg1"/>
          </a:solidFill>
          <a:ln>
            <a:solidFill>
              <a:schemeClr val="bg1"/>
            </a:solidFill>
          </a:ln>
        </p:spPr>
        <p:txBody>
          <a:bodyPr wrap="square" rtlCol="0">
            <a:spAutoFit/>
          </a:bodyPr>
          <a:lstStyle/>
          <a:p>
            <a:pPr marL="342900" indent="-342900">
              <a:buFont typeface="Wingdings" panose="05000000000000000000" pitchFamily="2" charset="2"/>
              <a:buChar char="v"/>
            </a:pPr>
            <a:r>
              <a:rPr lang="en-IN" sz="2000" dirty="0"/>
              <a:t> </a:t>
            </a:r>
            <a:r>
              <a:rPr lang="en-IN" sz="2000" dirty="0" err="1" smtClean="0"/>
              <a:t>Shiksha</a:t>
            </a:r>
            <a:r>
              <a:rPr lang="en-IN" sz="2000" dirty="0" smtClean="0"/>
              <a:t> online - </a:t>
            </a:r>
            <a:r>
              <a:rPr lang="en-IN" sz="2000" dirty="0" smtClean="0">
                <a:solidFill>
                  <a:srgbClr val="0070C0"/>
                </a:solidFill>
              </a:rPr>
              <a:t>https://www.shiksha.com/online-courses/articles/all-about-manhattandistance/#:~:text=Manhattan%20distance%20between%20two%20points,taxicab%20and%20city%20block%20distance</a:t>
            </a:r>
            <a:r>
              <a:rPr lang="en-IN" sz="2000" dirty="0" smtClean="0"/>
              <a:t>.</a:t>
            </a:r>
            <a:endParaRPr lang="en-IN" sz="2000" u="sng" dirty="0">
              <a:solidFill>
                <a:schemeClr val="accent1"/>
              </a:solidFill>
            </a:endParaRPr>
          </a:p>
          <a:p>
            <a:pPr marL="342900" indent="-342900">
              <a:buFont typeface="Wingdings" panose="05000000000000000000" pitchFamily="2" charset="2"/>
              <a:buChar char="v"/>
            </a:pPr>
            <a:endParaRPr lang="en-IN" sz="2000" u="sng" dirty="0">
              <a:solidFill>
                <a:schemeClr val="accent1"/>
              </a:solidFill>
            </a:endParaRPr>
          </a:p>
          <a:p>
            <a:pPr marL="342900" indent="-342900">
              <a:buFont typeface="Wingdings" panose="05000000000000000000" pitchFamily="2" charset="2"/>
              <a:buChar char="v"/>
            </a:pPr>
            <a:r>
              <a:rPr lang="en-IN" sz="2000" dirty="0">
                <a:solidFill>
                  <a:schemeClr val="accent1"/>
                </a:solidFill>
              </a:rPr>
              <a:t> </a:t>
            </a:r>
            <a:r>
              <a:rPr lang="en-IN" sz="2000" dirty="0" smtClean="0">
                <a:solidFill>
                  <a:schemeClr val="tx1"/>
                </a:solidFill>
              </a:rPr>
              <a:t>Geeks for geeks </a:t>
            </a:r>
            <a:r>
              <a:rPr lang="en-IN" sz="2000" u="sng" dirty="0">
                <a:solidFill>
                  <a:schemeClr val="accent1"/>
                </a:solidFill>
              </a:rPr>
              <a:t>– </a:t>
            </a:r>
            <a:r>
              <a:rPr lang="en-IN" sz="2000" u="sng" dirty="0" smtClean="0">
                <a:solidFill>
                  <a:schemeClr val="accent1"/>
                </a:solidFill>
              </a:rPr>
              <a:t>https://www.geeksforgeeks.org/maximum-manhattan-distance-between-a-distinct-pair-from-n-coordinates/</a:t>
            </a:r>
            <a:endParaRPr lang="en-IN" sz="2000" u="sng" dirty="0">
              <a:solidFill>
                <a:schemeClr val="accent1"/>
              </a:solidFill>
            </a:endParaRPr>
          </a:p>
          <a:p>
            <a:pPr marL="342900" indent="-342900">
              <a:buFont typeface="Wingdings" panose="05000000000000000000" pitchFamily="2" charset="2"/>
              <a:buChar char="v"/>
            </a:pPr>
            <a:endParaRPr lang="en-IN" sz="2000" u="sng" dirty="0">
              <a:solidFill>
                <a:schemeClr val="accent1"/>
              </a:solidFill>
            </a:endParaRPr>
          </a:p>
          <a:p>
            <a:pPr marL="342900" indent="-342900">
              <a:buFont typeface="Wingdings" panose="05000000000000000000" pitchFamily="2" charset="2"/>
              <a:buChar char="v"/>
            </a:pPr>
            <a:r>
              <a:rPr lang="en-IN" sz="2000" u="sng" dirty="0" smtClean="0">
                <a:solidFill>
                  <a:schemeClr val="tx1"/>
                </a:solidFill>
              </a:rPr>
              <a:t>Medium</a:t>
            </a:r>
            <a:r>
              <a:rPr lang="en-IN" sz="2000" u="sng" dirty="0" smtClean="0">
                <a:solidFill>
                  <a:schemeClr val="accent1"/>
                </a:solidFill>
              </a:rPr>
              <a:t> </a:t>
            </a:r>
            <a:r>
              <a:rPr lang="en-IN" sz="2000" u="sng" dirty="0">
                <a:solidFill>
                  <a:schemeClr val="accent1"/>
                </a:solidFill>
              </a:rPr>
              <a:t>– </a:t>
            </a:r>
            <a:r>
              <a:rPr lang="en-IN" sz="2000" u="sng" dirty="0" smtClean="0">
                <a:solidFill>
                  <a:schemeClr val="accent1"/>
                </a:solidFill>
              </a:rPr>
              <a:t>https://medium.com/analytics-vidhya/euclidean-and-manhattan-distance-metrics-in-machine-learning-a5942a8c9f2f</a:t>
            </a:r>
            <a:endParaRPr lang="en-IN" sz="2000" u="sng" dirty="0">
              <a:solidFill>
                <a:schemeClr val="accent1"/>
              </a:solidFill>
            </a:endParaRPr>
          </a:p>
          <a:p>
            <a:pPr marL="342900" indent="-342900">
              <a:buFont typeface="Wingdings" panose="05000000000000000000" pitchFamily="2" charset="2"/>
              <a:buChar char="v"/>
            </a:pPr>
            <a:endParaRPr lang="en-IN" sz="2000" u="sng" dirty="0">
              <a:solidFill>
                <a:schemeClr val="accent1"/>
              </a:solidFill>
            </a:endParaRPr>
          </a:p>
          <a:p>
            <a:pPr marL="342900" indent="-342900">
              <a:buFont typeface="Wingdings" panose="05000000000000000000" pitchFamily="2" charset="2"/>
              <a:buChar char="v"/>
            </a:pPr>
            <a:r>
              <a:rPr lang="en-IN" sz="2000" dirty="0" err="1" smtClean="0">
                <a:solidFill>
                  <a:schemeClr val="tx1"/>
                </a:solidFill>
              </a:rPr>
              <a:t>tutorialspoint</a:t>
            </a:r>
            <a:r>
              <a:rPr lang="en-IN" sz="2000" dirty="0" smtClean="0">
                <a:solidFill>
                  <a:schemeClr val="tx1"/>
                </a:solidFill>
              </a:rPr>
              <a:t> </a:t>
            </a:r>
            <a:r>
              <a:rPr lang="en-IN" sz="2000" u="sng" dirty="0">
                <a:solidFill>
                  <a:schemeClr val="accent1"/>
                </a:solidFill>
              </a:rPr>
              <a:t>– </a:t>
            </a:r>
            <a:r>
              <a:rPr lang="en-IN" sz="2000" u="sng" dirty="0" smtClean="0">
                <a:solidFill>
                  <a:schemeClr val="accent1"/>
                </a:solidFill>
              </a:rPr>
              <a:t>https://www.tutorialspoint.com/calculating-the-manhattan-distance-using-scipy</a:t>
            </a:r>
            <a:endParaRPr lang="en-IN" sz="2000" u="sng" dirty="0">
              <a:solidFill>
                <a:schemeClr val="accent1"/>
              </a:solidFill>
            </a:endParaRPr>
          </a:p>
          <a:p>
            <a:pPr marL="342900" indent="-342900">
              <a:buFont typeface="Wingdings" panose="05000000000000000000" pitchFamily="2" charset="2"/>
              <a:buChar char="v"/>
            </a:pPr>
            <a:endParaRPr lang="en-IN" sz="2000" u="sng" dirty="0">
              <a:solidFill>
                <a:schemeClr val="accent1"/>
              </a:solidFill>
            </a:endParaRPr>
          </a:p>
          <a:p>
            <a:pPr marL="342900" indent="-342900">
              <a:buFont typeface="Wingdings" panose="05000000000000000000" pitchFamily="2" charset="2"/>
              <a:buChar char="v"/>
            </a:pPr>
            <a:r>
              <a:rPr lang="en-IN" sz="2000" dirty="0" err="1">
                <a:solidFill>
                  <a:schemeClr val="tx1"/>
                </a:solidFill>
              </a:rPr>
              <a:t>Baeldung</a:t>
            </a:r>
            <a:r>
              <a:rPr lang="en-IN" sz="2000" u="sng" dirty="0">
                <a:solidFill>
                  <a:schemeClr val="accent1"/>
                </a:solidFill>
              </a:rPr>
              <a:t> – </a:t>
            </a:r>
            <a:r>
              <a:rPr lang="en-IN" sz="2000" u="sng" dirty="0" smtClean="0">
                <a:solidFill>
                  <a:schemeClr val="accent1"/>
                </a:solidFill>
              </a:rPr>
              <a:t>Transform </a:t>
            </a:r>
            <a:r>
              <a:rPr lang="en-IN" sz="2000" u="sng" dirty="0">
                <a:solidFill>
                  <a:schemeClr val="accent1"/>
                </a:solidFill>
              </a:rPr>
              <a:t>and Conquer Algorithms in </a:t>
            </a:r>
            <a:r>
              <a:rPr lang="en-IN" sz="2000" u="sng" dirty="0" smtClean="0">
                <a:solidFill>
                  <a:schemeClr val="accent1"/>
                </a:solidFill>
              </a:rPr>
              <a:t>python</a:t>
            </a:r>
            <a:endParaRPr lang="en-IN" sz="2000" u="sng" dirty="0">
              <a:solidFill>
                <a:schemeClr val="accent1"/>
              </a:solidFill>
            </a:endParaRPr>
          </a:p>
          <a:p>
            <a:pPr marL="342900" indent="-342900">
              <a:buFont typeface="Wingdings" panose="05000000000000000000" pitchFamily="2" charset="2"/>
              <a:buChar char="v"/>
            </a:pPr>
            <a:endParaRPr lang="en-IN" sz="2000" u="sng" dirty="0">
              <a:solidFill>
                <a:schemeClr val="accent1"/>
              </a:solidFill>
            </a:endParaRPr>
          </a:p>
        </p:txBody>
      </p:sp>
    </p:spTree>
    <p:extLst>
      <p:ext uri="{BB962C8B-B14F-4D97-AF65-F5344CB8AC3E}">
        <p14:creationId xmlns:p14="http://schemas.microsoft.com/office/powerpoint/2010/main" xmlns="" val="8426002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3978133" y="1311567"/>
            <a:ext cx="4770214" cy="2526285"/>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5400" b="1" dirty="0" smtClean="0">
                <a:solidFill>
                  <a:srgbClr val="FF0000"/>
                </a:solidFill>
                <a:latin typeface="Goudy Old Style" panose="02020502050305020303" pitchFamily="18" charset="0"/>
                <a:ea typeface="Times New Roman"/>
                <a:cs typeface="Times New Roman"/>
                <a:sym typeface="Times New Roman"/>
              </a:rPr>
              <a:t>THANK YOU</a:t>
            </a:r>
            <a:endParaRPr lang="en-US" sz="5400" dirty="0">
              <a:solidFill>
                <a:srgbClr val="FF0000"/>
              </a:solidFill>
              <a:latin typeface="Goudy Old Style" panose="020205020503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AFFB0C15-9D71-4D5E-84E0-ADF08E81AD95}"/>
              </a:ext>
            </a:extLst>
          </p:cNvPr>
          <p:cNvSpPr/>
          <p:nvPr/>
        </p:nvSpPr>
        <p:spPr>
          <a:xfrm>
            <a:off x="1060755" y="1429787"/>
            <a:ext cx="10627566" cy="23233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endParaRPr lang="en-IN" sz="2800" b="1" dirty="0">
              <a:solidFill>
                <a:schemeClr val="tx1"/>
              </a:solidFill>
              <a:latin typeface="Cambria Math" panose="02040503050406030204" pitchFamily="18" charset="0"/>
              <a:ea typeface="Cambria Math" panose="02040503050406030204" pitchFamily="18" charset="0"/>
            </a:endParaRPr>
          </a:p>
        </p:txBody>
      </p:sp>
      <p:sp>
        <p:nvSpPr>
          <p:cNvPr id="4" name="Rectangle 3">
            <a:extLst>
              <a:ext uri="{FF2B5EF4-FFF2-40B4-BE49-F238E27FC236}">
                <a16:creationId xmlns:a16="http://schemas.microsoft.com/office/drawing/2014/main" xmlns="" id="{7836D1C0-4671-400C-A6C5-7471F34E8259}"/>
              </a:ext>
            </a:extLst>
          </p:cNvPr>
          <p:cNvSpPr/>
          <p:nvPr/>
        </p:nvSpPr>
        <p:spPr>
          <a:xfrm>
            <a:off x="1194319" y="3788229"/>
            <a:ext cx="10590245" cy="23979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endParaRPr lang="en-IN" sz="2800" b="1" dirty="0">
              <a:solidFill>
                <a:schemeClr val="tx1"/>
              </a:solidFill>
              <a:latin typeface="Cambria Math" panose="02040503050406030204" pitchFamily="18" charset="0"/>
              <a:ea typeface="Cambria Math" panose="02040503050406030204" pitchFamily="18" charset="0"/>
            </a:endParaRPr>
          </a:p>
        </p:txBody>
      </p:sp>
      <p:sp>
        <p:nvSpPr>
          <p:cNvPr id="9" name="Rectangle 8">
            <a:extLst>
              <a:ext uri="{FF2B5EF4-FFF2-40B4-BE49-F238E27FC236}">
                <a16:creationId xmlns:a16="http://schemas.microsoft.com/office/drawing/2014/main" xmlns="" id="{044225D5-2C95-4893-08EA-A91D0E38EE44}"/>
              </a:ext>
            </a:extLst>
          </p:cNvPr>
          <p:cNvSpPr/>
          <p:nvPr/>
        </p:nvSpPr>
        <p:spPr>
          <a:xfrm>
            <a:off x="5751871" y="2251587"/>
            <a:ext cx="914400" cy="91440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chemeClr val="bg1"/>
                </a:solidFill>
              </a:ln>
            </a:endParaRPr>
          </a:p>
        </p:txBody>
      </p:sp>
      <p:sp>
        <p:nvSpPr>
          <p:cNvPr id="14" name="TextBox 13">
            <a:extLst>
              <a:ext uri="{FF2B5EF4-FFF2-40B4-BE49-F238E27FC236}">
                <a16:creationId xmlns:a16="http://schemas.microsoft.com/office/drawing/2014/main" xmlns="" id="{8A7E9955-7FB2-5623-FA01-1A641C3F2A67}"/>
              </a:ext>
            </a:extLst>
          </p:cNvPr>
          <p:cNvSpPr txBox="1"/>
          <p:nvPr/>
        </p:nvSpPr>
        <p:spPr>
          <a:xfrm>
            <a:off x="3358569" y="97456"/>
            <a:ext cx="8724574" cy="1323439"/>
          </a:xfrm>
          <a:prstGeom prst="rect">
            <a:avLst/>
          </a:prstGeom>
          <a:noFill/>
        </p:spPr>
        <p:txBody>
          <a:bodyPr wrap="square" rtlCol="0">
            <a:spAutoFit/>
          </a:bodyPr>
          <a:lstStyle/>
          <a:p>
            <a:endParaRPr lang="en-US" sz="4000" b="1" u="sng" dirty="0">
              <a:solidFill>
                <a:srgbClr val="FF0000"/>
              </a:solidFill>
              <a:latin typeface="Bell MT" panose="02020503060305020303" pitchFamily="18" charset="0"/>
            </a:endParaRPr>
          </a:p>
          <a:p>
            <a:r>
              <a:rPr lang="en-US" sz="4000" b="1" u="sng" dirty="0">
                <a:solidFill>
                  <a:srgbClr val="FF0000"/>
                </a:solidFill>
                <a:latin typeface="Bell MT" panose="02020503060305020303" pitchFamily="18" charset="0"/>
              </a:rPr>
              <a:t>PROBLEM DESCRIPTION</a:t>
            </a:r>
            <a:endParaRPr lang="en-IN" sz="4000" b="1" u="sng" dirty="0">
              <a:solidFill>
                <a:srgbClr val="FF0000"/>
              </a:solidFill>
              <a:latin typeface="Bell MT" panose="02020503060305020303" pitchFamily="18" charset="0"/>
            </a:endParaRPr>
          </a:p>
        </p:txBody>
      </p:sp>
      <p:sp>
        <p:nvSpPr>
          <p:cNvPr id="7" name="Rectangle 2">
            <a:extLst>
              <a:ext uri="{FF2B5EF4-FFF2-40B4-BE49-F238E27FC236}">
                <a16:creationId xmlns:a16="http://schemas.microsoft.com/office/drawing/2014/main" xmlns="" id="{E6F2D17D-8043-4B07-A109-45A23C4B7E64}"/>
              </a:ext>
            </a:extLst>
          </p:cNvPr>
          <p:cNvSpPr>
            <a:spLocks noChangeArrowheads="1"/>
          </p:cNvSpPr>
          <p:nvPr/>
        </p:nvSpPr>
        <p:spPr bwMode="auto">
          <a:xfrm rot="10800000" flipV="1">
            <a:off x="1150355" y="2743154"/>
            <a:ext cx="1049400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7"/>
          <p:cNvSpPr/>
          <p:nvPr/>
        </p:nvSpPr>
        <p:spPr>
          <a:xfrm>
            <a:off x="1362807" y="2156210"/>
            <a:ext cx="10506808" cy="2308324"/>
          </a:xfrm>
          <a:prstGeom prst="rect">
            <a:avLst/>
          </a:prstGeom>
        </p:spPr>
        <p:txBody>
          <a:bodyPr wrap="square">
            <a:spAutoFit/>
          </a:bodyPr>
          <a:lstStyle/>
          <a:p>
            <a:pPr algn="just">
              <a:buFont typeface="Arial" pitchFamily="34" charset="0"/>
              <a:buChar char="•"/>
            </a:pPr>
            <a:r>
              <a:rPr lang="en-GB" sz="2400" dirty="0" smtClean="0"/>
              <a:t>Given a set of n points (x1,y1),(x2,y2),...,(</a:t>
            </a:r>
            <a:r>
              <a:rPr lang="en-GB" sz="2400" dirty="0" err="1" smtClean="0"/>
              <a:t>xn,yn</a:t>
            </a:r>
            <a:r>
              <a:rPr lang="en-GB" sz="2400" dirty="0" smtClean="0"/>
              <a:t>) on a 2D Cartesian plane. These points represent the locations of residences or buildings.</a:t>
            </a:r>
          </a:p>
          <a:p>
            <a:pPr algn="just"/>
            <a:endParaRPr lang="en-GB" sz="2400" dirty="0" smtClean="0"/>
          </a:p>
          <a:p>
            <a:pPr algn="just">
              <a:buFont typeface="Arial" pitchFamily="34" charset="0"/>
              <a:buChar char="•"/>
            </a:pPr>
            <a:r>
              <a:rPr lang="en-GB" sz="2400" dirty="0" smtClean="0"/>
              <a:t>The goal is to place a post office at a single location (</a:t>
            </a:r>
            <a:r>
              <a:rPr lang="en-GB" sz="2400" dirty="0" err="1" smtClean="0"/>
              <a:t>x,y</a:t>
            </a:r>
            <a:r>
              <a:rPr lang="en-GB" sz="2400" dirty="0" smtClean="0"/>
              <a:t>)(x, y)(</a:t>
            </a:r>
            <a:r>
              <a:rPr lang="en-GB" sz="2400" dirty="0" err="1" smtClean="0"/>
              <a:t>x,y</a:t>
            </a:r>
            <a:r>
              <a:rPr lang="en-GB" sz="2400" dirty="0" smtClean="0"/>
              <a:t>) such that the average Manhattan distance from this location to all the given points is minimized</a:t>
            </a:r>
            <a:r>
              <a:rPr lang="en-GB" dirty="0" smtClean="0"/>
              <a:t>.</a:t>
            </a:r>
            <a:endParaRPr lang="en-GB" dirty="0"/>
          </a:p>
        </p:txBody>
      </p:sp>
    </p:spTree>
    <p:extLst>
      <p:ext uri="{BB962C8B-B14F-4D97-AF65-F5344CB8AC3E}">
        <p14:creationId xmlns:p14="http://schemas.microsoft.com/office/powerpoint/2010/main" xmlns="" val="70899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3640544" y="404762"/>
            <a:ext cx="5197151" cy="7694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400" b="1" u="sng" strike="noStrike" cap="none" dirty="0">
                <a:solidFill>
                  <a:srgbClr val="FF0000"/>
                </a:solidFill>
                <a:latin typeface="Bell MT" panose="02020503060305020303" pitchFamily="18" charset="0"/>
                <a:ea typeface="Cambria Math" panose="02040503050406030204" pitchFamily="18" charset="0"/>
                <a:cs typeface="Times New Roman"/>
                <a:sym typeface="Times New Roman"/>
              </a:rPr>
              <a:t>OBJECTIVES</a:t>
            </a:r>
            <a:endParaRPr sz="4400" b="0" u="sng" strike="noStrike" cap="none" dirty="0">
              <a:solidFill>
                <a:srgbClr val="FF0000"/>
              </a:solidFill>
              <a:latin typeface="Bell MT" panose="02020503060305020303" pitchFamily="18" charset="0"/>
              <a:ea typeface="Cambria Math" panose="02040503050406030204" pitchFamily="18" charset="0"/>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B5A788"/>
                </a:buClr>
                <a:buSzPts val="1400"/>
                <a:buFont typeface="Noto Sans Symbols"/>
                <a:buNone/>
              </a:p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xmlns="" id="{898D81A3-053D-4D17-BC1C-7F3992DF330F}"/>
              </a:ext>
            </a:extLst>
          </p:cNvPr>
          <p:cNvSpPr/>
          <p:nvPr/>
        </p:nvSpPr>
        <p:spPr>
          <a:xfrm>
            <a:off x="1362268" y="1184987"/>
            <a:ext cx="10077062" cy="4321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b="1" dirty="0">
              <a:solidFill>
                <a:schemeClr val="tx1"/>
              </a:solidFill>
              <a:latin typeface="Cambria Math" panose="02040503050406030204" pitchFamily="18" charset="0"/>
              <a:ea typeface="Cambria Math" panose="02040503050406030204" pitchFamily="18" charset="0"/>
            </a:endParaRPr>
          </a:p>
        </p:txBody>
      </p:sp>
      <p:sp>
        <p:nvSpPr>
          <p:cNvPr id="3" name="Rectangle 1">
            <a:extLst>
              <a:ext uri="{FF2B5EF4-FFF2-40B4-BE49-F238E27FC236}">
                <a16:creationId xmlns:a16="http://schemas.microsoft.com/office/drawing/2014/main" xmlns="" id="{B602325C-2FCA-488A-B5C5-A042104B3E36}"/>
              </a:ext>
            </a:extLst>
          </p:cNvPr>
          <p:cNvSpPr>
            <a:spLocks noChangeArrowheads="1"/>
          </p:cNvSpPr>
          <p:nvPr/>
        </p:nvSpPr>
        <p:spPr bwMode="auto">
          <a:xfrm rot="10800000" flipV="1">
            <a:off x="1175302" y="2032549"/>
            <a:ext cx="10571219" cy="32932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Font typeface="Arial" pitchFamily="34" charset="0"/>
              <a:buChar char="•"/>
            </a:pPr>
            <a:r>
              <a:rPr lang="en-GB" sz="2400" dirty="0" smtClean="0"/>
              <a:t>Find the optimal location (</a:t>
            </a:r>
            <a:r>
              <a:rPr lang="en-GB" sz="2400" dirty="0" err="1" smtClean="0"/>
              <a:t>x,y</a:t>
            </a:r>
            <a:r>
              <a:rPr lang="en-GB" sz="2400" dirty="0" smtClean="0"/>
              <a:t>)(x, y)(</a:t>
            </a:r>
            <a:r>
              <a:rPr lang="en-GB" sz="2400" dirty="0" err="1" smtClean="0"/>
              <a:t>x,y</a:t>
            </a:r>
            <a:r>
              <a:rPr lang="en-GB" sz="2400" dirty="0" smtClean="0"/>
              <a:t>) for the post office.</a:t>
            </a:r>
          </a:p>
          <a:p>
            <a:pPr algn="just">
              <a:lnSpc>
                <a:spcPct val="150000"/>
              </a:lnSpc>
              <a:buFont typeface="Arial" pitchFamily="34" charset="0"/>
              <a:buChar char="•"/>
            </a:pPr>
            <a:r>
              <a:rPr lang="en-GB" sz="2400" dirty="0" smtClean="0"/>
              <a:t>The objective is to transform this 2D problem into two independent 1D problems (for x and y), using the Transform-and-Conquer technique.</a:t>
            </a:r>
          </a:p>
          <a:p>
            <a:pPr algn="just">
              <a:lnSpc>
                <a:spcPct val="150000"/>
              </a:lnSpc>
              <a:buFont typeface="Arial" pitchFamily="34" charset="0"/>
              <a:buChar char="•"/>
            </a:pPr>
            <a:r>
              <a:rPr lang="en-GB" sz="2400" dirty="0" smtClean="0"/>
              <a:t>Determine that the optimal x and y coordinates are the medians of the input x and y coordinates, respectively.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3038" y="861647"/>
            <a:ext cx="10468864" cy="1072662"/>
          </a:xfrm>
        </p:spPr>
        <p:txBody>
          <a:bodyPr>
            <a:normAutofit/>
          </a:bodyPr>
          <a:lstStyle/>
          <a:p>
            <a:pPr algn="ctr"/>
            <a:r>
              <a:rPr lang="en-GB" sz="4000" u="sng" dirty="0" smtClean="0">
                <a:solidFill>
                  <a:srgbClr val="FF0000"/>
                </a:solidFill>
              </a:rPr>
              <a:t>WHAT IS MANHATTAN DISTANCE </a:t>
            </a:r>
            <a:r>
              <a:rPr lang="en-GB" sz="4000" dirty="0" smtClean="0">
                <a:solidFill>
                  <a:srgbClr val="FF0000"/>
                </a:solidFill>
              </a:rPr>
              <a:t>? </a:t>
            </a:r>
            <a:endParaRPr lang="en-US" sz="4000" dirty="0">
              <a:solidFill>
                <a:srgbClr val="FF0000"/>
              </a:solidFill>
            </a:endParaRPr>
          </a:p>
        </p:txBody>
      </p:sp>
      <p:sp>
        <p:nvSpPr>
          <p:cNvPr id="3" name="Subtitle 2"/>
          <p:cNvSpPr>
            <a:spLocks noGrp="1"/>
          </p:cNvSpPr>
          <p:nvPr>
            <p:ph type="subTitle" idx="1"/>
          </p:nvPr>
        </p:nvSpPr>
        <p:spPr>
          <a:xfrm>
            <a:off x="1318845" y="2787161"/>
            <a:ext cx="10489224" cy="3424898"/>
          </a:xfrm>
        </p:spPr>
        <p:txBody>
          <a:bodyPr/>
          <a:lstStyle/>
          <a:p>
            <a:pPr algn="just"/>
            <a:r>
              <a:rPr lang="en-GB" sz="2400" dirty="0" smtClean="0"/>
              <a:t>Manhattan distance, also known as L1 distance or taxicab distance, is a method for calculating the distance between two points in a grid-like structure where movement is restricted to horizontal and vertical paths. It's calculated by summing the absolute differences of the coordinates of the two points. This distance is named after the grid-like street layout of Manhattan, where a taxi would travel along the grid lines to reach a destination. </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B5A788"/>
                </a:buClr>
                <a:buSzPts val="1400"/>
                <a:buFont typeface="Noto Sans Symbols"/>
                <a:buNone/>
              </a:pPr>
              <a:t>5</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rot="10800000" flipV="1">
            <a:off x="3051736" y="1801350"/>
            <a:ext cx="8960977" cy="51666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4" name="Rectangle 1">
            <a:extLst>
              <a:ext uri="{FF2B5EF4-FFF2-40B4-BE49-F238E27FC236}">
                <a16:creationId xmlns:a16="http://schemas.microsoft.com/office/drawing/2014/main" xmlns="" id="{D7DF89E4-6399-7091-24EA-147B4FA17F03}"/>
              </a:ext>
            </a:extLst>
          </p:cNvPr>
          <p:cNvSpPr>
            <a:spLocks noChangeArrowheads="1"/>
          </p:cNvSpPr>
          <p:nvPr/>
        </p:nvSpPr>
        <p:spPr bwMode="auto">
          <a:xfrm rot="10800000" flipV="1">
            <a:off x="1556825" y="3551608"/>
            <a:ext cx="9248022"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Bahnschrift Condensed" panose="020B0502040204020203" pitchFamily="34" charset="0"/>
            </a:endParaRPr>
          </a:p>
          <a:p>
            <a:pPr marR="0" lvl="0" algn="ctr"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Bahnschrift Condensed" panose="020B0502040204020203" pitchFamily="34" charset="0"/>
            </a:endParaRPr>
          </a:p>
          <a:p>
            <a:pPr marL="457200" marR="0" lvl="0" indent="-457200" algn="ctr"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xmlns="" id="{33C411E1-8AF1-435A-AD46-3D086BD78684}"/>
              </a:ext>
            </a:extLst>
          </p:cNvPr>
          <p:cNvSpPr>
            <a:spLocks noChangeArrowheads="1"/>
          </p:cNvSpPr>
          <p:nvPr/>
        </p:nvSpPr>
        <p:spPr bwMode="auto">
          <a:xfrm rot="10800000" flipV="1">
            <a:off x="1296361" y="1374777"/>
            <a:ext cx="10359341" cy="40010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lvl="0" indent="-514350" eaLnBrk="0" fontAlgn="base" hangingPunct="0">
              <a:spcBef>
                <a:spcPct val="0"/>
              </a:spcBef>
              <a:spcAft>
                <a:spcPct val="0"/>
              </a:spcAft>
              <a:buClrTx/>
              <a:buAutoNum type="arabicPeriod"/>
            </a:pPr>
            <a:r>
              <a:rPr lang="en-GB" sz="2800" b="1" dirty="0" smtClean="0">
                <a:solidFill>
                  <a:srgbClr val="FF0000"/>
                </a:solidFill>
              </a:rPr>
              <a:t>BEST METHOD — TRANSFORM-AND-CONQUER</a:t>
            </a:r>
          </a:p>
          <a:p>
            <a:pPr marL="514350" lvl="0" indent="-514350" eaLnBrk="0" fontAlgn="base" hangingPunct="0">
              <a:spcBef>
                <a:spcPct val="0"/>
              </a:spcBef>
              <a:spcAft>
                <a:spcPct val="0"/>
              </a:spcAft>
              <a:buClrTx/>
            </a:pPr>
            <a:endParaRPr kumimoji="0" lang="en-US" altLang="en-US" sz="2800"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Arial" panose="020B0604020202020204" pitchFamily="34" charset="0"/>
              </a:rPr>
              <a:t>🔸 </a:t>
            </a:r>
            <a:r>
              <a:rPr kumimoji="0" lang="en-US" altLang="en-US" sz="2400" b="1" i="0" u="sng" strike="noStrike" cap="none" normalizeH="0" baseline="0" dirty="0">
                <a:ln>
                  <a:noFill/>
                </a:ln>
                <a:solidFill>
                  <a:srgbClr val="FF0000"/>
                </a:solidFill>
                <a:effectLst/>
                <a:latin typeface="Arial" panose="020B0604020202020204" pitchFamily="34" charset="0"/>
              </a:rPr>
              <a:t>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FF0000"/>
              </a:solidFill>
              <a:effectLst/>
              <a:latin typeface="Arial" panose="020B0604020202020204" pitchFamily="34" charset="0"/>
            </a:endParaRPr>
          </a:p>
          <a:p>
            <a:pPr marL="457200" indent="-457200">
              <a:lnSpc>
                <a:spcPct val="150000"/>
              </a:lnSpc>
              <a:buFont typeface="+mj-lt"/>
              <a:buAutoNum type="arabicParenR"/>
            </a:pPr>
            <a:r>
              <a:rPr lang="en-GB" sz="2400" dirty="0" smtClean="0"/>
              <a:t>Extract x and y coordinates.</a:t>
            </a:r>
          </a:p>
          <a:p>
            <a:pPr marL="457200" indent="-457200">
              <a:lnSpc>
                <a:spcPct val="150000"/>
              </a:lnSpc>
              <a:buFont typeface="+mj-lt"/>
              <a:buAutoNum type="arabicParenR"/>
            </a:pPr>
            <a:r>
              <a:rPr lang="en-GB" sz="2400" dirty="0" smtClean="0"/>
              <a:t>Find the </a:t>
            </a:r>
            <a:r>
              <a:rPr lang="en-GB" sz="2400" b="1" dirty="0" smtClean="0"/>
              <a:t>median</a:t>
            </a:r>
            <a:r>
              <a:rPr lang="en-GB" sz="2400" dirty="0" smtClean="0"/>
              <a:t> of x and y separately.</a:t>
            </a:r>
          </a:p>
          <a:p>
            <a:pPr marL="457200" indent="-457200">
              <a:lnSpc>
                <a:spcPct val="150000"/>
              </a:lnSpc>
              <a:buFont typeface="+mj-lt"/>
              <a:buAutoNum type="arabicParenR"/>
            </a:pPr>
            <a:r>
              <a:rPr lang="en-GB" sz="2400" dirty="0" smtClean="0"/>
              <a:t>That median pair is the optimal (</a:t>
            </a:r>
            <a:r>
              <a:rPr lang="en-GB" sz="2400" dirty="0" err="1" smtClean="0"/>
              <a:t>x,y</a:t>
            </a:r>
            <a:r>
              <a:rPr lang="en-GB" sz="2400" dirty="0" smtClean="0"/>
              <a:t>)(x, y)(</a:t>
            </a:r>
            <a:r>
              <a:rPr lang="en-GB" sz="2400" dirty="0" err="1" smtClean="0"/>
              <a:t>x,y</a:t>
            </a:r>
            <a:r>
              <a:rPr lang="en-GB" sz="2400" dirty="0" smtClean="0"/>
              <a:t>) location.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24BC550-CF9C-4392-9B2C-51F53F661831}"/>
              </a:ext>
            </a:extLst>
          </p:cNvPr>
          <p:cNvSpPr/>
          <p:nvPr/>
        </p:nvSpPr>
        <p:spPr>
          <a:xfrm>
            <a:off x="8313576" y="1432249"/>
            <a:ext cx="3461657" cy="849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solidFill>
                <a:srgbClr val="FF0000"/>
              </a:solidFill>
              <a:latin typeface="Bahnschrift Condensed" panose="020B0502040204020203" pitchFamily="34" charset="0"/>
            </a:endParaRPr>
          </a:p>
        </p:txBody>
      </p:sp>
      <p:sp>
        <p:nvSpPr>
          <p:cNvPr id="12" name="Rectangle 11">
            <a:extLst>
              <a:ext uri="{FF2B5EF4-FFF2-40B4-BE49-F238E27FC236}">
                <a16:creationId xmlns:a16="http://schemas.microsoft.com/office/drawing/2014/main" xmlns="" id="{E1FEFD41-509A-4920-AAC0-4B20949DE882}"/>
              </a:ext>
            </a:extLst>
          </p:cNvPr>
          <p:cNvSpPr/>
          <p:nvPr/>
        </p:nvSpPr>
        <p:spPr>
          <a:xfrm>
            <a:off x="1129004" y="4870580"/>
            <a:ext cx="3732245" cy="737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b="1" dirty="0">
              <a:solidFill>
                <a:srgbClr val="FF0000"/>
              </a:solidFill>
              <a:latin typeface="Bahnschrift Condensed" panose="020B0502040204020203" pitchFamily="34" charset="0"/>
            </a:endParaRPr>
          </a:p>
        </p:txBody>
      </p:sp>
      <p:sp>
        <p:nvSpPr>
          <p:cNvPr id="2" name="TextBox 1">
            <a:extLst>
              <a:ext uri="{FF2B5EF4-FFF2-40B4-BE49-F238E27FC236}">
                <a16:creationId xmlns:a16="http://schemas.microsoft.com/office/drawing/2014/main" xmlns="" id="{7CEF915D-7FD0-4ED4-B6D1-102ABC58837B}"/>
              </a:ext>
            </a:extLst>
          </p:cNvPr>
          <p:cNvSpPr txBox="1"/>
          <p:nvPr/>
        </p:nvSpPr>
        <p:spPr>
          <a:xfrm>
            <a:off x="2154149" y="434116"/>
            <a:ext cx="10037851" cy="6155531"/>
          </a:xfrm>
          <a:prstGeom prst="rect">
            <a:avLst/>
          </a:prstGeom>
          <a:noFill/>
        </p:spPr>
        <p:txBody>
          <a:bodyPr wrap="square" rtlCol="0">
            <a:spAutoFit/>
          </a:bodyPr>
          <a:lstStyle/>
          <a:p>
            <a:pPr algn="ctr"/>
            <a:r>
              <a:rPr lang="en-US" sz="3600" b="1" u="sng" dirty="0" smtClean="0">
                <a:solidFill>
                  <a:srgbClr val="FF0000"/>
                </a:solidFill>
                <a:latin typeface="Times New Roman" panose="02020603050405020304" pitchFamily="18" charset="0"/>
                <a:cs typeface="Times New Roman" panose="02020603050405020304" pitchFamily="18" charset="0"/>
              </a:rPr>
              <a:t>CODE:</a:t>
            </a:r>
          </a:p>
          <a:p>
            <a:endParaRPr lang="en-US" sz="2400" b="1" u="sng" dirty="0">
              <a:solidFill>
                <a:srgbClr val="FF0000"/>
              </a:solidFill>
              <a:latin typeface="Times New Roman" panose="02020603050405020304" pitchFamily="18" charset="0"/>
              <a:cs typeface="Times New Roman" panose="02020603050405020304" pitchFamily="18" charset="0"/>
            </a:endParaRPr>
          </a:p>
          <a:p>
            <a:r>
              <a:rPr lang="en-IN" sz="2000" dirty="0" smtClean="0"/>
              <a:t>def median(</a:t>
            </a:r>
            <a:r>
              <a:rPr lang="en-IN" sz="2000" dirty="0" err="1" smtClean="0"/>
              <a:t>lst</a:t>
            </a:r>
            <a:r>
              <a:rPr lang="en-IN" sz="2000" dirty="0" smtClean="0"/>
              <a:t>):</a:t>
            </a:r>
          </a:p>
          <a:p>
            <a:r>
              <a:rPr lang="en-IN" sz="2000" dirty="0" smtClean="0"/>
              <a:t>    </a:t>
            </a:r>
            <a:r>
              <a:rPr lang="en-IN" sz="2000" dirty="0" err="1" smtClean="0"/>
              <a:t>lst_sorted</a:t>
            </a:r>
            <a:r>
              <a:rPr lang="en-IN" sz="2000" dirty="0" smtClean="0"/>
              <a:t> = sorted(</a:t>
            </a:r>
            <a:r>
              <a:rPr lang="en-IN" sz="2000" dirty="0" err="1" smtClean="0"/>
              <a:t>lst</a:t>
            </a:r>
            <a:r>
              <a:rPr lang="en-IN" sz="2000" dirty="0" smtClean="0"/>
              <a:t>)</a:t>
            </a:r>
          </a:p>
          <a:p>
            <a:r>
              <a:rPr lang="en-IN" sz="2000" dirty="0" smtClean="0"/>
              <a:t>    n = </a:t>
            </a:r>
            <a:r>
              <a:rPr lang="en-IN" sz="2000" dirty="0" err="1" smtClean="0"/>
              <a:t>len</a:t>
            </a:r>
            <a:r>
              <a:rPr lang="en-IN" sz="2000" dirty="0" smtClean="0"/>
              <a:t>(</a:t>
            </a:r>
            <a:r>
              <a:rPr lang="en-IN" sz="2000" dirty="0" err="1" smtClean="0"/>
              <a:t>lst_sorted</a:t>
            </a:r>
            <a:r>
              <a:rPr lang="en-IN" sz="2000" dirty="0" smtClean="0"/>
              <a:t>)</a:t>
            </a:r>
          </a:p>
          <a:p>
            <a:r>
              <a:rPr lang="en-IN" sz="2000" dirty="0" smtClean="0"/>
              <a:t>    mid = n // 2</a:t>
            </a:r>
          </a:p>
          <a:p>
            <a:r>
              <a:rPr lang="en-IN" sz="2000" dirty="0" smtClean="0"/>
              <a:t>    if n % 2 == 1:</a:t>
            </a:r>
          </a:p>
          <a:p>
            <a:r>
              <a:rPr lang="en-IN" sz="2000" dirty="0" smtClean="0"/>
              <a:t>        return </a:t>
            </a:r>
            <a:r>
              <a:rPr lang="en-IN" sz="2000" dirty="0" err="1" smtClean="0"/>
              <a:t>lst_sorted</a:t>
            </a:r>
            <a:r>
              <a:rPr lang="en-IN" sz="2000" dirty="0" smtClean="0"/>
              <a:t>[mid]</a:t>
            </a:r>
          </a:p>
          <a:p>
            <a:r>
              <a:rPr lang="en-IN" sz="2000" dirty="0" smtClean="0"/>
              <a:t>    else:</a:t>
            </a:r>
          </a:p>
          <a:p>
            <a:r>
              <a:rPr lang="en-IN" sz="2000" dirty="0" smtClean="0"/>
              <a:t>        return (</a:t>
            </a:r>
            <a:r>
              <a:rPr lang="en-IN" sz="2000" dirty="0" err="1" smtClean="0"/>
              <a:t>lst_sorted</a:t>
            </a:r>
            <a:r>
              <a:rPr lang="en-IN" sz="2000" dirty="0" smtClean="0"/>
              <a:t>[mid - 1] + </a:t>
            </a:r>
            <a:r>
              <a:rPr lang="en-IN" sz="2000" dirty="0" err="1" smtClean="0"/>
              <a:t>lst_sorted</a:t>
            </a:r>
            <a:r>
              <a:rPr lang="en-IN" sz="2000" dirty="0" smtClean="0"/>
              <a:t>[mid]) / 2</a:t>
            </a:r>
          </a:p>
          <a:p>
            <a:endParaRPr lang="en-IN" sz="2000" dirty="0" smtClean="0"/>
          </a:p>
          <a:p>
            <a:r>
              <a:rPr lang="en-IN" sz="2000" dirty="0" smtClean="0"/>
              <a:t>def </a:t>
            </a:r>
            <a:r>
              <a:rPr lang="en-IN" sz="2000" dirty="0" err="1" smtClean="0"/>
              <a:t>post_office_median</a:t>
            </a:r>
            <a:r>
              <a:rPr lang="en-IN" sz="2000" dirty="0" smtClean="0"/>
              <a:t>(points):</a:t>
            </a:r>
          </a:p>
          <a:p>
            <a:r>
              <a:rPr lang="en-IN" sz="2000" dirty="0" smtClean="0"/>
              <a:t>    </a:t>
            </a:r>
            <a:r>
              <a:rPr lang="en-IN" sz="2000" dirty="0" err="1" smtClean="0"/>
              <a:t>x_coords</a:t>
            </a:r>
            <a:r>
              <a:rPr lang="en-IN" sz="2000" dirty="0" smtClean="0"/>
              <a:t> = [x for x, y in points]</a:t>
            </a:r>
          </a:p>
          <a:p>
            <a:r>
              <a:rPr lang="en-IN" sz="2000" dirty="0" smtClean="0"/>
              <a:t>    </a:t>
            </a:r>
            <a:r>
              <a:rPr lang="en-IN" sz="2000" dirty="0" err="1" smtClean="0"/>
              <a:t>y_coords</a:t>
            </a:r>
            <a:r>
              <a:rPr lang="en-IN" sz="2000" dirty="0" smtClean="0"/>
              <a:t> = [y for x, y in points]</a:t>
            </a:r>
          </a:p>
          <a:p>
            <a:r>
              <a:rPr lang="en-IN" sz="2000" dirty="0" smtClean="0"/>
              <a:t>    x = median(</a:t>
            </a:r>
            <a:r>
              <a:rPr lang="en-IN" sz="2000" dirty="0" err="1" smtClean="0"/>
              <a:t>x_coords</a:t>
            </a:r>
            <a:r>
              <a:rPr lang="en-IN" sz="2000" dirty="0" smtClean="0"/>
              <a:t>)</a:t>
            </a:r>
          </a:p>
          <a:p>
            <a:r>
              <a:rPr lang="en-IN" sz="2000" dirty="0" smtClean="0"/>
              <a:t>    y = median(</a:t>
            </a:r>
            <a:r>
              <a:rPr lang="en-IN" sz="2000" dirty="0" err="1" smtClean="0"/>
              <a:t>y_coords</a:t>
            </a:r>
            <a:r>
              <a:rPr lang="en-IN" sz="2000" dirty="0" smtClean="0"/>
              <a:t>)</a:t>
            </a:r>
          </a:p>
          <a:p>
            <a:r>
              <a:rPr lang="en-IN" sz="2000" dirty="0" smtClean="0"/>
              <a:t>    </a:t>
            </a:r>
            <a:r>
              <a:rPr lang="en-IN" sz="2000" dirty="0" err="1" smtClean="0"/>
              <a:t>avg_dist</a:t>
            </a:r>
            <a:r>
              <a:rPr lang="en-IN" sz="2000" dirty="0" smtClean="0"/>
              <a:t> = sum(abs(x - xi) + abs(y - </a:t>
            </a:r>
            <a:r>
              <a:rPr lang="en-IN" sz="2000" dirty="0" err="1" smtClean="0"/>
              <a:t>yi</a:t>
            </a:r>
            <a:r>
              <a:rPr lang="en-IN" sz="2000" dirty="0" smtClean="0"/>
              <a:t>) for xi, </a:t>
            </a:r>
            <a:r>
              <a:rPr lang="en-IN" sz="2000" dirty="0" err="1" smtClean="0"/>
              <a:t>yi</a:t>
            </a:r>
            <a:r>
              <a:rPr lang="en-IN" sz="2000" dirty="0" smtClean="0"/>
              <a:t> in points) / </a:t>
            </a:r>
            <a:r>
              <a:rPr lang="en-IN" sz="2000" dirty="0" err="1" smtClean="0"/>
              <a:t>len</a:t>
            </a:r>
            <a:r>
              <a:rPr lang="en-IN" sz="2000" dirty="0" smtClean="0"/>
              <a:t>(points)</a:t>
            </a:r>
          </a:p>
          <a:p>
            <a:r>
              <a:rPr lang="en-IN" sz="2000" dirty="0" smtClean="0"/>
              <a:t>    return (x, y), </a:t>
            </a:r>
            <a:r>
              <a:rPr lang="en-IN" sz="2000" dirty="0" err="1" smtClean="0"/>
              <a:t>avg_dist</a:t>
            </a:r>
            <a:endParaRPr lang="en-IN" sz="2000" dirty="0" smtClean="0"/>
          </a:p>
          <a:p>
            <a:endParaRPr lang="en-IN" dirty="0"/>
          </a:p>
        </p:txBody>
      </p:sp>
    </p:spTree>
    <p:extLst>
      <p:ext uri="{BB962C8B-B14F-4D97-AF65-F5344CB8AC3E}">
        <p14:creationId xmlns:p14="http://schemas.microsoft.com/office/powerpoint/2010/main" xmlns="" val="162219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914CA8F2-3242-4F1D-B6B7-52BFB538D5E1}"/>
              </a:ext>
            </a:extLst>
          </p:cNvPr>
          <p:cNvSpPr/>
          <p:nvPr/>
        </p:nvSpPr>
        <p:spPr>
          <a:xfrm>
            <a:off x="3648268" y="373225"/>
            <a:ext cx="5038531" cy="681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2" name="Rectangle 1">
            <a:extLst>
              <a:ext uri="{FF2B5EF4-FFF2-40B4-BE49-F238E27FC236}">
                <a16:creationId xmlns:a16="http://schemas.microsoft.com/office/drawing/2014/main" xmlns="" id="{E1FCFCEE-AF37-4D5F-81E8-A9425935840C}"/>
              </a:ext>
            </a:extLst>
          </p:cNvPr>
          <p:cNvSpPr/>
          <p:nvPr/>
        </p:nvSpPr>
        <p:spPr>
          <a:xfrm>
            <a:off x="4165053" y="379512"/>
            <a:ext cx="5497019" cy="523220"/>
          </a:xfrm>
          <a:prstGeom prst="rect">
            <a:avLst/>
          </a:prstGeom>
        </p:spPr>
        <p:txBody>
          <a:bodyPr wrap="none">
            <a:spAutoFit/>
          </a:bodyPr>
          <a:lstStyle/>
          <a:p>
            <a:pPr algn="ctr"/>
            <a:r>
              <a:rPr lang="en-US" sz="28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OUTPUT&amp;TIME COMPLEXITY</a:t>
            </a:r>
            <a:endParaRPr lang="en-IN" sz="28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58A5FFE0-FCAA-4E0F-989A-836ACBD40C14}"/>
              </a:ext>
            </a:extLst>
          </p:cNvPr>
          <p:cNvSpPr txBox="1"/>
          <p:nvPr/>
        </p:nvSpPr>
        <p:spPr>
          <a:xfrm>
            <a:off x="1347995" y="1448449"/>
            <a:ext cx="5122253" cy="2277547"/>
          </a:xfrm>
          <a:prstGeom prst="rect">
            <a:avLst/>
          </a:prstGeom>
          <a:noFill/>
        </p:spPr>
        <p:txBody>
          <a:bodyPr wrap="square" rtlCol="0">
            <a:spAutoFit/>
          </a:bodyPr>
          <a:lstStyle/>
          <a:p>
            <a:r>
              <a:rPr lang="en-US" sz="2800" b="1" u="sng" dirty="0">
                <a:solidFill>
                  <a:srgbClr val="FF0000"/>
                </a:solidFill>
                <a:latin typeface="Times New Roman" panose="02020603050405020304" pitchFamily="18" charset="0"/>
                <a:cs typeface="Times New Roman" panose="02020603050405020304" pitchFamily="18" charset="0"/>
              </a:rPr>
              <a:t>OUTPUT:</a:t>
            </a:r>
          </a:p>
          <a:p>
            <a:endParaRPr lang="en-US" sz="2800" b="1" u="sng" dirty="0">
              <a:solidFill>
                <a:srgbClr val="FF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&gt;&gt;&gt; </a:t>
            </a:r>
            <a:r>
              <a:rPr lang="en-US" sz="2400" dirty="0" err="1" smtClean="0">
                <a:latin typeface="Times New Roman" panose="02020603050405020304" pitchFamily="18" charset="0"/>
                <a:cs typeface="Times New Roman" panose="02020603050405020304" pitchFamily="18" charset="0"/>
              </a:rPr>
              <a:t>post_office_median</a:t>
            </a:r>
            <a:r>
              <a:rPr lang="en-US" sz="2400" dirty="0" smtClean="0">
                <a:latin typeface="Times New Roman" panose="02020603050405020304" pitchFamily="18" charset="0"/>
                <a:cs typeface="Times New Roman" panose="02020603050405020304" pitchFamily="18" charset="0"/>
              </a:rPr>
              <a:t>([(1, 2), (3, 4), (2, 1), (6, 7)])</a:t>
            </a:r>
          </a:p>
          <a:p>
            <a:r>
              <a:rPr lang="en-US" sz="2400" dirty="0" smtClean="0">
                <a:latin typeface="Times New Roman" panose="02020603050405020304" pitchFamily="18" charset="0"/>
                <a:cs typeface="Times New Roman" panose="02020603050405020304" pitchFamily="18" charset="0"/>
              </a:rPr>
              <a:t>((2.5, 3.0), 3.75)</a:t>
            </a:r>
            <a:endParaRPr lang="en-US" sz="2400"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xmlns="" id="{7C94092E-1E55-42F9-9862-F793112E6DC1}"/>
              </a:ext>
            </a:extLst>
          </p:cNvPr>
          <p:cNvSpPr txBox="1"/>
          <p:nvPr/>
        </p:nvSpPr>
        <p:spPr>
          <a:xfrm>
            <a:off x="6026552" y="4122201"/>
            <a:ext cx="5770652" cy="830997"/>
          </a:xfrm>
          <a:prstGeom prst="rect">
            <a:avLst/>
          </a:prstGeom>
          <a:noFill/>
        </p:spPr>
        <p:txBody>
          <a:bodyPr wrap="square" rtlCol="0">
            <a:spAutoFit/>
          </a:bodyPr>
          <a:lstStyle/>
          <a:p>
            <a:r>
              <a:rPr lang="en-US" sz="2800" b="1" u="sng" dirty="0">
                <a:solidFill>
                  <a:srgbClr val="FF0000"/>
                </a:solidFill>
                <a:latin typeface="Times New Roman" panose="02020603050405020304" pitchFamily="18" charset="0"/>
                <a:cs typeface="Times New Roman" panose="02020603050405020304" pitchFamily="18" charset="0"/>
              </a:rPr>
              <a:t>TIME COMPLEXITY:</a:t>
            </a:r>
          </a:p>
          <a:p>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xmlns="" id="{672E7BC0-DDB9-421D-9971-EB9F76284709}"/>
              </a:ext>
            </a:extLst>
          </p:cNvPr>
          <p:cNvSpPr>
            <a:spLocks noChangeArrowheads="1"/>
          </p:cNvSpPr>
          <p:nvPr/>
        </p:nvSpPr>
        <p:spPr bwMode="auto">
          <a:xfrm rot="10800000" flipV="1">
            <a:off x="5949387" y="4864327"/>
            <a:ext cx="5856789"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pt-BR" sz="2400" b="1" dirty="0" smtClean="0"/>
              <a:t>Sorting:</a:t>
            </a:r>
            <a:r>
              <a:rPr lang="pt-BR" sz="2400" dirty="0" smtClean="0"/>
              <a:t>  O(nlogn)</a:t>
            </a:r>
          </a:p>
          <a:p>
            <a:r>
              <a:rPr lang="pt-BR" sz="2400" b="1" dirty="0" smtClean="0"/>
              <a:t>Total:</a:t>
            </a:r>
            <a:r>
              <a:rPr lang="pt-BR" sz="2400" dirty="0" smtClean="0"/>
              <a:t>      O(nlogn)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44579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6EC2AF2-BC7A-4364-AD11-757472326FBC}"/>
              </a:ext>
            </a:extLst>
          </p:cNvPr>
          <p:cNvSpPr/>
          <p:nvPr/>
        </p:nvSpPr>
        <p:spPr>
          <a:xfrm rot="10800000" flipV="1">
            <a:off x="5023225" y="4355926"/>
            <a:ext cx="2904578" cy="522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b="1" u="sng" dirty="0">
              <a:solidFill>
                <a:srgbClr val="FF0000"/>
              </a:solidFill>
              <a:effectLst>
                <a:outerShdw blurRad="38100" dist="38100" dir="2700000" algn="tl">
                  <a:srgbClr val="000000">
                    <a:alpha val="43137"/>
                  </a:srgbClr>
                </a:outerShdw>
              </a:effectLst>
              <a:latin typeface="Bell MT" panose="02020503060305020303" pitchFamily="18" charset="0"/>
            </a:endParaRPr>
          </a:p>
        </p:txBody>
      </p:sp>
      <p:sp>
        <p:nvSpPr>
          <p:cNvPr id="3" name="Rectangle 2">
            <a:extLst>
              <a:ext uri="{FF2B5EF4-FFF2-40B4-BE49-F238E27FC236}">
                <a16:creationId xmlns:a16="http://schemas.microsoft.com/office/drawing/2014/main" xmlns="" id="{932C0F10-818A-4A39-8AFC-CB68F4E81AB6}"/>
              </a:ext>
            </a:extLst>
          </p:cNvPr>
          <p:cNvSpPr/>
          <p:nvPr/>
        </p:nvSpPr>
        <p:spPr>
          <a:xfrm>
            <a:off x="1073020" y="1642186"/>
            <a:ext cx="10786188" cy="42174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tx1"/>
              </a:solidFill>
            </a:endParaRPr>
          </a:p>
          <a:p>
            <a:endParaRPr lang="en-US" sz="2800" dirty="0">
              <a:solidFill>
                <a:schemeClr val="tx1"/>
              </a:solidFill>
            </a:endParaRPr>
          </a:p>
          <a:p>
            <a:endParaRPr lang="en-US" sz="2800" dirty="0">
              <a:solidFill>
                <a:schemeClr val="tx1"/>
              </a:solidFill>
            </a:endParaRPr>
          </a:p>
        </p:txBody>
      </p:sp>
      <p:sp>
        <p:nvSpPr>
          <p:cNvPr id="4" name="Rectangle 1">
            <a:extLst>
              <a:ext uri="{FF2B5EF4-FFF2-40B4-BE49-F238E27FC236}">
                <a16:creationId xmlns:a16="http://schemas.microsoft.com/office/drawing/2014/main" xmlns="" id="{19786FA9-3F29-498D-A2F9-C6DB6F747813}"/>
              </a:ext>
            </a:extLst>
          </p:cNvPr>
          <p:cNvSpPr>
            <a:spLocks noChangeArrowheads="1"/>
          </p:cNvSpPr>
          <p:nvPr/>
        </p:nvSpPr>
        <p:spPr bwMode="auto">
          <a:xfrm rot="10800000" flipV="1">
            <a:off x="1608881" y="976097"/>
            <a:ext cx="9977376" cy="4370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kumimoji="0" lang="en-US" altLang="en-US" sz="3200" b="1" i="0" u="sng" strike="noStrike" cap="none" normalizeH="0" baseline="0" dirty="0" smtClean="0">
                <a:ln>
                  <a:noFill/>
                </a:ln>
                <a:solidFill>
                  <a:srgbClr val="FF0000"/>
                </a:solidFill>
                <a:effectLst/>
                <a:latin typeface="Arial" panose="020B0604020202020204" pitchFamily="34" charset="0"/>
              </a:rPr>
              <a:t>2</a:t>
            </a:r>
            <a:r>
              <a:rPr kumimoji="0" lang="en-US" altLang="en-US" sz="3200" b="1" i="0" u="sng" strike="noStrike" cap="none" normalizeH="0" baseline="0" dirty="0">
                <a:ln>
                  <a:noFill/>
                </a:ln>
                <a:solidFill>
                  <a:srgbClr val="FF0000"/>
                </a:solidFill>
                <a:effectLst/>
                <a:latin typeface="Arial" panose="020B0604020202020204" pitchFamily="34" charset="0"/>
              </a:rPr>
              <a:t>. </a:t>
            </a:r>
            <a:r>
              <a:rPr lang="en-GB" sz="3200" b="1" u="sng" dirty="0" smtClean="0">
                <a:solidFill>
                  <a:srgbClr val="FF0000"/>
                </a:solidFill>
              </a:rPr>
              <a:t>Worst Method — Brute Force Grid Search</a:t>
            </a:r>
            <a:endParaRPr kumimoji="0" lang="en-US" altLang="en-US" sz="3200" b="1" i="0" u="sng"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800"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Algorithm</a:t>
            </a:r>
            <a:r>
              <a:rPr kumimoji="0" lang="en-US" altLang="en-US" sz="2800" b="1" i="0" u="sng"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r>
              <a:rPr lang="en-GB" sz="2400" dirty="0" smtClean="0"/>
              <a:t>Find bounding box: min and max of x and y.</a:t>
            </a:r>
          </a:p>
          <a:p>
            <a:pPr marL="342900" indent="-342900">
              <a:lnSpc>
                <a:spcPct val="150000"/>
              </a:lnSpc>
              <a:buFont typeface="+mj-lt"/>
              <a:buAutoNum type="arabicParenR"/>
            </a:pPr>
            <a:r>
              <a:rPr lang="en-GB" sz="2400" dirty="0" smtClean="0"/>
              <a:t>Try every integer coordinate in that box.</a:t>
            </a:r>
          </a:p>
          <a:p>
            <a:pPr marL="342900" indent="-342900">
              <a:lnSpc>
                <a:spcPct val="150000"/>
              </a:lnSpc>
              <a:buFont typeface="+mj-lt"/>
              <a:buAutoNum type="arabicParenR"/>
            </a:pPr>
            <a:r>
              <a:rPr lang="en-GB" sz="2400" dirty="0" smtClean="0"/>
              <a:t>For each (x, y), compute total Manhattan distance.</a:t>
            </a:r>
          </a:p>
          <a:p>
            <a:pPr marL="342900" indent="-342900">
              <a:lnSpc>
                <a:spcPct val="150000"/>
              </a:lnSpc>
              <a:buFont typeface="+mj-lt"/>
              <a:buAutoNum type="arabicParenR"/>
            </a:pPr>
            <a:r>
              <a:rPr lang="en-GB" sz="2400" dirty="0" smtClean="0"/>
              <a:t>Return the point with the </a:t>
            </a:r>
            <a:r>
              <a:rPr lang="en-GB" sz="2400" b="1" dirty="0" smtClean="0"/>
              <a:t>minimum</a:t>
            </a:r>
            <a:r>
              <a:rPr lang="en-GB" sz="2400" dirty="0" smtClean="0"/>
              <a:t> total distance.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1286478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6983CA6-2BC4-4074-A61E-DB5F287D5A0C}"/>
              </a:ext>
            </a:extLst>
          </p:cNvPr>
          <p:cNvSpPr txBox="1"/>
          <p:nvPr/>
        </p:nvSpPr>
        <p:spPr>
          <a:xfrm>
            <a:off x="1623319" y="937549"/>
            <a:ext cx="9604124" cy="5878532"/>
          </a:xfrm>
          <a:prstGeom prst="rect">
            <a:avLst/>
          </a:prstGeom>
          <a:noFill/>
        </p:spPr>
        <p:txBody>
          <a:bodyPr wrap="square" rtlCol="0">
            <a:spAutoFit/>
          </a:bodyPr>
          <a:lstStyle/>
          <a:p>
            <a:r>
              <a:rPr lang="en-IN" sz="2000" dirty="0" smtClean="0"/>
              <a:t>import math</a:t>
            </a:r>
          </a:p>
          <a:p>
            <a:r>
              <a:rPr lang="en-IN" sz="2000" dirty="0" smtClean="0"/>
              <a:t>def </a:t>
            </a:r>
            <a:r>
              <a:rPr lang="en-IN" sz="2000" dirty="0" err="1" smtClean="0"/>
              <a:t>post_office_brute_force</a:t>
            </a:r>
            <a:r>
              <a:rPr lang="en-IN" sz="2000" dirty="0" smtClean="0"/>
              <a:t>(points):</a:t>
            </a:r>
          </a:p>
          <a:p>
            <a:r>
              <a:rPr lang="en-IN" sz="2000" dirty="0" smtClean="0"/>
              <a:t>    </a:t>
            </a:r>
            <a:r>
              <a:rPr lang="en-IN" sz="2000" dirty="0" err="1" smtClean="0"/>
              <a:t>xs</a:t>
            </a:r>
            <a:r>
              <a:rPr lang="en-IN" sz="2000" dirty="0" smtClean="0"/>
              <a:t> = [x for x, _ in points]</a:t>
            </a:r>
          </a:p>
          <a:p>
            <a:r>
              <a:rPr lang="en-IN" sz="2000" dirty="0" smtClean="0"/>
              <a:t>    </a:t>
            </a:r>
            <a:r>
              <a:rPr lang="en-IN" sz="2000" dirty="0" err="1" smtClean="0"/>
              <a:t>ys</a:t>
            </a:r>
            <a:r>
              <a:rPr lang="en-IN" sz="2000" dirty="0" smtClean="0"/>
              <a:t> = [y for _, y in points]</a:t>
            </a:r>
          </a:p>
          <a:p>
            <a:r>
              <a:rPr lang="en-IN" sz="2000" dirty="0" smtClean="0"/>
              <a:t>    </a:t>
            </a:r>
            <a:r>
              <a:rPr lang="en-IN" sz="2000" dirty="0" err="1" smtClean="0"/>
              <a:t>min_x</a:t>
            </a:r>
            <a:r>
              <a:rPr lang="en-IN" sz="2000" dirty="0" smtClean="0"/>
              <a:t>, </a:t>
            </a:r>
            <a:r>
              <a:rPr lang="en-IN" sz="2000" dirty="0" err="1" smtClean="0"/>
              <a:t>max_x</a:t>
            </a:r>
            <a:r>
              <a:rPr lang="en-IN" sz="2000" dirty="0" smtClean="0"/>
              <a:t> = min(</a:t>
            </a:r>
            <a:r>
              <a:rPr lang="en-IN" sz="2000" dirty="0" err="1" smtClean="0"/>
              <a:t>xs</a:t>
            </a:r>
            <a:r>
              <a:rPr lang="en-IN" sz="2000" dirty="0" smtClean="0"/>
              <a:t>), max(</a:t>
            </a:r>
            <a:r>
              <a:rPr lang="en-IN" sz="2000" dirty="0" err="1" smtClean="0"/>
              <a:t>xs</a:t>
            </a:r>
            <a:r>
              <a:rPr lang="en-IN" sz="2000" dirty="0" smtClean="0"/>
              <a:t>)</a:t>
            </a:r>
          </a:p>
          <a:p>
            <a:r>
              <a:rPr lang="en-IN" sz="2000" dirty="0" smtClean="0"/>
              <a:t>    </a:t>
            </a:r>
            <a:r>
              <a:rPr lang="en-IN" sz="2000" dirty="0" err="1" smtClean="0"/>
              <a:t>min_y</a:t>
            </a:r>
            <a:r>
              <a:rPr lang="en-IN" sz="2000" dirty="0" smtClean="0"/>
              <a:t>, </a:t>
            </a:r>
            <a:r>
              <a:rPr lang="en-IN" sz="2000" dirty="0" err="1" smtClean="0"/>
              <a:t>max_y</a:t>
            </a:r>
            <a:r>
              <a:rPr lang="en-IN" sz="2000" dirty="0" smtClean="0"/>
              <a:t> = min(</a:t>
            </a:r>
            <a:r>
              <a:rPr lang="en-IN" sz="2000" dirty="0" err="1" smtClean="0"/>
              <a:t>ys</a:t>
            </a:r>
            <a:r>
              <a:rPr lang="en-IN" sz="2000" dirty="0" smtClean="0"/>
              <a:t>), max(</a:t>
            </a:r>
            <a:r>
              <a:rPr lang="en-IN" sz="2000" dirty="0" err="1" smtClean="0"/>
              <a:t>ys</a:t>
            </a:r>
            <a:r>
              <a:rPr lang="en-IN" sz="2000" dirty="0" smtClean="0"/>
              <a:t>)</a:t>
            </a:r>
          </a:p>
          <a:p>
            <a:r>
              <a:rPr lang="en-IN" sz="2000" dirty="0" smtClean="0"/>
              <a:t>    </a:t>
            </a:r>
          </a:p>
          <a:p>
            <a:r>
              <a:rPr lang="en-IN" sz="2000" dirty="0" smtClean="0"/>
              <a:t>    </a:t>
            </a:r>
            <a:r>
              <a:rPr lang="en-IN" sz="2000" dirty="0" err="1" smtClean="0"/>
              <a:t>best_point</a:t>
            </a:r>
            <a:r>
              <a:rPr lang="en-IN" sz="2000" dirty="0" smtClean="0"/>
              <a:t> = None</a:t>
            </a:r>
          </a:p>
          <a:p>
            <a:r>
              <a:rPr lang="en-IN" sz="2000" dirty="0" smtClean="0"/>
              <a:t>    </a:t>
            </a:r>
            <a:r>
              <a:rPr lang="en-IN" sz="2000" dirty="0" err="1" smtClean="0"/>
              <a:t>min_dist</a:t>
            </a:r>
            <a:r>
              <a:rPr lang="en-IN" sz="2000" dirty="0" smtClean="0"/>
              <a:t> = math.inf</a:t>
            </a:r>
          </a:p>
          <a:p>
            <a:endParaRPr lang="en-IN" sz="2000" dirty="0" smtClean="0"/>
          </a:p>
          <a:p>
            <a:r>
              <a:rPr lang="en-IN" sz="2000" dirty="0" smtClean="0"/>
              <a:t>    for x in range(</a:t>
            </a:r>
            <a:r>
              <a:rPr lang="en-IN" sz="2000" dirty="0" err="1" smtClean="0"/>
              <a:t>min_x</a:t>
            </a:r>
            <a:r>
              <a:rPr lang="en-IN" sz="2000" dirty="0" smtClean="0"/>
              <a:t>, </a:t>
            </a:r>
            <a:r>
              <a:rPr lang="en-IN" sz="2000" dirty="0" err="1" smtClean="0"/>
              <a:t>max_x</a:t>
            </a:r>
            <a:r>
              <a:rPr lang="en-IN" sz="2000" dirty="0" smtClean="0"/>
              <a:t> + 1):</a:t>
            </a:r>
          </a:p>
          <a:p>
            <a:r>
              <a:rPr lang="en-IN" sz="2000" dirty="0" smtClean="0"/>
              <a:t>        for y in range(</a:t>
            </a:r>
            <a:r>
              <a:rPr lang="en-IN" sz="2000" dirty="0" err="1" smtClean="0"/>
              <a:t>min_y</a:t>
            </a:r>
            <a:r>
              <a:rPr lang="en-IN" sz="2000" dirty="0" smtClean="0"/>
              <a:t>, </a:t>
            </a:r>
            <a:r>
              <a:rPr lang="en-IN" sz="2000" dirty="0" err="1" smtClean="0"/>
              <a:t>max_y</a:t>
            </a:r>
            <a:r>
              <a:rPr lang="en-IN" sz="2000" dirty="0" smtClean="0"/>
              <a:t> + 1):</a:t>
            </a:r>
          </a:p>
          <a:p>
            <a:r>
              <a:rPr lang="en-IN" sz="2000" dirty="0" smtClean="0"/>
              <a:t>            dist = sum(abs(x - xi) + abs(y - </a:t>
            </a:r>
            <a:r>
              <a:rPr lang="en-IN" sz="2000" dirty="0" err="1" smtClean="0"/>
              <a:t>yi</a:t>
            </a:r>
            <a:r>
              <a:rPr lang="en-IN" sz="2000" dirty="0" smtClean="0"/>
              <a:t>) for xi, </a:t>
            </a:r>
            <a:r>
              <a:rPr lang="en-IN" sz="2000" dirty="0" err="1" smtClean="0"/>
              <a:t>yi</a:t>
            </a:r>
            <a:r>
              <a:rPr lang="en-IN" sz="2000" dirty="0" smtClean="0"/>
              <a:t> in points)</a:t>
            </a:r>
          </a:p>
          <a:p>
            <a:r>
              <a:rPr lang="en-IN" sz="2000" dirty="0" smtClean="0"/>
              <a:t>            if dist &lt; </a:t>
            </a:r>
            <a:r>
              <a:rPr lang="en-IN" sz="2000" dirty="0" err="1" smtClean="0"/>
              <a:t>min_dist</a:t>
            </a:r>
            <a:r>
              <a:rPr lang="en-IN" sz="2000" dirty="0" smtClean="0"/>
              <a:t>:</a:t>
            </a:r>
          </a:p>
          <a:p>
            <a:r>
              <a:rPr lang="en-IN" sz="2000" dirty="0" smtClean="0"/>
              <a:t>                </a:t>
            </a:r>
            <a:r>
              <a:rPr lang="en-IN" sz="2000" dirty="0" err="1" smtClean="0"/>
              <a:t>min_dist</a:t>
            </a:r>
            <a:r>
              <a:rPr lang="en-IN" sz="2000" dirty="0" smtClean="0"/>
              <a:t> = dist</a:t>
            </a:r>
          </a:p>
          <a:p>
            <a:r>
              <a:rPr lang="en-IN" sz="2000" dirty="0" smtClean="0"/>
              <a:t>                </a:t>
            </a:r>
            <a:r>
              <a:rPr lang="en-IN" sz="2000" dirty="0" err="1" smtClean="0"/>
              <a:t>best_point</a:t>
            </a:r>
            <a:r>
              <a:rPr lang="en-IN" sz="2000" dirty="0" smtClean="0"/>
              <a:t> = (x, y)</a:t>
            </a:r>
          </a:p>
          <a:p>
            <a:endParaRPr lang="en-IN" sz="2000" dirty="0" smtClean="0"/>
          </a:p>
          <a:p>
            <a:r>
              <a:rPr lang="en-IN" sz="2000" dirty="0" smtClean="0"/>
              <a:t>    return </a:t>
            </a:r>
            <a:r>
              <a:rPr lang="en-IN" sz="2000" dirty="0" err="1" smtClean="0"/>
              <a:t>best_point</a:t>
            </a:r>
            <a:r>
              <a:rPr lang="en-IN" sz="2000" dirty="0" smtClean="0"/>
              <a:t>, </a:t>
            </a:r>
            <a:r>
              <a:rPr lang="en-IN" sz="2000" dirty="0" err="1" smtClean="0"/>
              <a:t>min_dist</a:t>
            </a:r>
            <a:r>
              <a:rPr lang="en-IN" sz="2000" dirty="0" smtClean="0"/>
              <a:t> / </a:t>
            </a:r>
            <a:r>
              <a:rPr lang="en-IN" sz="2000" dirty="0" err="1" smtClean="0"/>
              <a:t>len</a:t>
            </a:r>
            <a:r>
              <a:rPr lang="en-IN" sz="2000" dirty="0" smtClean="0"/>
              <a:t>(points)</a:t>
            </a:r>
          </a:p>
          <a:p>
            <a:endParaRPr lang="en-IN" sz="1600" dirty="0"/>
          </a:p>
        </p:txBody>
      </p:sp>
      <p:sp>
        <p:nvSpPr>
          <p:cNvPr id="4" name="Rectangle 3">
            <a:extLst>
              <a:ext uri="{FF2B5EF4-FFF2-40B4-BE49-F238E27FC236}">
                <a16:creationId xmlns:a16="http://schemas.microsoft.com/office/drawing/2014/main" xmlns="" id="{92964975-137F-4746-ACBF-E72F4BD8E0CF}"/>
              </a:ext>
            </a:extLst>
          </p:cNvPr>
          <p:cNvSpPr/>
          <p:nvPr/>
        </p:nvSpPr>
        <p:spPr>
          <a:xfrm>
            <a:off x="3946849" y="1035698"/>
            <a:ext cx="4833258" cy="690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u="sng" dirty="0">
              <a:solidFill>
                <a:schemeClr val="accent3">
                  <a:lumMod val="75000"/>
                </a:schemeClr>
              </a:solidFill>
              <a:latin typeface="Arial Narrow" panose="020B0606020202030204" pitchFamily="34" charset="0"/>
            </a:endParaRPr>
          </a:p>
        </p:txBody>
      </p:sp>
      <p:sp>
        <p:nvSpPr>
          <p:cNvPr id="2" name="TextBox 1">
            <a:extLst>
              <a:ext uri="{FF2B5EF4-FFF2-40B4-BE49-F238E27FC236}">
                <a16:creationId xmlns:a16="http://schemas.microsoft.com/office/drawing/2014/main" xmlns="" id="{8607BD6A-7074-43CC-9E1F-607F57A0ACDE}"/>
              </a:ext>
            </a:extLst>
          </p:cNvPr>
          <p:cNvSpPr txBox="1"/>
          <p:nvPr/>
        </p:nvSpPr>
        <p:spPr>
          <a:xfrm>
            <a:off x="5454931" y="191227"/>
            <a:ext cx="4124325" cy="584775"/>
          </a:xfrm>
          <a:prstGeom prst="rect">
            <a:avLst/>
          </a:prstGeom>
          <a:noFill/>
        </p:spPr>
        <p:txBody>
          <a:bodyPr wrap="square" rtlCol="0">
            <a:spAutoFit/>
          </a:bodyPr>
          <a:lstStyle/>
          <a:p>
            <a:r>
              <a:rPr lang="en-US" sz="3200" b="1" u="sng" dirty="0" smtClean="0">
                <a:solidFill>
                  <a:srgbClr val="FF0000"/>
                </a:solidFill>
                <a:latin typeface="Times New Roman" panose="02020603050405020304" pitchFamily="18" charset="0"/>
                <a:cs typeface="Times New Roman" panose="02020603050405020304" pitchFamily="18" charset="0"/>
              </a:rPr>
              <a:t>CODE</a:t>
            </a:r>
            <a:endParaRPr lang="en-IN" sz="3200" b="1" u="sng"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3326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1616</TotalTime>
  <Words>784</Words>
  <Application>Microsoft Office PowerPoint</Application>
  <PresentationFormat>Custom</PresentationFormat>
  <Paragraphs>130</Paragraphs>
  <Slides>14</Slides>
  <Notes>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Slide 2</vt:lpstr>
      <vt:lpstr>Slide 3</vt:lpstr>
      <vt:lpstr>WHAT IS MANHATTAN DISTANCE ? </vt:lpstr>
      <vt:lpstr>Slide 5</vt:lpstr>
      <vt:lpstr>Slide 6</vt:lpstr>
      <vt:lpstr>Slide 7</vt:lpstr>
      <vt:lpstr>Slide 8</vt:lpstr>
      <vt:lpstr>Slide 9</vt:lpstr>
      <vt:lpstr>Slide 10</vt:lpstr>
      <vt:lpstr>Slide 11</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Scholarship Portal</dc:title>
  <dc:creator>kavinkumar M</dc:creator>
  <cp:lastModifiedBy>USER</cp:lastModifiedBy>
  <cp:revision>104</cp:revision>
  <dcterms:created xsi:type="dcterms:W3CDTF">2021-04-21T15:36:00Z</dcterms:created>
  <dcterms:modified xsi:type="dcterms:W3CDTF">2025-05-22T15:16:59Z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37A3327C92E44D8A8E230645E01DA062</vt:lpwstr>
  </property>
  <property fmtid="{D5CDD505-2E9C-101B-9397-08002B2CF9AE}" pid="3" name="KSOProductBuildVer">
    <vt:lpwstr>1033-11.2.0.11537</vt:lpwstr>
  </property>
</Properties>
</file>