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2" r:id="rId8"/>
    <p:sldId id="266" r:id="rId9"/>
    <p:sldId id="263" r:id="rId10"/>
    <p:sldId id="264" r:id="rId11"/>
    <p:sldId id="265" r:id="rId12"/>
    <p:sldId id="271"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900"/>
            </a:lvl1pPr>
          </a:lstStyle>
          <a:p>
            <a:endParaRPr lang="en-US"/>
          </a:p>
        </p:txBody>
      </p:sp>
      <p:sp>
        <p:nvSpPr>
          <p:cNvPr id="3" name="Date Placeholder 2"/>
          <p:cNvSpPr>
            <a:spLocks noGrp="1"/>
          </p:cNvSpPr>
          <p:nvPr>
            <p:ph type="dt" sz="quarter" idx="1"/>
          </p:nvPr>
        </p:nvSpPr>
        <p:spPr>
          <a:xfrm>
            <a:off x="6905979" y="0"/>
            <a:ext cx="5283200" cy="344091"/>
          </a:xfrm>
          <a:prstGeom prst="rect">
            <a:avLst/>
          </a:prstGeom>
        </p:spPr>
        <p:txBody>
          <a:bodyPr vert="horz" lIns="91440" tIns="45720" rIns="91440" bIns="45720" rtlCol="0"/>
          <a:lstStyle>
            <a:lvl1pPr algn="r">
              <a:defRPr sz="900"/>
            </a:lvl1pPr>
          </a:lstStyle>
          <a:p>
            <a:fld id="{696C064A-D61B-4B21-B757-51A9B82445B8}" type="datetimeFigureOut">
              <a:rPr lang="en-US" smtClean="0"/>
              <a:t>4/29/2024</a:t>
            </a:fld>
            <a:endParaRPr lang="en-US"/>
          </a:p>
        </p:txBody>
      </p:sp>
      <p:sp>
        <p:nvSpPr>
          <p:cNvPr id="4" name="Footer Placeholder 3"/>
          <p:cNvSpPr>
            <a:spLocks noGrp="1"/>
          </p:cNvSpPr>
          <p:nvPr>
            <p:ph type="ftr" sz="quarter" idx="2"/>
          </p:nvPr>
        </p:nvSpPr>
        <p:spPr>
          <a:xfrm>
            <a:off x="0" y="6513910"/>
            <a:ext cx="5283200" cy="344090"/>
          </a:xfrm>
          <a:prstGeom prst="rect">
            <a:avLst/>
          </a:prstGeom>
        </p:spPr>
        <p:txBody>
          <a:bodyPr vert="horz" lIns="91440" tIns="45720" rIns="91440" bIns="45720" rtlCol="0" anchor="b"/>
          <a:lstStyle>
            <a:lvl1pPr algn="l">
              <a:defRPr sz="900"/>
            </a:lvl1pPr>
          </a:lstStyle>
          <a:p>
            <a:endParaRPr lang="en-US"/>
          </a:p>
        </p:txBody>
      </p:sp>
      <p:sp>
        <p:nvSpPr>
          <p:cNvPr id="5" name="Slide Number Placeholder 4"/>
          <p:cNvSpPr>
            <a:spLocks noGrp="1"/>
          </p:cNvSpPr>
          <p:nvPr>
            <p:ph type="sldNum" sz="quarter" idx="3"/>
          </p:nvPr>
        </p:nvSpPr>
        <p:spPr>
          <a:xfrm>
            <a:off x="6905979" y="6513910"/>
            <a:ext cx="5283200" cy="344090"/>
          </a:xfrm>
          <a:prstGeom prst="rect">
            <a:avLst/>
          </a:prstGeom>
        </p:spPr>
        <p:txBody>
          <a:bodyPr vert="horz" lIns="91440" tIns="45720" rIns="91440" bIns="45720" rtlCol="0" anchor="b"/>
          <a:lstStyle>
            <a:lvl1pPr algn="r">
              <a:defRPr sz="9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t>4/29/2024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819400" y="11049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429000"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716780" y="1600200"/>
            <a:ext cx="5276215" cy="1543685"/>
          </a:xfrm>
          <a:prstGeom prst="rect">
            <a:avLst/>
          </a:prstGeom>
        </p:spPr>
        <p:txBody>
          <a:bodyPr vert="horz" wrap="square" lIns="0" tIns="16510" rIns="0" bIns="0" rtlCol="0">
            <a:spAutoFit/>
          </a:bodyPr>
          <a:lstStyle/>
          <a:p>
            <a:pPr marL="12700">
              <a:lnSpc>
                <a:spcPct val="100000"/>
              </a:lnSpc>
              <a:spcBef>
                <a:spcPts val="130"/>
              </a:spcBef>
            </a:pPr>
            <a:r>
              <a:rPr lang="en-IN" altLang="" sz="2400" dirty="0">
                <a:latin typeface="Trebuchet MS" panose="020B0603020202020204"/>
                <a:cs typeface="Trebuchet MS" panose="020B0603020202020204"/>
              </a:rPr>
              <a:t>KRITHIKA RAVI (2021503517)</a:t>
            </a:r>
          </a:p>
          <a:p>
            <a:pPr marL="12700">
              <a:lnSpc>
                <a:spcPct val="100000"/>
              </a:lnSpc>
              <a:spcBef>
                <a:spcPts val="130"/>
              </a:spcBef>
            </a:pPr>
            <a:r>
              <a:rPr lang="en-IN" altLang="" sz="2400" dirty="0">
                <a:latin typeface="Trebuchet MS" panose="020B0603020202020204"/>
                <a:cs typeface="Trebuchet MS" panose="020B0603020202020204"/>
              </a:rPr>
              <a:t>Department of Computer Technology</a:t>
            </a:r>
          </a:p>
          <a:p>
            <a:pPr marL="12700">
              <a:lnSpc>
                <a:spcPct val="100000"/>
              </a:lnSpc>
              <a:spcBef>
                <a:spcPts val="130"/>
              </a:spcBef>
            </a:pPr>
            <a:r>
              <a:rPr lang="en-IN" altLang="" sz="2400" dirty="0">
                <a:latin typeface="Trebuchet MS" panose="020B0603020202020204"/>
                <a:cs typeface="Trebuchet MS" panose="020B0603020202020204"/>
              </a:rPr>
              <a:t>Madras Institute of Technology</a:t>
            </a:r>
          </a:p>
          <a:p>
            <a:pPr marL="12700">
              <a:lnSpc>
                <a:spcPct val="100000"/>
              </a:lnSpc>
              <a:spcBef>
                <a:spcPts val="130"/>
              </a:spcBef>
            </a:pPr>
            <a:r>
              <a:rPr lang="en-IN" altLang="" sz="2400" dirty="0">
                <a:latin typeface="Trebuchet MS" panose="020B0603020202020204"/>
                <a:cs typeface="Trebuchet MS" panose="020B0603020202020204"/>
              </a:rPr>
              <a:t>Anna University, Zone - IV</a:t>
            </a:r>
          </a:p>
        </p:txBody>
      </p:sp>
      <p:sp>
        <p:nvSpPr>
          <p:cNvPr id="8" name="object 8"/>
          <p:cNvSpPr txBox="1"/>
          <p:nvPr/>
        </p:nvSpPr>
        <p:spPr>
          <a:xfrm>
            <a:off x="4724400" y="3352800"/>
            <a:ext cx="2757170" cy="50482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2D936B"/>
                </a:solidFill>
                <a:latin typeface="Trebuchet MS" panose="020B0603020202020204"/>
                <a:cs typeface="Trebuchet MS" panose="020B0603020202020204"/>
              </a:rPr>
              <a:t>Final</a:t>
            </a:r>
            <a:r>
              <a:rPr sz="3200" b="1" spc="-40" dirty="0">
                <a:solidFill>
                  <a:srgbClr val="2D936B"/>
                </a:solidFill>
                <a:latin typeface="Trebuchet MS" panose="020B0603020202020204"/>
                <a:cs typeface="Trebuchet MS" panose="020B0603020202020204"/>
              </a:rPr>
              <a:t> </a:t>
            </a:r>
            <a:r>
              <a:rPr sz="3200" b="1" spc="-10" dirty="0">
                <a:solidFill>
                  <a:srgbClr val="2D936B"/>
                </a:solidFill>
                <a:latin typeface="Trebuchet MS" panose="020B0603020202020204"/>
                <a:cs typeface="Trebuchet MS" panose="020B0603020202020204"/>
              </a:rPr>
              <a:t>Project</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6" name="TextBox 5">
            <a:extLst>
              <a:ext uri="{FF2B5EF4-FFF2-40B4-BE49-F238E27FC236}">
                <a16:creationId xmlns:a16="http://schemas.microsoft.com/office/drawing/2014/main" id="{D2EFDB75-A61E-6734-BEA2-C18FB0E31D24}"/>
              </a:ext>
            </a:extLst>
          </p:cNvPr>
          <p:cNvSpPr txBox="1"/>
          <p:nvPr/>
        </p:nvSpPr>
        <p:spPr>
          <a:xfrm>
            <a:off x="752475" y="1572458"/>
            <a:ext cx="8398899" cy="4247317"/>
          </a:xfrm>
          <a:prstGeom prst="rect">
            <a:avLst/>
          </a:prstGeom>
          <a:noFill/>
        </p:spPr>
        <p:txBody>
          <a:bodyPr wrap="square">
            <a:spAutoFit/>
          </a:bodyPr>
          <a:lstStyle/>
          <a:p>
            <a:r>
              <a:rPr lang="en-IN" dirty="0"/>
              <a:t>This project utilizes several libraries to achieve its functionality:</a:t>
            </a:r>
          </a:p>
          <a:p>
            <a:endParaRPr lang="en-IN" dirty="0"/>
          </a:p>
          <a:p>
            <a:r>
              <a:rPr lang="en-IN" dirty="0"/>
              <a:t>1. python-docx: This library is the core component of the project, allowing Python to interact with Microsoft Word (.docx) files. It provides functionality to create, read, and modify Word documents programmatically. In this project, python-docx is used to generate the resume content, including text, headings, paragraphs, and lists, and to format the document according to predefined styles.</a:t>
            </a:r>
          </a:p>
          <a:p>
            <a:r>
              <a:rPr lang="en-IN" dirty="0"/>
              <a:t>2. </a:t>
            </a:r>
            <a:r>
              <a:rPr lang="en-IN" dirty="0" err="1"/>
              <a:t>docx.shared</a:t>
            </a:r>
            <a:r>
              <a:rPr lang="en-IN" dirty="0"/>
              <a:t>: This submodule of python-docx provides access to shared properties and objects used throughout a document, such as font styles, </a:t>
            </a:r>
            <a:r>
              <a:rPr lang="en-IN" dirty="0" err="1"/>
              <a:t>colors</a:t>
            </a:r>
            <a:r>
              <a:rPr lang="en-IN" dirty="0"/>
              <a:t>, and units of measurement. In the project, it's used to set properties like font size for the entire document.</a:t>
            </a:r>
          </a:p>
          <a:p>
            <a:r>
              <a:rPr lang="en-IN" dirty="0"/>
              <a:t>3. </a:t>
            </a:r>
            <a:r>
              <a:rPr lang="en-IN" dirty="0" err="1"/>
              <a:t>docx.enum.text</a:t>
            </a:r>
            <a:r>
              <a:rPr lang="en-IN" dirty="0"/>
              <a:t>: Another submodule of python-docx, this library provides enumerated constants for specifying text-related properties, such as alignment, indentation, and line spacing. In the project, it's used to specify paragraph alignment for headings and other text elements.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pic>
        <p:nvPicPr>
          <p:cNvPr id="6" name="Picture 5">
            <a:extLst>
              <a:ext uri="{FF2B5EF4-FFF2-40B4-BE49-F238E27FC236}">
                <a16:creationId xmlns:a16="http://schemas.microsoft.com/office/drawing/2014/main" id="{1ACBCF0A-AB70-0D08-3337-53B689A223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1577097"/>
            <a:ext cx="4494119" cy="421517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15055" y="2667317"/>
            <a:ext cx="3304540" cy="738505"/>
          </a:xfrm>
        </p:spPr>
        <p:txBody>
          <a:bodyPr/>
          <a:lstStyle/>
          <a:p>
            <a:r>
              <a:rPr lang="en-IN" altLang="en-US"/>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object 8"/>
          <p:cNvSpPr txBox="1"/>
          <p:nvPr/>
        </p:nvSpPr>
        <p:spPr>
          <a:xfrm>
            <a:off x="739775" y="2206944"/>
            <a:ext cx="6403975" cy="505267"/>
          </a:xfrm>
          <a:prstGeom prst="rect">
            <a:avLst/>
          </a:prstGeom>
        </p:spPr>
        <p:txBody>
          <a:bodyPr vert="horz" wrap="square" lIns="0" tIns="12700" rIns="0" bIns="0" rtlCol="0">
            <a:spAutoFit/>
          </a:bodyPr>
          <a:lstStyle/>
          <a:p>
            <a:pPr marL="12700">
              <a:lnSpc>
                <a:spcPct val="100000"/>
              </a:lnSpc>
              <a:spcBef>
                <a:spcPts val="100"/>
              </a:spcBef>
            </a:pPr>
            <a:r>
              <a:rPr lang="en-IN" altLang="" sz="3200" b="1" spc="-10" dirty="0">
                <a:solidFill>
                  <a:srgbClr val="2D936B"/>
                </a:solidFill>
                <a:latin typeface="Trebuchet MS" panose="020B0603020202020204"/>
                <a:cs typeface="Trebuchet MS" panose="020B0603020202020204"/>
              </a:rPr>
              <a:t>CURRICULUM VITAE GENERATOR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lum bright="6000"/>
            </a:blip>
            <a:stretch>
              <a:fillRect/>
            </a:stretch>
          </p:blipFill>
          <p:spPr>
            <a:xfrm>
              <a:off x="466725" y="6410325"/>
              <a:ext cx="3705225" cy="295275"/>
            </a:xfrm>
            <a:prstGeom prst="rect">
              <a:avLst/>
            </a:prstGeom>
          </p:spPr>
        </p:pic>
        <p:pic>
          <p:nvPicPr>
            <p:cNvPr id="20" name="object 20"/>
            <p:cNvPicPr/>
            <p:nvPr/>
          </p:nvPicPr>
          <p:blipFill>
            <a:blip r:embed="rId4" cstate="print">
              <a:lum bright="6000"/>
            </a:blip>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7" name="TextBox 26">
            <a:extLst>
              <a:ext uri="{FF2B5EF4-FFF2-40B4-BE49-F238E27FC236}">
                <a16:creationId xmlns:a16="http://schemas.microsoft.com/office/drawing/2014/main" id="{4DAB3BF3-72AE-2708-5D8B-D8B5710C31FC}"/>
              </a:ext>
            </a:extLst>
          </p:cNvPr>
          <p:cNvSpPr txBox="1"/>
          <p:nvPr/>
        </p:nvSpPr>
        <p:spPr>
          <a:xfrm>
            <a:off x="1484222" y="1708838"/>
            <a:ext cx="8993278" cy="4801314"/>
          </a:xfrm>
          <a:prstGeom prst="rect">
            <a:avLst/>
          </a:prstGeom>
          <a:noFill/>
        </p:spPr>
        <p:txBody>
          <a:bodyPr wrap="square">
            <a:spAutoFit/>
          </a:bodyPr>
          <a:lstStyle/>
          <a:p>
            <a:r>
              <a:rPr lang="en-IN" dirty="0"/>
              <a:t>This project aims to create a Python script for generating professional resumes in Microsoft Word (.docx) format. The script utilizes the python-docx library to programmatically construct CVs based on structured input data. The input data includes personal information, educational background, work experience, and skills. Each section is formatted appropriately and organized within the document. The script follows a modular approach, with separate functions handling different sections of the CV generation process. Example data is provided to demonstrate the functionality of the script, which can be customized or extended to suit individual preferences. The project encompasses research, planning, implementation, testing, documentation, and iteration phases to ensure a robust and user-friendly solution. Ultimately, the generated CVs serve as professional representations of individuals' qualifications, facilitating their job application processes.</a:t>
            </a:r>
          </a:p>
          <a:p>
            <a:endParaRPr lang="en-IN" dirty="0"/>
          </a:p>
          <a:p>
            <a:endParaRPr lang="en-IN" dirty="0"/>
          </a:p>
          <a:p>
            <a:endParaRPr lang="en-IN" dirty="0"/>
          </a:p>
          <a:p>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67715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3" name="TextBox 12">
            <a:extLst>
              <a:ext uri="{FF2B5EF4-FFF2-40B4-BE49-F238E27FC236}">
                <a16:creationId xmlns:a16="http://schemas.microsoft.com/office/drawing/2014/main" id="{CF886245-CE21-68E2-2244-9391AFAC1886}"/>
              </a:ext>
            </a:extLst>
          </p:cNvPr>
          <p:cNvSpPr txBox="1"/>
          <p:nvPr/>
        </p:nvSpPr>
        <p:spPr>
          <a:xfrm>
            <a:off x="491920" y="1859339"/>
            <a:ext cx="7467600" cy="3139321"/>
          </a:xfrm>
          <a:prstGeom prst="rect">
            <a:avLst/>
          </a:prstGeom>
          <a:noFill/>
        </p:spPr>
        <p:txBody>
          <a:bodyPr wrap="square">
            <a:spAutoFit/>
          </a:bodyPr>
          <a:lstStyle/>
          <a:p>
            <a:r>
              <a:rPr lang="en-US" dirty="0"/>
              <a:t>In the competitive landscape of job applications and professional networking, crafting an impactful Curriculum Vitae (CV) or Resume is essential. This project presents a CV/Resume Generator, a versatile tool designed to assist individuals in creating professional and tailored CVs with ease. The generator utilizes Python programming language and the python-docx library to automate the creation of CV documents. </a:t>
            </a:r>
          </a:p>
          <a:p>
            <a:r>
              <a:rPr lang="en-US" dirty="0"/>
              <a:t>The CV/Resume Generator aims to cater to users across various industries and professions, offering a customizable template that can be adapted to different career paths. Users can effortlessly generate multiple versions of their CVs tailored to specific job applications or career opportunities.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3" name="TextBox 12">
            <a:extLst>
              <a:ext uri="{FF2B5EF4-FFF2-40B4-BE49-F238E27FC236}">
                <a16:creationId xmlns:a16="http://schemas.microsoft.com/office/drawing/2014/main" id="{7B8B6FAD-AA99-AEFB-88F9-4AAD8459F2B0}"/>
              </a:ext>
            </a:extLst>
          </p:cNvPr>
          <p:cNvSpPr txBox="1"/>
          <p:nvPr/>
        </p:nvSpPr>
        <p:spPr>
          <a:xfrm>
            <a:off x="533400" y="2362200"/>
            <a:ext cx="8617974" cy="3139321"/>
          </a:xfrm>
          <a:prstGeom prst="rect">
            <a:avLst/>
          </a:prstGeom>
          <a:noFill/>
        </p:spPr>
        <p:txBody>
          <a:bodyPr wrap="square">
            <a:spAutoFit/>
          </a:bodyPr>
          <a:lstStyle/>
          <a:p>
            <a:r>
              <a:rPr lang="en-IN" dirty="0"/>
              <a:t>In this project, Python is utilized as a powerful tool for automating the creation of resumes, streamlining the otherwise time-consuming and error-prone process. By leveraging the python-docx library, the script dynamically constructs CVs with consistent formatting and structure, enhancing readability and professionalism. The project caters to diverse user needs, offering flexibility in input data and customization options. Through careful planning and iterative development, the script is designed to be user-friendly, efficient, and adaptable to future enhancements or modifications. With its ability to handle various sections of a resume seamlessly, including education, work experience, and skills, the project empowers individuals to effortlessly generate polished CVs tailored to their unique backgrounds and career aspirations.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C95FA2F5-3996-E3B3-9E96-0420AD225B93}"/>
              </a:ext>
            </a:extLst>
          </p:cNvPr>
          <p:cNvSpPr txBox="1"/>
          <p:nvPr/>
        </p:nvSpPr>
        <p:spPr>
          <a:xfrm>
            <a:off x="558165" y="1521455"/>
            <a:ext cx="9478112" cy="4801314"/>
          </a:xfrm>
          <a:prstGeom prst="rect">
            <a:avLst/>
          </a:prstGeom>
          <a:noFill/>
        </p:spPr>
        <p:txBody>
          <a:bodyPr wrap="square">
            <a:spAutoFit/>
          </a:bodyPr>
          <a:lstStyle/>
          <a:p>
            <a:r>
              <a:rPr lang="en-IN" dirty="0"/>
              <a:t>1. </a:t>
            </a:r>
            <a:r>
              <a:rPr lang="en-IN" b="1" dirty="0"/>
              <a:t>Job Seekers:</a:t>
            </a:r>
            <a:r>
              <a:rPr lang="en-IN" dirty="0"/>
              <a:t> Individuals actively seeking new employment opportunities who need to create tailored resumes for different job applications.</a:t>
            </a:r>
          </a:p>
          <a:p>
            <a:endParaRPr lang="en-IN" dirty="0"/>
          </a:p>
          <a:p>
            <a:r>
              <a:rPr lang="en-IN" dirty="0"/>
              <a:t>2. </a:t>
            </a:r>
            <a:r>
              <a:rPr lang="en-IN" b="1" dirty="0"/>
              <a:t>Students and Graduates: </a:t>
            </a:r>
            <a:r>
              <a:rPr lang="en-IN" dirty="0"/>
              <a:t>Students or recent graduates entering the workforce who need to showcase their educational background, skills, and any relevant experience.</a:t>
            </a:r>
          </a:p>
          <a:p>
            <a:endParaRPr lang="en-IN" dirty="0"/>
          </a:p>
          <a:p>
            <a:r>
              <a:rPr lang="en-IN" dirty="0"/>
              <a:t>3. </a:t>
            </a:r>
            <a:r>
              <a:rPr lang="en-IN" b="1" dirty="0"/>
              <a:t>Professionals: </a:t>
            </a:r>
            <a:r>
              <a:rPr lang="en-IN" dirty="0"/>
              <a:t>Experienced professionals looking to update their resumes for career advancement, job transitions, or networking purposes.</a:t>
            </a:r>
          </a:p>
          <a:p>
            <a:endParaRPr lang="en-IN" dirty="0"/>
          </a:p>
          <a:p>
            <a:r>
              <a:rPr lang="en-IN" dirty="0"/>
              <a:t>4. </a:t>
            </a:r>
            <a:r>
              <a:rPr lang="en-IN" b="1" dirty="0"/>
              <a:t>Freelancers and Contractors: </a:t>
            </a:r>
            <a:r>
              <a:rPr lang="en-IN" dirty="0"/>
              <a:t>Freelancers or independent contractors who need to present their skills and expertise to potential clients or employers.</a:t>
            </a:r>
          </a:p>
          <a:p>
            <a:endParaRPr lang="en-IN" dirty="0"/>
          </a:p>
          <a:p>
            <a:r>
              <a:rPr lang="en-IN" dirty="0"/>
              <a:t>5. </a:t>
            </a:r>
            <a:r>
              <a:rPr lang="en-IN" b="1" dirty="0"/>
              <a:t>Career Changers: </a:t>
            </a:r>
            <a:r>
              <a:rPr lang="en-IN" dirty="0"/>
              <a:t>Individuals transitioning to a new field or industry who need to highlight transferable skills and relevant experiences.</a:t>
            </a:r>
          </a:p>
          <a:p>
            <a:endParaRPr lang="en-IN" dirty="0"/>
          </a:p>
          <a:p>
            <a:r>
              <a:rPr lang="en-IN" dirty="0"/>
              <a:t>6. </a:t>
            </a:r>
            <a:r>
              <a:rPr lang="en-IN" b="1" dirty="0"/>
              <a:t>HR Professionals: </a:t>
            </a:r>
            <a:r>
              <a:rPr lang="en-IN" dirty="0"/>
              <a:t>Human resources professionals or recruiters who may use the tool to generate standardized resumes for applicants or to review and format candidate resumes.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2" name="TextBox 11">
            <a:extLst>
              <a:ext uri="{FF2B5EF4-FFF2-40B4-BE49-F238E27FC236}">
                <a16:creationId xmlns:a16="http://schemas.microsoft.com/office/drawing/2014/main" id="{B1244EA5-7874-7679-5C91-8F6EE87FED0F}"/>
              </a:ext>
            </a:extLst>
          </p:cNvPr>
          <p:cNvSpPr txBox="1"/>
          <p:nvPr/>
        </p:nvSpPr>
        <p:spPr>
          <a:xfrm>
            <a:off x="3045542" y="2310349"/>
            <a:ext cx="6174658" cy="3693319"/>
          </a:xfrm>
          <a:prstGeom prst="rect">
            <a:avLst/>
          </a:prstGeom>
          <a:noFill/>
        </p:spPr>
        <p:txBody>
          <a:bodyPr wrap="square">
            <a:spAutoFit/>
          </a:bodyPr>
          <a:lstStyle/>
          <a:p>
            <a:r>
              <a:rPr lang="en-IN" dirty="0"/>
              <a:t>This project's value proposition lies in its capacity to revolutionize the traditional process of resume creation, offering individuals a seamless and efficient tool to craft compelling professional resumes. By harnessing the power of Python and the python-docx library, users can swiftly generate resumes that reflect their qualifications, experiences, and skills in a polished format. The project eliminates the tedious manual </a:t>
            </a:r>
            <a:r>
              <a:rPr lang="en-IN" dirty="0" err="1"/>
              <a:t>labor</a:t>
            </a:r>
            <a:r>
              <a:rPr lang="en-IN" dirty="0"/>
              <a:t> typically associated with formatting resumes, allowing users to focus their energy on showcasing their unique strengths and suitability for desired roles. With its intuitive interface and customizable features, the tool empowers users to create resumes that stand out in today's competitive job market.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Box 9">
            <a:extLst>
              <a:ext uri="{FF2B5EF4-FFF2-40B4-BE49-F238E27FC236}">
                <a16:creationId xmlns:a16="http://schemas.microsoft.com/office/drawing/2014/main" id="{74E2FDD9-9563-C660-13FF-70D8B9F1098F}"/>
              </a:ext>
            </a:extLst>
          </p:cNvPr>
          <p:cNvSpPr txBox="1"/>
          <p:nvPr/>
        </p:nvSpPr>
        <p:spPr>
          <a:xfrm>
            <a:off x="3050458" y="1855231"/>
            <a:ext cx="6484067" cy="3693319"/>
          </a:xfrm>
          <a:prstGeom prst="rect">
            <a:avLst/>
          </a:prstGeom>
          <a:noFill/>
        </p:spPr>
        <p:txBody>
          <a:bodyPr wrap="square">
            <a:spAutoFit/>
          </a:bodyPr>
          <a:lstStyle/>
          <a:p>
            <a:r>
              <a:rPr lang="en-IN" dirty="0"/>
              <a:t>Furthermore, the project enhances users' ability to maintain consistency and professionalism across their job applications, reinforcing their brand identity and credibility. By automating the formatting process and adhering to industry standards, the tool ensures that each resume is well-structured, visually appealing, and easy to read. This not only saves users valuable time but also enables them to present themselves in the best possible light to potential employers. Whether individuals are seasoned professionals, recent graduates, or career changers, this project offers a valuable solution that streamlines the resume creation process and maximizes their chances of success in securing their desired employment opportunities.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10" name="TextBox 9">
            <a:extLst>
              <a:ext uri="{FF2B5EF4-FFF2-40B4-BE49-F238E27FC236}">
                <a16:creationId xmlns:a16="http://schemas.microsoft.com/office/drawing/2014/main" id="{FAA57AF9-658E-B25F-287A-EA617C629A4C}"/>
              </a:ext>
            </a:extLst>
          </p:cNvPr>
          <p:cNvSpPr txBox="1"/>
          <p:nvPr/>
        </p:nvSpPr>
        <p:spPr>
          <a:xfrm>
            <a:off x="2438400" y="2017646"/>
            <a:ext cx="6789174" cy="3139321"/>
          </a:xfrm>
          <a:prstGeom prst="rect">
            <a:avLst/>
          </a:prstGeom>
          <a:noFill/>
        </p:spPr>
        <p:txBody>
          <a:bodyPr wrap="square">
            <a:spAutoFit/>
          </a:bodyPr>
          <a:lstStyle/>
          <a:p>
            <a:r>
              <a:rPr lang="en-IN" dirty="0"/>
              <a:t>What sets this project apart is its fusion of simplicity, automation, and professional presentation in the realm of resume creation. Unlike traditional methods that often involve manual formatting and layout adjustments, this project leverages Python's capabilities along with the python-docx library to automate the entire process. It uniquely offers users the ability to generate polished resumes quickly and efficiently, freeing them from the burden of tedious formatting tasks. Moreover, the project's flexibility allows users to customize their resumes according to their specific needs and preferences, catering to a diverse range of individuals from various backgrounds and industries.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1164</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YOUR SOLUTION AND ITS VALUE PROPOSITION</vt:lpstr>
      <vt:lpstr>THE WOW IN YOUR SOLUTION</vt:lpstr>
      <vt:lpstr>MODELLING</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Krithika R</cp:lastModifiedBy>
  <cp:revision>13</cp:revision>
  <dcterms:created xsi:type="dcterms:W3CDTF">2024-04-01T11:13:56Z</dcterms:created>
  <dcterms:modified xsi:type="dcterms:W3CDTF">2024-04-29T05:38:03Z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2024-04-01T05:30:00Z</vt:filetime>
  </property>
  <property fmtid="{D5CDD505-2E9C-101B-9397-08002B2CF9AE}" pid="4" name="Producer">
    <vt:lpwstr>3-Heights(TM) PDF Security Shell 4.8.25.2 (http://www.pdf-tools.com)</vt:lpwstr>
  </property>
  <property fmtid="{D5CDD505-2E9C-101B-9397-08002B2CF9AE}" pid="5" name="ICV">
    <vt:lpwstr>5E342CF4E6434C0DBC12AD1DC255A89C_12</vt:lpwstr>
  </property>
  <property fmtid="{D5CDD505-2E9C-101B-9397-08002B2CF9AE}" pid="6" name="KSOProductBuildVer">
    <vt:lpwstr>1033-12.2.0.13472</vt:lpwstr>
  </property>
</Properties>
</file>