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dba2976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dba2976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dba2976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dba2976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dba2976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dba2976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dba2976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dba2976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dba2976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dba2976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dba2976e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dba2976e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dba2976e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dba2976e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dba2976e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dba2976e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50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Knapsack Problem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21PD08-GS Prethika</a:t>
            </a:r>
            <a:endParaRPr/>
          </a:p>
          <a:p>
            <a:pPr indent="0" lvl="0" marL="0" rtl="0" algn="l">
              <a:spcBef>
                <a:spcPts val="0"/>
              </a:spcBef>
              <a:spcAft>
                <a:spcPts val="0"/>
              </a:spcAft>
              <a:buNone/>
            </a:pPr>
            <a:r>
              <a:rPr lang="en"/>
              <a:t>21PD19-Krithika 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pSp>
        <p:nvGrpSpPr>
          <p:cNvPr id="141" name="Google Shape;141;p22"/>
          <p:cNvGrpSpPr/>
          <p:nvPr/>
        </p:nvGrpSpPr>
        <p:grpSpPr>
          <a:xfrm>
            <a:off x="4939500" y="1219611"/>
            <a:ext cx="3837000" cy="2704200"/>
            <a:chOff x="4939500" y="1219611"/>
            <a:chExt cx="3837000" cy="2704200"/>
          </a:xfrm>
        </p:grpSpPr>
        <p:cxnSp>
          <p:nvCxnSpPr>
            <p:cNvPr id="142" name="Google Shape;142;p22"/>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3" name="Google Shape;143;p22"/>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4" name="Google Shape;144;p22"/>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5" name="Google Shape;145;p22"/>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6" name="Google Shape;146;p22"/>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7" name="Google Shape;147;p22"/>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8" name="Google Shape;148;p22"/>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49" name="Google Shape;149;p22"/>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0" name="Google Shape;150;p22"/>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1" name="Google Shape;151;p22"/>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52" name="Google Shape;152;p22"/>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txBox="1"/>
          <p:nvPr>
            <p:ph type="title"/>
          </p:nvPr>
        </p:nvSpPr>
        <p:spPr>
          <a:xfrm>
            <a:off x="178300" y="1026325"/>
            <a:ext cx="4045200" cy="329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7F7F8"/>
                </a:highlight>
              </a:rPr>
              <a:t>In summary, the Knapsack problem is an important and well-studied problem in computer science with practical applications in resource allocation. However, it can be difficult to solve for large instances and may have limitations in its assumptions regarding the value and weight of items and the fixed capacity of the knapsack.</a:t>
            </a:r>
            <a:endParaRPr sz="1800">
              <a:solidFill>
                <a:srgbClr val="000000"/>
              </a:solidFill>
              <a:highlight>
                <a:srgbClr val="F7F7F8"/>
              </a:highlight>
            </a:endParaRPr>
          </a:p>
          <a:p>
            <a:pPr indent="0" lvl="0" marL="0" rtl="0" algn="l">
              <a:spcBef>
                <a:spcPts val="0"/>
              </a:spcBef>
              <a:spcAft>
                <a:spcPts val="0"/>
              </a:spcAft>
              <a:buNone/>
            </a:pPr>
            <a:r>
              <a:t/>
            </a:r>
            <a:endParaRPr sz="1800">
              <a:solidFill>
                <a:schemeClr val="accent1"/>
              </a:solidFill>
              <a:highlight>
                <a:srgbClr val="F7F7F8"/>
              </a:highlight>
            </a:endParaRPr>
          </a:p>
        </p:txBody>
      </p:sp>
      <p:sp>
        <p:nvSpPr>
          <p:cNvPr id="154" name="Google Shape;154;p22"/>
          <p:cNvSpPr txBox="1"/>
          <p:nvPr>
            <p:ph idx="1" type="subTitle"/>
          </p:nvPr>
        </p:nvSpPr>
        <p:spPr>
          <a:xfrm>
            <a:off x="98050" y="221276"/>
            <a:ext cx="4045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Conclusion</a:t>
            </a:r>
            <a:endParaRPr/>
          </a:p>
        </p:txBody>
      </p:sp>
      <p:grpSp>
        <p:nvGrpSpPr>
          <p:cNvPr id="155" name="Google Shape;155;p22"/>
          <p:cNvGrpSpPr/>
          <p:nvPr/>
        </p:nvGrpSpPr>
        <p:grpSpPr>
          <a:xfrm>
            <a:off x="4939534" y="2017046"/>
            <a:ext cx="3825543" cy="1573620"/>
            <a:chOff x="1000000" y="2393988"/>
            <a:chExt cx="4144235" cy="1704713"/>
          </a:xfrm>
        </p:grpSpPr>
        <p:sp>
          <p:nvSpPr>
            <p:cNvPr id="156" name="Google Shape;156;p22"/>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57" name="Google Shape;157;p22"/>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2"/>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22"/>
          <p:cNvGrpSpPr/>
          <p:nvPr/>
        </p:nvGrpSpPr>
        <p:grpSpPr>
          <a:xfrm>
            <a:off x="4939557" y="1778136"/>
            <a:ext cx="3836911" cy="1503799"/>
            <a:chOff x="1000025" y="2059300"/>
            <a:chExt cx="4156550" cy="1629075"/>
          </a:xfrm>
        </p:grpSpPr>
        <p:sp>
          <p:nvSpPr>
            <p:cNvPr id="167" name="Google Shape;167;p22"/>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68" name="Google Shape;168;p22"/>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2"/>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92" name="Google Shape;92;p14"/>
          <p:cNvSpPr txBox="1"/>
          <p:nvPr>
            <p:ph idx="1" type="body"/>
          </p:nvPr>
        </p:nvSpPr>
        <p:spPr>
          <a:xfrm>
            <a:off x="311700" y="1229875"/>
            <a:ext cx="8520600" cy="369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Knapsack problem is a classic optimization problem that involves selecting a subset of items from a given set in order to maximise the total value of the chosen items while keeping in mind that:</a:t>
            </a:r>
            <a:endParaRPr/>
          </a:p>
          <a:p>
            <a:pPr indent="0" lvl="0" marL="457200" rtl="0" algn="l">
              <a:spcBef>
                <a:spcPts val="1600"/>
              </a:spcBef>
              <a:spcAft>
                <a:spcPts val="0"/>
              </a:spcAft>
              <a:buNone/>
            </a:pPr>
            <a:r>
              <a:rPr lang="en"/>
              <a:t>					</a:t>
            </a:r>
            <a:r>
              <a:rPr lang="en"/>
              <a:t>total weight &lt;=  given capacity</a:t>
            </a:r>
            <a:endParaRPr/>
          </a:p>
          <a:p>
            <a:pPr indent="-342900" lvl="0" marL="457200" rtl="0" algn="l">
              <a:spcBef>
                <a:spcPts val="1600"/>
              </a:spcBef>
              <a:spcAft>
                <a:spcPts val="0"/>
              </a:spcAft>
              <a:buSzPts val="1800"/>
              <a:buChar char="❏"/>
            </a:pPr>
            <a:r>
              <a:rPr lang="en"/>
              <a:t>In this project the focus will be towards </a:t>
            </a:r>
            <a:endParaRPr/>
          </a:p>
          <a:p>
            <a:pPr indent="-317500" lvl="3" marL="1828800" rtl="0" algn="l">
              <a:spcBef>
                <a:spcPts val="0"/>
              </a:spcBef>
              <a:spcAft>
                <a:spcPts val="0"/>
              </a:spcAft>
              <a:buSzPts val="1400"/>
              <a:buChar char="❏"/>
            </a:pPr>
            <a:r>
              <a:rPr lang="en" sz="1800"/>
              <a:t>G</a:t>
            </a:r>
            <a:r>
              <a:rPr lang="en" sz="1800"/>
              <a:t>reedy algorithm (Fractional Knapsack)</a:t>
            </a:r>
            <a:endParaRPr sz="1800"/>
          </a:p>
          <a:p>
            <a:pPr indent="-317500" lvl="3" marL="1828800" rtl="0" algn="l">
              <a:spcBef>
                <a:spcPts val="0"/>
              </a:spcBef>
              <a:spcAft>
                <a:spcPts val="0"/>
              </a:spcAft>
              <a:buSzPts val="1400"/>
              <a:buChar char="❏"/>
            </a:pPr>
            <a:r>
              <a:rPr lang="en" sz="1800"/>
              <a:t>Branch and Bound method	(0/1 Knapsack)</a:t>
            </a:r>
            <a:endParaRPr/>
          </a:p>
          <a:p>
            <a:pPr indent="0" lvl="0" marL="2286000" rtl="0" algn="l">
              <a:spcBef>
                <a:spcPts val="1600"/>
              </a:spcBef>
              <a:spcAft>
                <a:spcPts val="0"/>
              </a:spcAft>
              <a:buNone/>
            </a:pPr>
            <a:r>
              <a:rPr lang="en"/>
              <a:t>       </a:t>
            </a:r>
            <a:endParaRPr sz="1800"/>
          </a:p>
          <a:p>
            <a:pPr indent="0" lvl="0" marL="0" rtl="0" algn="l">
              <a:spcBef>
                <a:spcPts val="16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6698700" y="2777938"/>
            <a:ext cx="2133600"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Branch and Bound</a:t>
            </a:r>
            <a:endParaRPr/>
          </a:p>
        </p:txBody>
      </p:sp>
      <p:sp>
        <p:nvSpPr>
          <p:cNvPr id="99" name="Google Shape;99;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Best First Search Algorithm</a:t>
            </a:r>
            <a:endParaRPr/>
          </a:p>
        </p:txBody>
      </p:sp>
      <p:sp>
        <p:nvSpPr>
          <p:cNvPr id="100" name="Google Shape;100;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4572000" y="0"/>
            <a:ext cx="4572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311700" y="3857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algorithm</a:t>
            </a:r>
            <a:r>
              <a:rPr lang="en"/>
              <a:t> works by breaking down the search space into smaller subproblems and constraining the solution space to prevent searching in areas of the space that are irrelevant. It is employed in order to effectively explore the solution space. </a:t>
            </a:r>
            <a:endParaRPr/>
          </a:p>
          <a:p>
            <a:pPr indent="-342900" lvl="0" marL="457200" rtl="0" algn="l">
              <a:lnSpc>
                <a:spcPct val="120000"/>
              </a:lnSpc>
              <a:spcBef>
                <a:spcPts val="0"/>
              </a:spcBef>
              <a:spcAft>
                <a:spcPts val="0"/>
              </a:spcAft>
              <a:buSzPts val="1800"/>
              <a:buChar char="❏"/>
            </a:pPr>
            <a:r>
              <a:rPr lang="en"/>
              <a:t>The basic concept is to prioritise the search based on each node's expected maximum value.</a:t>
            </a:r>
            <a:endParaRPr/>
          </a:p>
          <a:p>
            <a:pPr indent="-342900" lvl="0" marL="457200" rtl="0" algn="l">
              <a:lnSpc>
                <a:spcPct val="115000"/>
              </a:lnSpc>
              <a:spcBef>
                <a:spcPts val="0"/>
              </a:spcBef>
              <a:spcAft>
                <a:spcPts val="0"/>
              </a:spcAft>
              <a:buSzPts val="1800"/>
              <a:buChar char="❏"/>
            </a:pPr>
            <a:r>
              <a:rPr lang="en"/>
              <a:t>A heuristic function that predicts the maximum value that can be obtained by adding items to the knapsack, assuming that all remaining items are sorted in decreasing order of their value-to-weight ratio,                                                   can be used to perform a best-first 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289350" y="457450"/>
            <a:ext cx="8565300" cy="39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algorithm keeps a priority queue of partial solutions in ascending order of their projected maximum value.</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algorithm begins with an empty subset and the knapsack's entire capacity. It dequeues the partial solution with the highest estimated maximum value in each iteration and generates two new partial solutions by adding or not adding the next item in the sorted sequence to the knapsack.</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It adds the new partial solution to the priority queue if the expected maximum value of the partial solution with the added item is greater than the estimated maximum value of the partial solution without the item.</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When the algorithm finishes, the best solution discovered thus far is the subset of partial solution items with the highest total value</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Greedy Algorithm</a:t>
            </a:r>
            <a:endParaRPr/>
          </a:p>
        </p:txBody>
      </p:sp>
      <p:sp>
        <p:nvSpPr>
          <p:cNvPr id="117" name="Google Shape;117;p18"/>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4572000" y="0"/>
            <a:ext cx="457200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 type="body"/>
          </p:nvPr>
        </p:nvSpPr>
        <p:spPr>
          <a:xfrm>
            <a:off x="246325" y="336300"/>
            <a:ext cx="8520600" cy="3339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 greedy algorithm for the 0/1 Knapsack problem selects the item with the greatest value-to-weight ratio every time.</a:t>
            </a:r>
            <a:endParaRPr/>
          </a:p>
          <a:p>
            <a:pPr indent="-342900" lvl="0" marL="457200" rtl="0" algn="l">
              <a:lnSpc>
                <a:spcPct val="100000"/>
              </a:lnSpc>
              <a:spcBef>
                <a:spcPts val="1600"/>
              </a:spcBef>
              <a:spcAft>
                <a:spcPts val="0"/>
              </a:spcAft>
              <a:buSzPts val="1800"/>
              <a:buChar char="❏"/>
            </a:pPr>
            <a:r>
              <a:rPr lang="en"/>
              <a:t>Sort the objects in decreasing value-to-weight ratio order.</a:t>
            </a:r>
            <a:endParaRPr/>
          </a:p>
          <a:p>
            <a:pPr indent="-342900" lvl="0" marL="457200" rtl="0" algn="l">
              <a:lnSpc>
                <a:spcPct val="100000"/>
              </a:lnSpc>
              <a:spcBef>
                <a:spcPts val="1600"/>
              </a:spcBef>
              <a:spcAft>
                <a:spcPts val="0"/>
              </a:spcAft>
              <a:buSzPts val="1800"/>
              <a:buChar char="❏"/>
            </a:pPr>
            <a:r>
              <a:rPr lang="en"/>
              <a:t>Set the overall weight and total value of the knapsack to 0 and 0, respectively.</a:t>
            </a:r>
            <a:endParaRPr/>
          </a:p>
          <a:p>
            <a:pPr indent="-342900" lvl="0" marL="457200" rtl="0" algn="l">
              <a:lnSpc>
                <a:spcPct val="100000"/>
              </a:lnSpc>
              <a:spcBef>
                <a:spcPts val="1600"/>
              </a:spcBef>
              <a:spcAft>
                <a:spcPts val="0"/>
              </a:spcAft>
              <a:buSzPts val="1800"/>
              <a:buChar char="❏"/>
            </a:pPr>
            <a:r>
              <a:rPr lang="en"/>
              <a:t>Iterate through the sorted list of things, adding each item to the knapsack if the knapsack's weight plus the weight of the item is less than or equal to the knapsack's maximum weight capacity.</a:t>
            </a:r>
            <a:endParaRPr/>
          </a:p>
          <a:p>
            <a:pPr indent="-342900" lvl="0" marL="457200" rtl="0" algn="l">
              <a:lnSpc>
                <a:spcPct val="100000"/>
              </a:lnSpc>
              <a:spcBef>
                <a:spcPts val="1600"/>
              </a:spcBef>
              <a:spcAft>
                <a:spcPts val="0"/>
              </a:spcAft>
              <a:buSzPts val="1800"/>
              <a:buChar char="❏"/>
            </a:pPr>
            <a:r>
              <a:rPr lang="en"/>
              <a:t>Update the knapsack's overall weight and total value.</a:t>
            </a:r>
            <a:endParaRPr/>
          </a:p>
          <a:p>
            <a:pPr indent="-342900" lvl="0" marL="457200" rtl="0" algn="l">
              <a:spcBef>
                <a:spcPts val="1600"/>
              </a:spcBef>
              <a:spcAft>
                <a:spcPts val="0"/>
              </a:spcAft>
              <a:buClr>
                <a:srgbClr val="374151"/>
              </a:buClr>
              <a:buSzPts val="1800"/>
              <a:buChar char="❏"/>
            </a:pPr>
            <a:r>
              <a:rPr lang="en">
                <a:solidFill>
                  <a:srgbClr val="374151"/>
                </a:solidFill>
                <a:highlight>
                  <a:srgbClr val="F7F7F8"/>
                </a:highlight>
              </a:rPr>
              <a:t>Return the final total value of the knapsack.</a:t>
            </a:r>
            <a:endParaRPr>
              <a:solidFill>
                <a:srgbClr val="374151"/>
              </a:solidFill>
              <a:highlight>
                <a:srgbClr val="F7F7F8"/>
              </a:highlight>
            </a:endParaRPr>
          </a:p>
          <a:p>
            <a:pPr indent="0" lvl="0" marL="0" rtl="0" algn="l">
              <a:lnSpc>
                <a:spcPct val="100000"/>
              </a:lnSpc>
              <a:spcBef>
                <a:spcPts val="15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638575"/>
            <a:ext cx="85206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130" name="Google Shape;130;p20"/>
          <p:cNvSpPr txBox="1"/>
          <p:nvPr>
            <p:ph idx="1" type="body"/>
          </p:nvPr>
        </p:nvSpPr>
        <p:spPr>
          <a:xfrm>
            <a:off x="311700" y="1455850"/>
            <a:ext cx="8520600" cy="336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algorithms and strategies have been tested and developed using knapsack.</a:t>
            </a:r>
            <a:endParaRPr/>
          </a:p>
          <a:p>
            <a:pPr indent="-342900" lvl="0" marL="457200" rtl="0" algn="l">
              <a:spcBef>
                <a:spcPts val="0"/>
              </a:spcBef>
              <a:spcAft>
                <a:spcPts val="0"/>
              </a:spcAft>
              <a:buSzPts val="1800"/>
              <a:buChar char="❏"/>
            </a:pPr>
            <a:r>
              <a:rPr lang="en"/>
              <a:t>It has practical uses in resource allocation, such as production planning, financial portfolio management, and computer network resource allocation.</a:t>
            </a:r>
            <a:endParaRPr/>
          </a:p>
          <a:p>
            <a:pPr indent="-342900" lvl="0" marL="457200" rtl="0" algn="l">
              <a:spcBef>
                <a:spcPts val="0"/>
              </a:spcBef>
              <a:spcAft>
                <a:spcPts val="0"/>
              </a:spcAft>
              <a:buSzPts val="1800"/>
              <a:buChar char="❏"/>
            </a:pPr>
            <a:r>
              <a:rPr lang="en"/>
              <a:t>The problem has several variations and extensions, making it appealing to researchers to study and create new algorithms and techniques.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518700"/>
            <a:ext cx="8520600" cy="5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a:t>
            </a:r>
            <a:r>
              <a:rPr lang="en"/>
              <a:t>dvantages</a:t>
            </a:r>
            <a:endParaRPr/>
          </a:p>
        </p:txBody>
      </p:sp>
      <p:sp>
        <p:nvSpPr>
          <p:cNvPr id="136" name="Google Shape;136;p21"/>
          <p:cNvSpPr txBox="1"/>
          <p:nvPr>
            <p:ph idx="1" type="body"/>
          </p:nvPr>
        </p:nvSpPr>
        <p:spPr>
          <a:xfrm>
            <a:off x="311700" y="1259700"/>
            <a:ext cx="8520600" cy="33639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800"/>
              <a:buChar char="❏"/>
            </a:pPr>
            <a:r>
              <a:rPr lang="en"/>
              <a:t>The problem is known to be NP-hard, which implies that no algorithm has been developed that can solve it in polynomial time.</a:t>
            </a:r>
            <a:endParaRPr/>
          </a:p>
          <a:p>
            <a:pPr indent="-342900" lvl="0" marL="457200" rtl="0" algn="l">
              <a:lnSpc>
                <a:spcPct val="120000"/>
              </a:lnSpc>
              <a:spcBef>
                <a:spcPts val="0"/>
              </a:spcBef>
              <a:spcAft>
                <a:spcPts val="0"/>
              </a:spcAft>
              <a:buSzPts val="1800"/>
              <a:buChar char="❏"/>
            </a:pPr>
            <a:r>
              <a:rPr lang="en"/>
              <a:t>The problem implies that each item's value and weight are known in advance, which may not be the case in some real-world applications.</a:t>
            </a:r>
            <a:endParaRPr/>
          </a:p>
          <a:p>
            <a:pPr indent="-342900" lvl="0" marL="457200" rtl="0" algn="l">
              <a:lnSpc>
                <a:spcPct val="120000"/>
              </a:lnSpc>
              <a:spcBef>
                <a:spcPts val="0"/>
              </a:spcBef>
              <a:spcAft>
                <a:spcPts val="0"/>
              </a:spcAft>
              <a:buSzPts val="1800"/>
              <a:buChar char="❏"/>
            </a:pPr>
            <a:r>
              <a:rPr lang="en"/>
              <a:t>The issue presumes that the knapsack has a fixed capacity, which may not be realistic in some real-world applications where the knapsack's capacity varies over time.</a:t>
            </a:r>
            <a:endParaRPr/>
          </a:p>
          <a:p>
            <a:pPr indent="0" lvl="0" marL="0" rtl="0" algn="l">
              <a:lnSpc>
                <a:spcPct val="115000"/>
              </a:lnSpc>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