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1" d="100"/>
          <a:sy n="61"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42"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logs.commons.georgetown.edu/cctp-820-fall2017/author/am3592/"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campbellpropertymanagement.com/blog/2015/02/10/tech-tuesdays-cloud-based-programs/"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manuelcorpas.com/2012/03/12/from-life-in-the-server-to-life-in-the-clus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242944"/>
            <a:ext cx="11340000" cy="303187"/>
          </a:xfrm>
        </p:spPr>
        <p:txBody>
          <a:bodyPr/>
          <a:lstStyle/>
          <a:p>
            <a:pPr algn="ctr"/>
            <a:r>
              <a:rPr lang="en-AU" sz="4400" b="1" u="sng" dirty="0"/>
              <a:t> DELOITTE’S VIRTUAL INTERNSHIP </a:t>
            </a:r>
            <a:endParaRPr lang="en-AU" sz="4400" b="1" u="sng" dirty="0">
              <a:solidFill>
                <a:srgbClr val="86BC25"/>
              </a:solidFill>
            </a:endParaRPr>
          </a:p>
        </p:txBody>
      </p:sp>
      <p:sp>
        <p:nvSpPr>
          <p:cNvPr id="59" name="object 23"/>
          <p:cNvSpPr txBox="1"/>
          <p:nvPr/>
        </p:nvSpPr>
        <p:spPr>
          <a:xfrm>
            <a:off x="3295181" y="2590149"/>
            <a:ext cx="5244685" cy="1176091"/>
          </a:xfrm>
          <a:prstGeom prst="rect">
            <a:avLst/>
          </a:prstGeom>
        </p:spPr>
        <p:txBody>
          <a:bodyPr vert="horz" wrap="square" lIns="0" tIns="0" rIns="0" bIns="0" rtlCol="0" anchor="t">
            <a:spAutoFit/>
          </a:bodyPr>
          <a:lstStyle/>
          <a:p>
            <a:pPr marL="12700" marR="5080" algn="ctr">
              <a:lnSpc>
                <a:spcPct val="130000"/>
              </a:lnSpc>
              <a:spcBef>
                <a:spcPts val="359"/>
              </a:spcBef>
            </a:pPr>
            <a:r>
              <a:rPr lang="en-US" sz="2400" b="1" spc="-25" dirty="0">
                <a:solidFill>
                  <a:srgbClr val="86BC25"/>
                </a:solidFill>
                <a:cs typeface="Verdana"/>
              </a:rPr>
              <a:t>PRESENTATION ON-</a:t>
            </a:r>
          </a:p>
          <a:p>
            <a:pPr marL="12700" marR="5080" algn="ctr">
              <a:lnSpc>
                <a:spcPct val="130000"/>
              </a:lnSpc>
              <a:spcBef>
                <a:spcPts val="359"/>
              </a:spcBef>
            </a:pPr>
            <a:r>
              <a:rPr lang="en-US" sz="3600" b="1" u="sng" spc="-25" dirty="0">
                <a:solidFill>
                  <a:srgbClr val="041E42"/>
                </a:solidFill>
                <a:cs typeface="Verdana"/>
              </a:rPr>
              <a:t>“CLOUD COMPUTING”</a:t>
            </a:r>
          </a:p>
        </p:txBody>
      </p:sp>
      <p:sp>
        <p:nvSpPr>
          <p:cNvPr id="2" name="TextBox 1">
            <a:extLst>
              <a:ext uri="{FF2B5EF4-FFF2-40B4-BE49-F238E27FC236}">
                <a16:creationId xmlns:a16="http://schemas.microsoft.com/office/drawing/2014/main" id="{83F58186-5338-4438-B612-6B3ACB8733EC}"/>
              </a:ext>
            </a:extLst>
          </p:cNvPr>
          <p:cNvSpPr txBox="1"/>
          <p:nvPr/>
        </p:nvSpPr>
        <p:spPr>
          <a:xfrm>
            <a:off x="840828" y="4876800"/>
            <a:ext cx="2322786" cy="630942"/>
          </a:xfrm>
          <a:prstGeom prst="rect">
            <a:avLst/>
          </a:prstGeom>
          <a:noFill/>
        </p:spPr>
        <p:txBody>
          <a:bodyPr wrap="square" lIns="0" tIns="0" rIns="0" bIns="0" rtlCol="0">
            <a:spAutoFit/>
          </a:bodyPr>
          <a:lstStyle/>
          <a:p>
            <a:pPr>
              <a:spcBef>
                <a:spcPts val="600"/>
              </a:spcBef>
              <a:buSzPct val="100000"/>
            </a:pPr>
            <a:r>
              <a:rPr lang="en-GB" b="1" dirty="0">
                <a:solidFill>
                  <a:srgbClr val="313131"/>
                </a:solidFill>
              </a:rPr>
              <a:t>Submitted By:</a:t>
            </a:r>
          </a:p>
          <a:p>
            <a:pPr>
              <a:spcBef>
                <a:spcPts val="600"/>
              </a:spcBef>
              <a:buSzPct val="100000"/>
            </a:pPr>
            <a:r>
              <a:rPr lang="en-GB" b="1" dirty="0">
                <a:solidFill>
                  <a:srgbClr val="313131"/>
                </a:solidFill>
              </a:rPr>
              <a:t>Krithika Jagannath</a:t>
            </a: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CDCA14-8C68-4CCA-B450-57201EBEBA84}"/>
              </a:ext>
            </a:extLst>
          </p:cNvPr>
          <p:cNvSpPr>
            <a:spLocks noGrp="1"/>
          </p:cNvSpPr>
          <p:nvPr>
            <p:ph type="body" sz="quarter" idx="10"/>
          </p:nvPr>
        </p:nvSpPr>
        <p:spPr/>
        <p:txBody>
          <a:bodyPr/>
          <a:lstStyle/>
          <a:p>
            <a:pPr marL="171450" indent="-171450">
              <a:buFont typeface="Wingdings" panose="05000000000000000000" pitchFamily="2" charset="2"/>
              <a:buChar char="Ø"/>
            </a:pPr>
            <a:r>
              <a:rPr lang="en-GB" sz="2400" dirty="0"/>
              <a:t>What is Cloud?</a:t>
            </a:r>
          </a:p>
          <a:p>
            <a:pPr marL="171450" indent="-171450">
              <a:buFont typeface="Wingdings" panose="05000000000000000000" pitchFamily="2" charset="2"/>
              <a:buChar char="Ø"/>
            </a:pPr>
            <a:r>
              <a:rPr lang="en-GB" sz="2400" dirty="0"/>
              <a:t>Cloud Characteristics</a:t>
            </a:r>
          </a:p>
          <a:p>
            <a:pPr marL="171450" indent="-171450">
              <a:buFont typeface="Wingdings" panose="05000000000000000000" pitchFamily="2" charset="2"/>
              <a:buChar char="Ø"/>
            </a:pPr>
            <a:r>
              <a:rPr lang="en-GB" sz="2400" dirty="0"/>
              <a:t>Cloud capabilities</a:t>
            </a:r>
          </a:p>
        </p:txBody>
      </p:sp>
      <p:sp>
        <p:nvSpPr>
          <p:cNvPr id="4" name="Title 3">
            <a:extLst>
              <a:ext uri="{FF2B5EF4-FFF2-40B4-BE49-F238E27FC236}">
                <a16:creationId xmlns:a16="http://schemas.microsoft.com/office/drawing/2014/main" id="{10028A18-F01B-4988-B414-495C24F83D31}"/>
              </a:ext>
            </a:extLst>
          </p:cNvPr>
          <p:cNvSpPr>
            <a:spLocks noGrp="1"/>
          </p:cNvSpPr>
          <p:nvPr>
            <p:ph type="title"/>
          </p:nvPr>
        </p:nvSpPr>
        <p:spPr/>
        <p:txBody>
          <a:bodyPr/>
          <a:lstStyle/>
          <a:p>
            <a:r>
              <a:rPr lang="en-GB" sz="2800" b="1" u="sng" dirty="0"/>
              <a:t>CONTENTS:-</a:t>
            </a:r>
          </a:p>
        </p:txBody>
      </p:sp>
      <p:pic>
        <p:nvPicPr>
          <p:cNvPr id="6" name="Picture 5">
            <a:extLst>
              <a:ext uri="{FF2B5EF4-FFF2-40B4-BE49-F238E27FC236}">
                <a16:creationId xmlns:a16="http://schemas.microsoft.com/office/drawing/2014/main" id="{AC993DF9-2890-445E-8B62-39F904116E3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06508" y="1051033"/>
            <a:ext cx="5780690" cy="2996815"/>
          </a:xfrm>
          <a:prstGeom prst="rect">
            <a:avLst/>
          </a:prstGeom>
        </p:spPr>
      </p:pic>
    </p:spTree>
    <p:extLst>
      <p:ext uri="{BB962C8B-B14F-4D97-AF65-F5344CB8AC3E}">
        <p14:creationId xmlns:p14="http://schemas.microsoft.com/office/powerpoint/2010/main" val="4066271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012861-FCDD-4B72-9BEB-B2032C7CEF75}"/>
              </a:ext>
            </a:extLst>
          </p:cNvPr>
          <p:cNvSpPr>
            <a:spLocks noGrp="1"/>
          </p:cNvSpPr>
          <p:nvPr>
            <p:ph type="body" sz="quarter" idx="10"/>
          </p:nvPr>
        </p:nvSpPr>
        <p:spPr/>
        <p:txBody>
          <a:bodyPr/>
          <a:lstStyle/>
          <a:p>
            <a:r>
              <a:rPr lang="en-US" sz="2400" dirty="0"/>
              <a:t>"The cloud" refers to servers that are accessed over the Internet, and the software and databases that run on those servers. Cloud servers are located in data centers all over the world. By using cloud computing, users and companies don't have to manage physical servers themselves or run software applications on their own machines. In simple terms  </a:t>
            </a:r>
            <a:r>
              <a:rPr lang="en-US" sz="2400" b="1" dirty="0"/>
              <a:t>cloud</a:t>
            </a:r>
            <a:r>
              <a:rPr lang="en-US" sz="2400" dirty="0"/>
              <a:t> computing means storing and accessing data and programs over the Internet instead of your computer's hard drive</a:t>
            </a:r>
            <a:r>
              <a:rPr lang="en-US" dirty="0"/>
              <a:t>. </a:t>
            </a:r>
            <a:endParaRPr lang="en-GB" sz="2400" dirty="0"/>
          </a:p>
        </p:txBody>
      </p:sp>
      <p:sp>
        <p:nvSpPr>
          <p:cNvPr id="4" name="Title 3">
            <a:extLst>
              <a:ext uri="{FF2B5EF4-FFF2-40B4-BE49-F238E27FC236}">
                <a16:creationId xmlns:a16="http://schemas.microsoft.com/office/drawing/2014/main" id="{F176A2C0-03D4-421E-AFF3-F4AFF80A7168}"/>
              </a:ext>
            </a:extLst>
          </p:cNvPr>
          <p:cNvSpPr>
            <a:spLocks noGrp="1"/>
          </p:cNvSpPr>
          <p:nvPr>
            <p:ph type="title"/>
          </p:nvPr>
        </p:nvSpPr>
        <p:spPr>
          <a:xfrm>
            <a:off x="426542" y="327026"/>
            <a:ext cx="11340000" cy="613992"/>
          </a:xfrm>
        </p:spPr>
        <p:txBody>
          <a:bodyPr/>
          <a:lstStyle/>
          <a:p>
            <a:r>
              <a:rPr lang="en-GB" sz="2800" b="1" dirty="0"/>
              <a:t>WHAT IS CLOUD?</a:t>
            </a:r>
          </a:p>
        </p:txBody>
      </p:sp>
      <p:pic>
        <p:nvPicPr>
          <p:cNvPr id="6" name="Picture 5">
            <a:extLst>
              <a:ext uri="{FF2B5EF4-FFF2-40B4-BE49-F238E27FC236}">
                <a16:creationId xmlns:a16="http://schemas.microsoft.com/office/drawing/2014/main" id="{76D35BDD-408D-4D98-9C7F-59496E831E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44295" y="4008806"/>
            <a:ext cx="2872186" cy="2140630"/>
          </a:xfrm>
          <a:prstGeom prst="rect">
            <a:avLst/>
          </a:prstGeom>
        </p:spPr>
      </p:pic>
    </p:spTree>
    <p:extLst>
      <p:ext uri="{BB962C8B-B14F-4D97-AF65-F5344CB8AC3E}">
        <p14:creationId xmlns:p14="http://schemas.microsoft.com/office/powerpoint/2010/main" val="5577060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57372D-3762-4AE4-B624-26F12BF84A95}"/>
              </a:ext>
            </a:extLst>
          </p:cNvPr>
          <p:cNvSpPr>
            <a:spLocks noGrp="1"/>
          </p:cNvSpPr>
          <p:nvPr>
            <p:ph type="body" sz="quarter" idx="10"/>
          </p:nvPr>
        </p:nvSpPr>
        <p:spPr/>
        <p:txBody>
          <a:bodyPr/>
          <a:lstStyle/>
          <a:p>
            <a:pPr fontAlgn="base"/>
            <a:r>
              <a:rPr lang="en-US" sz="1600" b="1" dirty="0"/>
              <a:t>On-demand self-services:</a:t>
            </a:r>
            <a:br>
              <a:rPr lang="en-US" sz="1600" dirty="0"/>
            </a:br>
            <a:r>
              <a:rPr lang="en-US" sz="1600" dirty="0"/>
              <a:t>The Cloud computing services does not require any human administrators, user themselves are able to provision, monitor and manage computing resources as needed.</a:t>
            </a:r>
          </a:p>
          <a:p>
            <a:pPr fontAlgn="base"/>
            <a:r>
              <a:rPr lang="en-US" sz="1600" b="1" dirty="0"/>
              <a:t>Broad network access:</a:t>
            </a:r>
            <a:br>
              <a:rPr lang="en-US" sz="1600" dirty="0"/>
            </a:br>
            <a:r>
              <a:rPr lang="en-US" sz="1600" dirty="0"/>
              <a:t>The Computing services are generally provided over standard networks and heterogeneous devices.</a:t>
            </a:r>
          </a:p>
          <a:p>
            <a:pPr fontAlgn="base"/>
            <a:r>
              <a:rPr lang="en-US" sz="1600" b="1" dirty="0"/>
              <a:t>Rapid elasticity:</a:t>
            </a:r>
            <a:br>
              <a:rPr lang="en-US" sz="1600" dirty="0"/>
            </a:br>
            <a:r>
              <a:rPr lang="en-US" sz="1600" dirty="0"/>
              <a:t>The Computing services should have IT resources that are able to scale out and in quickly and on as needed basis. Whenever the user require services it is provided to him and it is scale out as soon as its requirement gets over.</a:t>
            </a:r>
          </a:p>
          <a:p>
            <a:pPr fontAlgn="base"/>
            <a:r>
              <a:rPr lang="en-US" sz="1600" b="1" dirty="0"/>
              <a:t>Resource pooling:</a:t>
            </a:r>
            <a:br>
              <a:rPr lang="en-US" sz="1600" dirty="0"/>
            </a:br>
            <a:r>
              <a:rPr lang="en-US" sz="1600" dirty="0"/>
              <a:t>The IT resource (e.g., networks, servers, storage, applications, and services) present are shared across multiple applications and occupant in an uncommitted manner. Multiple clients are provided service from a same physical resource.</a:t>
            </a:r>
          </a:p>
          <a:p>
            <a:pPr fontAlgn="base"/>
            <a:r>
              <a:rPr lang="en-US" sz="1600" b="1" dirty="0"/>
              <a:t>Measured service:</a:t>
            </a:r>
            <a:br>
              <a:rPr lang="en-US" sz="1600" dirty="0"/>
            </a:br>
            <a:r>
              <a:rPr lang="en-US" sz="1600" dirty="0"/>
              <a:t>The resource utilization is tracked for each application and occupant, it will provide both the user and the resource provider with an account of what has been used. This is done for various reasons like monitoring billing and effective use of resource.</a:t>
            </a:r>
          </a:p>
          <a:p>
            <a:endParaRPr lang="en-GB" sz="1600" dirty="0"/>
          </a:p>
        </p:txBody>
      </p:sp>
      <p:sp>
        <p:nvSpPr>
          <p:cNvPr id="4" name="Title 3">
            <a:extLst>
              <a:ext uri="{FF2B5EF4-FFF2-40B4-BE49-F238E27FC236}">
                <a16:creationId xmlns:a16="http://schemas.microsoft.com/office/drawing/2014/main" id="{6C61CC9B-4822-4047-8FFA-6AB595E7A063}"/>
              </a:ext>
            </a:extLst>
          </p:cNvPr>
          <p:cNvSpPr>
            <a:spLocks noGrp="1"/>
          </p:cNvSpPr>
          <p:nvPr>
            <p:ph type="title"/>
          </p:nvPr>
        </p:nvSpPr>
        <p:spPr/>
        <p:txBody>
          <a:bodyPr/>
          <a:lstStyle/>
          <a:p>
            <a:r>
              <a:rPr lang="en-GB" sz="2800" b="1" dirty="0"/>
              <a:t>Cloud Characteristics</a:t>
            </a:r>
            <a:br>
              <a:rPr lang="en-GB" sz="2800" b="1" dirty="0"/>
            </a:br>
            <a:endParaRPr lang="en-GB" sz="2800" b="1" dirty="0"/>
          </a:p>
        </p:txBody>
      </p:sp>
    </p:spTree>
    <p:extLst>
      <p:ext uri="{BB962C8B-B14F-4D97-AF65-F5344CB8AC3E}">
        <p14:creationId xmlns:p14="http://schemas.microsoft.com/office/powerpoint/2010/main" val="20177715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F3172-E310-4DD4-BFFD-81BF1D62B88B}"/>
              </a:ext>
            </a:extLst>
          </p:cNvPr>
          <p:cNvSpPr>
            <a:spLocks noGrp="1"/>
          </p:cNvSpPr>
          <p:nvPr>
            <p:ph type="body" sz="quarter" idx="10"/>
          </p:nvPr>
        </p:nvSpPr>
        <p:spPr/>
        <p:txBody>
          <a:bodyPr/>
          <a:lstStyle/>
          <a:p>
            <a:pPr marL="457200" indent="-457200">
              <a:buFont typeface="Arial" panose="020B0604020202020204" pitchFamily="34" charset="0"/>
              <a:buChar char="•"/>
            </a:pPr>
            <a:r>
              <a:rPr lang="en-GB" sz="2800" dirty="0"/>
              <a:t>Controlled Interface </a:t>
            </a:r>
          </a:p>
          <a:p>
            <a:pPr marL="457200" indent="-457200">
              <a:buFont typeface="Arial" panose="020B0604020202020204" pitchFamily="34" charset="0"/>
              <a:buChar char="•"/>
            </a:pPr>
            <a:r>
              <a:rPr lang="en-GB" sz="2800" dirty="0"/>
              <a:t> Location Independence</a:t>
            </a:r>
          </a:p>
          <a:p>
            <a:pPr marL="457200" indent="-457200">
              <a:buFont typeface="Arial" panose="020B0604020202020204" pitchFamily="34" charset="0"/>
              <a:buChar char="•"/>
            </a:pPr>
            <a:r>
              <a:rPr lang="en-GB" sz="2800" dirty="0"/>
              <a:t>Sourcing Independence </a:t>
            </a:r>
          </a:p>
          <a:p>
            <a:pPr marL="457200" indent="-457200">
              <a:buFont typeface="Arial" panose="020B0604020202020204" pitchFamily="34" charset="0"/>
              <a:buChar char="•"/>
            </a:pPr>
            <a:r>
              <a:rPr lang="en-GB" sz="2800" dirty="0"/>
              <a:t>Ubiquitous Access</a:t>
            </a:r>
          </a:p>
          <a:p>
            <a:pPr marL="457200" indent="-457200">
              <a:buFont typeface="Arial" panose="020B0604020202020204" pitchFamily="34" charset="0"/>
              <a:buChar char="•"/>
            </a:pPr>
            <a:r>
              <a:rPr lang="en-GB" sz="2800" dirty="0"/>
              <a:t>Virtual Business Environments</a:t>
            </a:r>
          </a:p>
          <a:p>
            <a:pPr marL="457200" indent="-457200">
              <a:buFont typeface="Arial" panose="020B0604020202020204" pitchFamily="34" charset="0"/>
              <a:buChar char="•"/>
            </a:pPr>
            <a:r>
              <a:rPr lang="en-GB" sz="2800" dirty="0"/>
              <a:t>Addressability and Traceability</a:t>
            </a:r>
          </a:p>
          <a:p>
            <a:pPr marL="457200" indent="-457200">
              <a:buFont typeface="Arial" panose="020B0604020202020204" pitchFamily="34" charset="0"/>
              <a:buChar char="•"/>
            </a:pPr>
            <a:r>
              <a:rPr lang="en-GB" sz="2800" dirty="0"/>
              <a:t> Rapid Elasticity</a:t>
            </a:r>
          </a:p>
        </p:txBody>
      </p:sp>
      <p:sp>
        <p:nvSpPr>
          <p:cNvPr id="4" name="Title 3">
            <a:extLst>
              <a:ext uri="{FF2B5EF4-FFF2-40B4-BE49-F238E27FC236}">
                <a16:creationId xmlns:a16="http://schemas.microsoft.com/office/drawing/2014/main" id="{9CF19A3F-6927-439E-AA6C-92F77B5368A5}"/>
              </a:ext>
            </a:extLst>
          </p:cNvPr>
          <p:cNvSpPr>
            <a:spLocks noGrp="1"/>
          </p:cNvSpPr>
          <p:nvPr>
            <p:ph type="title"/>
          </p:nvPr>
        </p:nvSpPr>
        <p:spPr/>
        <p:txBody>
          <a:bodyPr/>
          <a:lstStyle/>
          <a:p>
            <a:r>
              <a:rPr lang="en-GB" sz="2800" b="1" dirty="0"/>
              <a:t>Cloud capabilities</a:t>
            </a:r>
            <a:br>
              <a:rPr lang="en-GB" sz="2800" b="1" dirty="0"/>
            </a:br>
            <a:endParaRPr lang="en-GB" sz="2800" b="1" dirty="0"/>
          </a:p>
        </p:txBody>
      </p:sp>
      <p:pic>
        <p:nvPicPr>
          <p:cNvPr id="6" name="Graphic 5">
            <a:extLst>
              <a:ext uri="{FF2B5EF4-FFF2-40B4-BE49-F238E27FC236}">
                <a16:creationId xmlns:a16="http://schemas.microsoft.com/office/drawing/2014/main" id="{C2519586-18DE-4C9F-A980-57DB36E32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5759661" y="719959"/>
            <a:ext cx="6146070" cy="5239408"/>
          </a:xfrm>
          <a:prstGeom prst="rect">
            <a:avLst/>
          </a:prstGeom>
        </p:spPr>
      </p:pic>
    </p:spTree>
    <p:extLst>
      <p:ext uri="{BB962C8B-B14F-4D97-AF65-F5344CB8AC3E}">
        <p14:creationId xmlns:p14="http://schemas.microsoft.com/office/powerpoint/2010/main" val="263470118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Widescreen</PresentationFormat>
  <Paragraphs>25</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Open Sans</vt:lpstr>
      <vt:lpstr>Verdana</vt:lpstr>
      <vt:lpstr>Wingdings</vt:lpstr>
      <vt:lpstr>Deloitte_4_3_Onscreen</vt:lpstr>
      <vt:lpstr>think-cell Slide</vt:lpstr>
      <vt:lpstr> DELOITTE’S VIRTUAL INTERNSHIP </vt:lpstr>
      <vt:lpstr>CONTENTS:-</vt:lpstr>
      <vt:lpstr>WHAT IS CLOUD?</vt:lpstr>
      <vt:lpstr>Cloud Characteristics </vt:lpstr>
      <vt:lpstr>Cloud capabilities </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krithika jagannath</cp:lastModifiedBy>
  <cp:revision>12</cp:revision>
  <dcterms:created xsi:type="dcterms:W3CDTF">2019-03-31T19:26:34Z</dcterms:created>
  <dcterms:modified xsi:type="dcterms:W3CDTF">2020-05-30T12:46:48Z</dcterms:modified>
</cp:coreProperties>
</file>