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2" r:id="rId2"/>
    <p:sldId id="285" r:id="rId3"/>
    <p:sldId id="258" r:id="rId4"/>
    <p:sldId id="284" r:id="rId5"/>
    <p:sldId id="263" r:id="rId6"/>
    <p:sldId id="286" r:id="rId7"/>
    <p:sldId id="287" r:id="rId8"/>
    <p:sldId id="288"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p:scale>
          <a:sx n="61" d="100"/>
          <a:sy n="61" d="100"/>
        </p:scale>
        <p:origin x="8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AU" sz="1600" dirty="0"/>
              <a:t>Phase 1 Price Comparison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c:ext xmlns:c16="http://schemas.microsoft.com/office/drawing/2014/chart" uri="{C3380CC4-5D6E-409C-BE32-E72D297353CC}">
              <c16:uniqueId val="{00000000-7BD6-4A1C-A523-B7C5D3FBC278}"/>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extLst>
            <c:ext xmlns:c16="http://schemas.microsoft.com/office/drawing/2014/chart" uri="{C3380CC4-5D6E-409C-BE32-E72D297353CC}">
              <c16:uniqueId val="{00000001-7BD6-4A1C-A523-B7C5D3FBC278}"/>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c:ext xmlns:c16="http://schemas.microsoft.com/office/drawing/2014/chart" uri="{C3380CC4-5D6E-409C-BE32-E72D297353CC}">
              <c16:uniqueId val="{00000000-649C-4B73-93E8-C5E06FE4C258}"/>
            </c:ext>
          </c:extLst>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t>31/05/2020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t>‹#›</a:t>
            </a:fld>
            <a:endParaRPr lang="en-AU"/>
          </a:p>
        </p:txBody>
      </p:sp>
    </p:spTree>
    <p:extLst>
      <p:ext uri="{BB962C8B-B14F-4D97-AF65-F5344CB8AC3E}">
        <p14:creationId xmlns:p14="http://schemas.microsoft.com/office/powerpoint/2010/main" val="414978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63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55705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98431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427591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10515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25715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0534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99540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2537096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3893083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281101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6223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11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7851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73240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52684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83796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3999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98130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024008838"/>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395327272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2989826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17470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23689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549683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4033502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715846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190930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14044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920858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23107149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25099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190650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1878209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529114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798130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65867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325596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582529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74357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5739593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1574614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946260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806773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248827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12903108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15573267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89587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650662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9259709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019649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06641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534284585"/>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6363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111463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3901474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462203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0260070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384427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3231701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5"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31/05/2020</a:t>
            </a:fld>
            <a:r>
              <a:rPr lang="en-AU"/>
              <a:t>19/02/2019</a:t>
            </a:r>
          </a:p>
        </p:txBody>
      </p:sp>
    </p:spTree>
    <p:extLst>
      <p:ext uri="{BB962C8B-B14F-4D97-AF65-F5344CB8AC3E}">
        <p14:creationId xmlns:p14="http://schemas.microsoft.com/office/powerpoint/2010/main" val="350450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2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www.evosysglobal.com/evocass-evosys-premium-cloud-service-support"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6.xml"/><Relationship Id="rId7" Type="http://schemas.openxmlformats.org/officeDocument/2006/relationships/image" Target="../media/image1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vmlDrawing" Target="../drawings/vmlDrawing3.v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11.emf"/><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oleObject" Target="../embeddings/oleObject3.bin"/><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microsoft.com/office/2007/relationships/hdphoto" Target="../media/hdphoto2.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42681525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460">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52271">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a:solidFill>
                          <a:schemeClr val="dk1"/>
                        </a:solidFill>
                        <a:latin typeface="+mn-lt"/>
                        <a:ea typeface="+mn-ea"/>
                        <a:cs typeface="+mn-cs"/>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3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747">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800" b="1"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800" b="1" dirty="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a:stretch>
            <a:fillRect/>
          </a:stretch>
        </p:blipFill>
        <p:spPr>
          <a:xfrm>
            <a:off x="1921713" y="5022343"/>
            <a:ext cx="894888" cy="202841"/>
          </a:xfrm>
          <a:prstGeom prst="rect">
            <a:avLst/>
          </a:prstGeom>
        </p:spPr>
      </p:pic>
      <p:pic>
        <p:nvPicPr>
          <p:cNvPr id="37" name="Picture 36"/>
          <p:cNvPicPr>
            <a:picLocks noChangeAspect="1"/>
          </p:cNvPicPr>
          <p:nvPr/>
        </p:nvPicPr>
        <p:blipFill>
          <a:blip r:embed="rId4"/>
          <a:stretch>
            <a:fillRect/>
          </a:stretch>
        </p:blipFill>
        <p:spPr>
          <a:xfrm>
            <a:off x="1950747" y="2305681"/>
            <a:ext cx="836821" cy="305327"/>
          </a:xfrm>
          <a:prstGeom prst="rect">
            <a:avLst/>
          </a:prstGeom>
        </p:spPr>
      </p:pic>
    </p:spTree>
    <p:extLst>
      <p:ext uri="{BB962C8B-B14F-4D97-AF65-F5344CB8AC3E}">
        <p14:creationId xmlns:p14="http://schemas.microsoft.com/office/powerpoint/2010/main" val="101879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299"/>
          <a:ext cx="8391528" cy="5424363"/>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GB"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extLst>
      <p:ext uri="{BB962C8B-B14F-4D97-AF65-F5344CB8AC3E}">
        <p14:creationId xmlns:p14="http://schemas.microsoft.com/office/powerpoint/2010/main" val="9023782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val="20000"/>
                    </a:ext>
                  </a:extLst>
                </a:gridCol>
                <a:gridCol w="2083423">
                  <a:extLst>
                    <a:ext uri="{9D8B030D-6E8A-4147-A177-3AD203B41FA5}">
                      <a16:colId xmlns:a16="http://schemas.microsoft.com/office/drawing/2014/main" val="20005"/>
                    </a:ext>
                  </a:extLst>
                </a:gridCol>
                <a:gridCol w="2083423">
                  <a:extLst>
                    <a:ext uri="{9D8B030D-6E8A-4147-A177-3AD203B41FA5}">
                      <a16:colId xmlns:a16="http://schemas.microsoft.com/office/drawing/2014/main" val="20006"/>
                    </a:ext>
                  </a:extLst>
                </a:gridCol>
                <a:gridCol w="2083423">
                  <a:extLst>
                    <a:ext uri="{9D8B030D-6E8A-4147-A177-3AD203B41FA5}">
                      <a16:colId xmlns:a16="http://schemas.microsoft.com/office/drawing/2014/main" val="20007"/>
                    </a:ext>
                  </a:extLst>
                </a:gridCol>
              </a:tblGrid>
              <a:tr h="3700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$90,270.00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extLst>
                  <a:ext uri="{0D108BD9-81ED-4DB2-BD59-A6C34878D82A}">
                    <a16:rowId xmlns:a16="http://schemas.microsoft.com/office/drawing/2014/main" val="2150959375"/>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2435666062"/>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Pending</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$238,180.00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4102796134"/>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344722048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tabLst/>
                        <a:defRPr/>
                      </a:pPr>
                      <a:r>
                        <a:rPr lang="en-AU" sz="800" b="0" i="0" u="none" strike="noStrike" kern="1200" dirty="0">
                          <a:solidFill>
                            <a:srgbClr val="000000"/>
                          </a:solidFill>
                          <a:effectLst/>
                          <a:latin typeface="Verdana" panose="020B0604030504040204" pitchFamily="34" charset="0"/>
                          <a:ea typeface="+mn-ea"/>
                          <a:cs typeface="+mn-cs"/>
                        </a:rPr>
                        <a:t>(Fixed Price)</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N/A</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38773753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250594541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74524041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None</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313570204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a:solidFill>
                            <a:schemeClr val="tx1"/>
                          </a:solidFill>
                          <a:effectLst/>
                          <a:latin typeface="+mn-lt"/>
                        </a:rPr>
                        <a:t>-</a:t>
                      </a: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2162129997"/>
                  </a:ext>
                </a:extLst>
              </a:tr>
            </a:tbl>
          </a:graphicData>
        </a:graphic>
      </p:graphicFrame>
      <p:pic>
        <p:nvPicPr>
          <p:cNvPr id="15" name="Picture 14"/>
          <p:cNvPicPr>
            <a:picLocks noChangeAspect="1"/>
          </p:cNvPicPr>
          <p:nvPr/>
        </p:nvPicPr>
        <p:blipFill>
          <a:blip r:embed="rId3"/>
          <a:stretch>
            <a:fillRect/>
          </a:stretch>
        </p:blipFill>
        <p:spPr>
          <a:xfrm>
            <a:off x="4320847" y="1665752"/>
            <a:ext cx="1043394" cy="342841"/>
          </a:xfrm>
          <a:prstGeom prst="rect">
            <a:avLst/>
          </a:prstGeom>
        </p:spPr>
      </p:pic>
      <p:pic>
        <p:nvPicPr>
          <p:cNvPr id="17" name="Picture 16"/>
          <p:cNvPicPr>
            <a:picLocks noChangeAspect="1"/>
          </p:cNvPicPr>
          <p:nvPr/>
        </p:nvPicPr>
        <p:blipFill>
          <a:blip r:embed="rId4"/>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2">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endParaRPr lang="en-AU" sz="900" b="0" u="none" strike="noStrike" dirty="0">
                        <a:effectLst/>
                      </a:endParaRPr>
                    </a:p>
                    <a:p>
                      <a:pPr algn="ctr" fontAlgn="b"/>
                      <a:r>
                        <a:rPr lang="en-AU" sz="800" b="0" i="0" u="none" strike="noStrike" dirty="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NetSuite Implementation includes </a:t>
                      </a:r>
                    </a:p>
                    <a:p>
                      <a:pPr algn="l" fontAlgn="b"/>
                      <a:r>
                        <a:rPr lang="en-AU" sz="700" b="0" i="0" u="none" strike="noStrike" dirty="0">
                          <a:solidFill>
                            <a:schemeClr val="tx1"/>
                          </a:solidFill>
                          <a:effectLst/>
                          <a:latin typeface="+mn-lt"/>
                        </a:rPr>
                        <a:t>- Includes data migration</a:t>
                      </a:r>
                    </a:p>
                    <a:p>
                      <a:pPr algn="l" fontAlgn="b"/>
                      <a:r>
                        <a:rPr lang="en-AU" sz="700" b="0" i="0" u="none" strike="noStrike" dirty="0">
                          <a:solidFill>
                            <a:schemeClr val="tx1"/>
                          </a:solidFill>
                          <a:effectLst/>
                          <a:latin typeface="+mn-lt"/>
                        </a:rPr>
                        <a:t>- 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-NetSuite Mid-Market Cloud Service</a:t>
                      </a:r>
                    </a:p>
                    <a:p>
                      <a:pPr algn="l" fontAlgn="b"/>
                      <a:r>
                        <a:rPr lang="en-AU" sz="700" b="0" i="0" u="none" strike="noStrike" dirty="0">
                          <a:solidFill>
                            <a:schemeClr val="tx1"/>
                          </a:solidFill>
                          <a:effectLst/>
                          <a:latin typeface="+mn-lt"/>
                        </a:rPr>
                        <a:t>-Advanced Financials</a:t>
                      </a:r>
                    </a:p>
                    <a:p>
                      <a:pPr algn="l" fontAlgn="b"/>
                      <a:r>
                        <a:rPr lang="en-AU" sz="700" b="0" i="0" u="none" strike="noStrike" dirty="0">
                          <a:solidFill>
                            <a:schemeClr val="tx1"/>
                          </a:solidFill>
                          <a:effectLst/>
                          <a:latin typeface="+mn-lt"/>
                        </a:rPr>
                        <a:t>-Contracts Renewals</a:t>
                      </a:r>
                    </a:p>
                    <a:p>
                      <a:pPr algn="l" fontAlgn="b"/>
                      <a:r>
                        <a:rPr lang="en-AU" sz="700" b="0" i="0" u="none" strike="noStrike" dirty="0">
                          <a:solidFill>
                            <a:schemeClr val="tx1"/>
                          </a:solidFill>
                          <a:effectLst/>
                          <a:latin typeface="+mn-lt"/>
                        </a:rPr>
                        <a:t>-Fixed Asset Management</a:t>
                      </a:r>
                    </a:p>
                    <a:p>
                      <a:pPr algn="l" fontAlgn="b"/>
                      <a:r>
                        <a:rPr lang="en-AU" sz="700" b="0" i="0" u="none" strike="noStrike" dirty="0">
                          <a:solidFill>
                            <a:schemeClr val="tx1"/>
                          </a:solidFill>
                          <a:effectLst/>
                          <a:latin typeface="+mn-lt"/>
                        </a:rPr>
                        <a:t>-Advanced Electronic Bank Payments</a:t>
                      </a:r>
                    </a:p>
                    <a:p>
                      <a:pPr algn="l" fontAlgn="b"/>
                      <a:r>
                        <a:rPr lang="en-AU" sz="700" b="0" i="0" u="none" strike="noStrike" dirty="0">
                          <a:solidFill>
                            <a:schemeClr val="tx1"/>
                          </a:solidFill>
                          <a:effectLst/>
                          <a:latin typeface="+mn-lt"/>
                        </a:rPr>
                        <a:t>-NetSuite Revenue Management</a:t>
                      </a:r>
                    </a:p>
                    <a:p>
                      <a:pPr algn="l" fontAlgn="b"/>
                      <a:r>
                        <a:rPr lang="en-AU" sz="700" b="0" i="0" u="none" strike="noStrike" dirty="0">
                          <a:solidFill>
                            <a:schemeClr val="tx1"/>
                          </a:solidFill>
                          <a:effectLst/>
                          <a:latin typeface="+mn-lt"/>
                        </a:rPr>
                        <a:t>-NetSuite OneWorld</a:t>
                      </a:r>
                    </a:p>
                    <a:p>
                      <a:pPr algn="l" fontAlgn="b"/>
                      <a:r>
                        <a:rPr lang="en-AU" sz="700" b="0" i="0" u="none" strike="noStrike" dirty="0">
                          <a:solidFill>
                            <a:schemeClr val="tx1"/>
                          </a:solidFill>
                          <a:effectLst/>
                          <a:latin typeface="+mn-lt"/>
                        </a:rPr>
                        <a:t>-NetSuite OneWorld Additional –Countries</a:t>
                      </a:r>
                      <a:r>
                        <a:rPr lang="en-AU" sz="700" b="1" i="1" u="none" strike="noStrike" dirty="0">
                          <a:solidFill>
                            <a:schemeClr val="tx1"/>
                          </a:solidFill>
                          <a:effectLst/>
                          <a:latin typeface="+mn-lt"/>
                        </a:rPr>
                        <a:t>(per country per annum)</a:t>
                      </a:r>
                    </a:p>
                    <a:p>
                      <a:pPr algn="l" fontAlgn="b"/>
                      <a:r>
                        <a:rPr lang="en-AU" sz="700" b="0" i="0" u="none" strike="noStrike" dirty="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$84,654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rowSpan="2">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000"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$238,180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r>
                        <a:rPr lang="en-AU" sz="800" b="0" i="0" u="none" strike="noStrike" kern="1200" baseline="0" dirty="0">
                          <a:solidFill>
                            <a:schemeClr val="tx1"/>
                          </a:solidFill>
                          <a:effectLst/>
                          <a:latin typeface="+mn-lt"/>
                          <a:ea typeface="+mn-ea"/>
                          <a:cs typeface="+mn-cs"/>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Includes testing &amp; Training of PBCS, Celigo &amp; Payroll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130x ICS Payroll users per annum (AU/NZ)</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 Mgmt/ Employee Self Service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125 users 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$20,250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376081883"/>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Celigo Salesforce Connector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r>
                        <a:rPr lang="en-AU" sz="900" b="0" i="0" u="none" strike="noStrike" dirty="0">
                          <a:solidFill>
                            <a:schemeClr val="tx1"/>
                          </a:solidFill>
                          <a:effectLst/>
                          <a:latin typeface="+mn-lt"/>
                        </a:rPr>
                        <a:t>5</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a:solidFill>
                            <a:schemeClr val="tx1"/>
                          </a:solidFill>
                          <a:effectLst/>
                          <a:latin typeface="+mn-lt"/>
                          <a:ea typeface="+mn-ea"/>
                          <a:cs typeface="+mn-cs"/>
                        </a:rPr>
                        <a:t>Oracle NetSuite Planning and Budgeting Cloud Service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$17,688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629256160"/>
                  </a:ext>
                </a:extLst>
              </a:tr>
              <a:tr h="249716">
                <a:tc>
                  <a:txBody>
                    <a:bodyPr/>
                    <a:lstStyle/>
                    <a:p>
                      <a:pPr marL="0" algn="ctr" defTabSz="914400" rtl="0" eaLnBrk="1" fontAlgn="b" latinLnBrk="0" hangingPunct="1"/>
                      <a:r>
                        <a:rPr lang="en-AU" sz="900" b="0" i="0" u="none" strike="noStrike" kern="1200" dirty="0">
                          <a:solidFill>
                            <a:schemeClr val="tx1"/>
                          </a:solidFill>
                          <a:effectLst/>
                          <a:latin typeface="+mn-lt"/>
                          <a:ea typeface="+mn-ea"/>
                          <a:cs typeface="+mn-cs"/>
                        </a:rPr>
                        <a:t>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ctr"/>
                      <a:endParaRPr lang="en-AU" sz="900" b="0" i="1" u="none" strike="noStrike" dirty="0">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10x Oracle PBCS Users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$6,966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168386449"/>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pic>
        <p:nvPicPr>
          <p:cNvPr id="12" name="Picture 11"/>
          <p:cNvPicPr>
            <a:picLocks noChangeAspect="1"/>
          </p:cNvPicPr>
          <p:nvPr/>
        </p:nvPicPr>
        <p:blipFill>
          <a:blip r:embed="rId3"/>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extLst>
      <p:ext uri="{BB962C8B-B14F-4D97-AF65-F5344CB8AC3E}">
        <p14:creationId xmlns:p14="http://schemas.microsoft.com/office/powerpoint/2010/main" val="404856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2505302751"/>
              </p:ext>
            </p:extLst>
          </p:nvPr>
        </p:nvGraphicFramePr>
        <p:xfrm>
          <a:off x="1805354" y="891606"/>
          <a:ext cx="8073802" cy="3583115"/>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2022703" y="2638408"/>
            <a:ext cx="1043394" cy="342841"/>
          </a:xfrm>
          <a:prstGeom prst="rect">
            <a:avLst/>
          </a:prstGeom>
        </p:spPr>
      </p:pic>
    </p:spTree>
    <p:extLst>
      <p:ext uri="{BB962C8B-B14F-4D97-AF65-F5344CB8AC3E}">
        <p14:creationId xmlns:p14="http://schemas.microsoft.com/office/powerpoint/2010/main" val="390895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ORACLE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Evosys (Oracle Platinum Partner) across Phase 1 and Phase 2</a:t>
            </a:r>
          </a:p>
          <a:p>
            <a:endParaRPr lang="en-AU" sz="1400" dirty="0"/>
          </a:p>
        </p:txBody>
      </p:sp>
      <p:graphicFrame>
        <p:nvGraphicFramePr>
          <p:cNvPr id="77" name="Table 76"/>
          <p:cNvGraphicFramePr>
            <a:graphicFrameLocks noGrp="1"/>
          </p:cNvGraphicFramePr>
          <p:nvPr>
            <p:extLst>
              <p:ext uri="{D42A27DB-BD31-4B8C-83A1-F6EECF244321}">
                <p14:modId xmlns:p14="http://schemas.microsoft.com/office/powerpoint/2010/main" val="394101045"/>
              </p:ext>
            </p:extLst>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p>
                    <a:p>
                      <a:pPr algn="ctr" fontAlgn="b"/>
                      <a:r>
                        <a:rPr lang="en-AU" sz="800" b="0" i="0" u="none" strike="noStrike" dirty="0">
                          <a:solidFill>
                            <a:schemeClr val="tx1"/>
                          </a:solidFill>
                          <a:effectLst/>
                          <a:latin typeface="+mn-lt"/>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Oracle Implementation includes </a:t>
                      </a:r>
                    </a:p>
                    <a:p>
                      <a:pPr algn="l" fontAlgn="b"/>
                      <a:r>
                        <a:rPr lang="en-AU" sz="700" b="0" i="0" u="none" strike="noStrike" dirty="0">
                          <a:solidFill>
                            <a:schemeClr val="tx1"/>
                          </a:solidFill>
                          <a:effectLst/>
                          <a:latin typeface="+mn-lt"/>
                        </a:rPr>
                        <a:t>Testing, Training, Data Migration &amp; Production Configuration (Set up &amp; Installation), excluding expenses &amp; GST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$197,079</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 Accommodation &amp; Other Expenses(</a:t>
                      </a:r>
                      <a:r>
                        <a:rPr lang="en-AU" sz="900" b="0" i="0" u="none" strike="noStrike" kern="1200" baseline="0" dirty="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$7,200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-Financials(10 named users)</a:t>
                      </a:r>
                    </a:p>
                    <a:p>
                      <a:pPr algn="l" fontAlgn="b"/>
                      <a:r>
                        <a:rPr lang="en-AU" sz="700" b="0" i="0" u="none" strike="noStrike" dirty="0">
                          <a:solidFill>
                            <a:schemeClr val="tx1"/>
                          </a:solidFill>
                          <a:effectLst/>
                          <a:latin typeface="+mn-lt"/>
                        </a:rPr>
                        <a:t>-Purchasing(10 named users)</a:t>
                      </a:r>
                    </a:p>
                    <a:p>
                      <a:pPr algn="l" fontAlgn="b"/>
                      <a:r>
                        <a:rPr lang="en-AU" sz="700" b="0" i="0" u="none" strike="noStrike" dirty="0">
                          <a:solidFill>
                            <a:schemeClr val="tx1"/>
                          </a:solidFill>
                          <a:effectLst/>
                          <a:latin typeface="+mn-lt"/>
                        </a:rPr>
                        <a:t>-Project Financials(10 named users)</a:t>
                      </a:r>
                    </a:p>
                    <a:p>
                      <a:pPr algn="l" fontAlgn="b"/>
                      <a:r>
                        <a:rPr lang="en-AU" sz="700" b="0" i="0" u="none" strike="noStrike" dirty="0">
                          <a:solidFill>
                            <a:schemeClr val="tx1"/>
                          </a:solidFill>
                          <a:effectLst/>
                          <a:latin typeface="+mn-lt"/>
                        </a:rPr>
                        <a:t>-Project Contract Billing(10 named users)</a:t>
                      </a:r>
                    </a:p>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$89,780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6310">
                <a:tc>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Based</a:t>
                      </a:r>
                      <a:r>
                        <a:rPr lang="en-AU" sz="900" b="0" i="0" u="none" strike="noStrike" baseline="0" dirty="0">
                          <a:solidFill>
                            <a:schemeClr val="tx1"/>
                          </a:solidFill>
                          <a:effectLst/>
                          <a:latin typeface="+mn-lt"/>
                        </a:rPr>
                        <a:t> on the level of support required by Sector Metrics</a:t>
                      </a:r>
                    </a:p>
                    <a:p>
                      <a:pPr algn="ctr" fontAlgn="b"/>
                      <a:r>
                        <a:rPr lang="en-AU" sz="700" b="0" i="0" u="none" strike="noStrike" baseline="0" dirty="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$294,059</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Salesforce integration </a:t>
                      </a:r>
                      <a:r>
                        <a:rPr lang="en-AU" sz="700" b="0" i="0" u="none" strike="noStrike" kern="1200" baseline="0" dirty="0">
                          <a:solidFill>
                            <a:schemeClr val="tx1"/>
                          </a:solidFill>
                          <a:effectLst/>
                          <a:latin typeface="+mn-lt"/>
                          <a:ea typeface="+mn-ea"/>
                          <a:cs typeface="+mn-cs"/>
                        </a:rPr>
                        <a:t>(Offshore Implementation)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offer Payroll Services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Nil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1000 Expense Report per Month</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$3,831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487099441"/>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Planning and Budgeting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recommend P&amp;B module for Sector Metrics at this stage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Oracle have also shared their pricing details for a second option that excludes Project Financials and Project Contract Billing. Sector Metrics have confirmed that Project billing and financials is an essential requirement and hence the pricing for this option has been excluded from evaluation</a:t>
            </a:r>
          </a:p>
          <a:p>
            <a:endParaRPr lang="en-AU" sz="1400" dirty="0"/>
          </a:p>
        </p:txBody>
      </p:sp>
      <p:pic>
        <p:nvPicPr>
          <p:cNvPr id="8" name="Picture 7"/>
          <p:cNvPicPr>
            <a:picLocks noChangeAspect="1"/>
          </p:cNvPicPr>
          <p:nvPr/>
        </p:nvPicPr>
        <p:blipFill>
          <a:blip r:embed="rId3"/>
          <a:stretch>
            <a:fillRect/>
          </a:stretch>
        </p:blipFill>
        <p:spPr>
          <a:xfrm>
            <a:off x="3362283" y="1170942"/>
            <a:ext cx="894888" cy="202841"/>
          </a:xfrm>
          <a:prstGeom prst="rect">
            <a:avLst/>
          </a:prstGeom>
        </p:spPr>
      </p:pic>
    </p:spTree>
    <p:extLst>
      <p:ext uri="{BB962C8B-B14F-4D97-AF65-F5344CB8AC3E}">
        <p14:creationId xmlns:p14="http://schemas.microsoft.com/office/powerpoint/2010/main" val="42224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2537240985"/>
              </p:ext>
            </p:extLst>
          </p:nvPr>
        </p:nvGraphicFramePr>
        <p:xfrm>
          <a:off x="1821683" y="651600"/>
          <a:ext cx="8073802" cy="6071807"/>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(Evosys) or directly from Oracle. The pricing shared as a response to the RFP was via Evosys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http://www.evosysglobal.com/evocass-evosys-premium-cloud-service-support</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24" name="Picture 23"/>
          <p:cNvPicPr>
            <a:picLocks noChangeAspect="1"/>
          </p:cNvPicPr>
          <p:nvPr/>
        </p:nvPicPr>
        <p:blipFill>
          <a:blip r:embed="rId4"/>
          <a:stretch>
            <a:fillRect/>
          </a:stretch>
        </p:blipFill>
        <p:spPr>
          <a:xfrm>
            <a:off x="2061281" y="3009746"/>
            <a:ext cx="894888" cy="202841"/>
          </a:xfrm>
          <a:prstGeom prst="rect">
            <a:avLst/>
          </a:prstGeom>
        </p:spPr>
      </p:pic>
    </p:spTree>
    <p:extLst>
      <p:ext uri="{BB962C8B-B14F-4D97-AF65-F5344CB8AC3E}">
        <p14:creationId xmlns:p14="http://schemas.microsoft.com/office/powerpoint/2010/main" val="166869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692925358"/>
              </p:ext>
            </p:extLst>
          </p:nvPr>
        </p:nvGraphicFramePr>
        <p:xfrm>
          <a:off x="1900235" y="1368462"/>
          <a:ext cx="8391527" cy="2488658"/>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sp>
        <p:nvSpPr>
          <p:cNvPr id="77" name="TextBox 76"/>
          <p:cNvSpPr txBox="1"/>
          <p:nvPr/>
        </p:nvSpPr>
        <p:spPr>
          <a:xfrm rot="19429160">
            <a:off x="2046708" y="3484971"/>
            <a:ext cx="7909903" cy="369332"/>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endParaRPr kumimoji="0" lang="en-AU" sz="2400" b="0" i="0" u="none" strike="noStrike" kern="1200" cap="none" spc="0" normalizeH="0" baseline="0" noProof="0" dirty="0">
              <a:ln>
                <a:noFill/>
              </a:ln>
              <a:solidFill>
                <a:srgbClr val="FF0000"/>
              </a:solidFill>
              <a:effectLst/>
              <a:uLnTx/>
              <a:uFillTx/>
              <a:latin typeface="Verdana"/>
              <a:ea typeface="+mn-ea"/>
              <a:cs typeface="+mn-cs"/>
            </a:endParaRPr>
          </a:p>
        </p:txBody>
      </p:sp>
      <p:pic>
        <p:nvPicPr>
          <p:cNvPr id="28" name="Picture 6" descr="https://www.sage.com/en-us/blog/wp-content/uploads/sites/2/2017/05/Sage-Green-Logo.jpg">
            <a:extLst>
              <a:ext uri="{FF2B5EF4-FFF2-40B4-BE49-F238E27FC236}">
                <a16:creationId xmlns:a16="http://schemas.microsoft.com/office/drawing/2014/main" id="{FC9FD99F-7BA2-4B3D-B973-3DBD00473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0113" y="1986427"/>
            <a:ext cx="549216" cy="234237"/>
          </a:xfrm>
          <a:prstGeom prst="rect">
            <a:avLst/>
          </a:prstGeom>
          <a:noFill/>
          <a:extLst>
            <a:ext uri="{909E8E84-426E-40DD-AFC4-6F175D3DCCD1}">
              <a14:hiddenFill xmlns:a14="http://schemas.microsoft.com/office/drawing/2010/main">
                <a:solidFill>
                  <a:srgbClr val="FFFFFF"/>
                </a:solidFill>
              </a14:hiddenFill>
            </a:ext>
          </a:extLst>
        </p:spPr>
      </p:pic>
      <p:sp>
        <p:nvSpPr>
          <p:cNvPr id="29" name="Oval 6">
            <a:extLst>
              <a:ext uri="{FF2B5EF4-FFF2-40B4-BE49-F238E27FC236}">
                <a16:creationId xmlns:a16="http://schemas.microsoft.com/office/drawing/2014/main" id="{46C3404A-F5E8-433F-887F-8902CF54D1DE}"/>
              </a:ext>
            </a:extLst>
          </p:cNvPr>
          <p:cNvSpPr/>
          <p:nvPr/>
        </p:nvSpPr>
        <p:spPr bwMode="gray">
          <a:xfrm>
            <a:off x="3726219" y="2092428"/>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34" name="Oval 6">
            <a:extLst>
              <a:ext uri="{FF2B5EF4-FFF2-40B4-BE49-F238E27FC236}">
                <a16:creationId xmlns:a16="http://schemas.microsoft.com/office/drawing/2014/main" id="{9083F467-3AAD-432C-BDAE-AB36AB192F37}"/>
              </a:ext>
            </a:extLst>
          </p:cNvPr>
          <p:cNvSpPr/>
          <p:nvPr/>
        </p:nvSpPr>
        <p:spPr bwMode="gray">
          <a:xfrm>
            <a:off x="4903376" y="205038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35" name="Oval 6">
            <a:extLst>
              <a:ext uri="{FF2B5EF4-FFF2-40B4-BE49-F238E27FC236}">
                <a16:creationId xmlns:a16="http://schemas.microsoft.com/office/drawing/2014/main" id="{B7F1C276-4C3C-4E19-9DAA-874D98278E18}"/>
              </a:ext>
            </a:extLst>
          </p:cNvPr>
          <p:cNvSpPr/>
          <p:nvPr/>
        </p:nvSpPr>
        <p:spPr bwMode="gray">
          <a:xfrm>
            <a:off x="6448390" y="2039880"/>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48" name="Oval 6">
            <a:extLst>
              <a:ext uri="{FF2B5EF4-FFF2-40B4-BE49-F238E27FC236}">
                <a16:creationId xmlns:a16="http://schemas.microsoft.com/office/drawing/2014/main" id="{23772803-AE15-4B67-A442-05F8F3C93B3C}"/>
              </a:ext>
            </a:extLst>
          </p:cNvPr>
          <p:cNvSpPr/>
          <p:nvPr/>
        </p:nvSpPr>
        <p:spPr bwMode="gray">
          <a:xfrm>
            <a:off x="7993406" y="205038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pic>
        <p:nvPicPr>
          <p:cNvPr id="49" name="Picture 48">
            <a:extLst>
              <a:ext uri="{FF2B5EF4-FFF2-40B4-BE49-F238E27FC236}">
                <a16:creationId xmlns:a16="http://schemas.microsoft.com/office/drawing/2014/main" id="{6A2DA6DD-0118-4900-8893-ED09DBB873A8}"/>
              </a:ext>
            </a:extLst>
          </p:cNvPr>
          <p:cNvPicPr>
            <a:picLocks noChangeAspect="1"/>
          </p:cNvPicPr>
          <p:nvPr/>
        </p:nvPicPr>
        <p:blipFill>
          <a:blip r:embed="rId4"/>
          <a:stretch>
            <a:fillRect/>
          </a:stretch>
        </p:blipFill>
        <p:spPr>
          <a:xfrm>
            <a:off x="1947105" y="2703692"/>
            <a:ext cx="1043394" cy="342841"/>
          </a:xfrm>
          <a:prstGeom prst="rect">
            <a:avLst/>
          </a:prstGeom>
        </p:spPr>
      </p:pic>
      <p:sp>
        <p:nvSpPr>
          <p:cNvPr id="50" name="Oval 6">
            <a:extLst>
              <a:ext uri="{FF2B5EF4-FFF2-40B4-BE49-F238E27FC236}">
                <a16:creationId xmlns:a16="http://schemas.microsoft.com/office/drawing/2014/main" id="{3F66805B-FB4D-4288-94DD-BC8D4EF836BD}"/>
              </a:ext>
            </a:extLst>
          </p:cNvPr>
          <p:cNvSpPr/>
          <p:nvPr/>
        </p:nvSpPr>
        <p:spPr bwMode="gray">
          <a:xfrm>
            <a:off x="3752496" y="278084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1" name="Oval 6">
            <a:extLst>
              <a:ext uri="{FF2B5EF4-FFF2-40B4-BE49-F238E27FC236}">
                <a16:creationId xmlns:a16="http://schemas.microsoft.com/office/drawing/2014/main" id="{0F1F2DD8-04C6-48AC-B7A5-69E5477E5833}"/>
              </a:ext>
            </a:extLst>
          </p:cNvPr>
          <p:cNvSpPr/>
          <p:nvPr/>
        </p:nvSpPr>
        <p:spPr bwMode="gray">
          <a:xfrm>
            <a:off x="5087305" y="269675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2" name="Oval 6">
            <a:extLst>
              <a:ext uri="{FF2B5EF4-FFF2-40B4-BE49-F238E27FC236}">
                <a16:creationId xmlns:a16="http://schemas.microsoft.com/office/drawing/2014/main" id="{40C8AEEA-786B-4A8C-9D10-E2900075841E}"/>
              </a:ext>
            </a:extLst>
          </p:cNvPr>
          <p:cNvSpPr/>
          <p:nvPr/>
        </p:nvSpPr>
        <p:spPr bwMode="gray">
          <a:xfrm>
            <a:off x="6495689" y="264420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3" name="Oval 6">
            <a:extLst>
              <a:ext uri="{FF2B5EF4-FFF2-40B4-BE49-F238E27FC236}">
                <a16:creationId xmlns:a16="http://schemas.microsoft.com/office/drawing/2014/main" id="{7F90946E-948C-4349-829E-C3EA4CB34E80}"/>
              </a:ext>
            </a:extLst>
          </p:cNvPr>
          <p:cNvSpPr/>
          <p:nvPr/>
        </p:nvSpPr>
        <p:spPr bwMode="gray">
          <a:xfrm>
            <a:off x="7914576" y="267574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54" name="Picture 53">
            <a:extLst>
              <a:ext uri="{FF2B5EF4-FFF2-40B4-BE49-F238E27FC236}">
                <a16:creationId xmlns:a16="http://schemas.microsoft.com/office/drawing/2014/main" id="{6535C634-2F22-44A1-AD7F-0329174E8F3D}"/>
              </a:ext>
            </a:extLst>
          </p:cNvPr>
          <p:cNvPicPr>
            <a:picLocks noChangeAspect="1"/>
          </p:cNvPicPr>
          <p:nvPr/>
        </p:nvPicPr>
        <p:blipFill>
          <a:blip r:embed="rId5"/>
          <a:stretch>
            <a:fillRect/>
          </a:stretch>
        </p:blipFill>
        <p:spPr>
          <a:xfrm>
            <a:off x="2062292" y="3331119"/>
            <a:ext cx="792000" cy="288973"/>
          </a:xfrm>
          <a:prstGeom prst="rect">
            <a:avLst/>
          </a:prstGeom>
        </p:spPr>
      </p:pic>
      <p:sp>
        <p:nvSpPr>
          <p:cNvPr id="55" name="Oval 6">
            <a:extLst>
              <a:ext uri="{FF2B5EF4-FFF2-40B4-BE49-F238E27FC236}">
                <a16:creationId xmlns:a16="http://schemas.microsoft.com/office/drawing/2014/main" id="{4588666F-E12C-47B6-BF4A-261E703A8D65}"/>
              </a:ext>
            </a:extLst>
          </p:cNvPr>
          <p:cNvSpPr/>
          <p:nvPr/>
        </p:nvSpPr>
        <p:spPr bwMode="gray">
          <a:xfrm>
            <a:off x="3847091" y="344300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56" name="Oval 6">
            <a:extLst>
              <a:ext uri="{FF2B5EF4-FFF2-40B4-BE49-F238E27FC236}">
                <a16:creationId xmlns:a16="http://schemas.microsoft.com/office/drawing/2014/main" id="{587FD72B-498F-4ED2-84C4-975DDCA13FEF}"/>
              </a:ext>
            </a:extLst>
          </p:cNvPr>
          <p:cNvSpPr/>
          <p:nvPr/>
        </p:nvSpPr>
        <p:spPr bwMode="gray">
          <a:xfrm>
            <a:off x="5192413" y="3443007"/>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57" name="Oval 6">
            <a:extLst>
              <a:ext uri="{FF2B5EF4-FFF2-40B4-BE49-F238E27FC236}">
                <a16:creationId xmlns:a16="http://schemas.microsoft.com/office/drawing/2014/main" id="{62AC348A-55CA-4425-A4B4-5431F5A88DD6}"/>
              </a:ext>
            </a:extLst>
          </p:cNvPr>
          <p:cNvSpPr/>
          <p:nvPr/>
        </p:nvSpPr>
        <p:spPr bwMode="gray">
          <a:xfrm>
            <a:off x="6632324" y="3485048"/>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58" name="Oval 6">
            <a:extLst>
              <a:ext uri="{FF2B5EF4-FFF2-40B4-BE49-F238E27FC236}">
                <a16:creationId xmlns:a16="http://schemas.microsoft.com/office/drawing/2014/main" id="{DE73736C-DEE3-471B-A109-4E237DF83B30}"/>
              </a:ext>
            </a:extLst>
          </p:cNvPr>
          <p:cNvSpPr/>
          <p:nvPr/>
        </p:nvSpPr>
        <p:spPr bwMode="gray">
          <a:xfrm>
            <a:off x="8103766" y="3474537"/>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Tree>
    <p:extLst>
      <p:ext uri="{BB962C8B-B14F-4D97-AF65-F5344CB8AC3E}">
        <p14:creationId xmlns:p14="http://schemas.microsoft.com/office/powerpoint/2010/main" val="258717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8">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a:solidFill>
                            <a:schemeClr val="tx1"/>
                          </a:solidFill>
                          <a:effectLst/>
                          <a:latin typeface="+mn-lt"/>
                        </a:rPr>
                        <a:t>Implementation</a:t>
                      </a:r>
                    </a:p>
                    <a:p>
                      <a:pPr algn="ctr" fontAlgn="b"/>
                      <a:r>
                        <a:rPr lang="en-AU" sz="900" b="0" i="0" u="none" strike="noStrike" dirty="0">
                          <a:solidFill>
                            <a:schemeClr val="tx1"/>
                          </a:solidFill>
                          <a:effectLst/>
                          <a:latin typeface="+mn-lt"/>
                        </a:rPr>
                        <a:t>(Firm Quote)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Implementation Services</a:t>
                      </a:r>
                      <a:r>
                        <a:rPr lang="en-AU" sz="900" b="0" i="0" u="none" strike="noStrike" baseline="0" dirty="0">
                          <a:solidFill>
                            <a:schemeClr val="tx1"/>
                          </a:solidFill>
                          <a:effectLst/>
                          <a:latin typeface="+mn-lt"/>
                        </a:rPr>
                        <a:t> </a:t>
                      </a:r>
                    </a:p>
                    <a:p>
                      <a:pPr algn="l" fontAlgn="b"/>
                      <a:r>
                        <a:rPr lang="en-AU" sz="700" b="0" i="0" u="none" strike="noStrike" baseline="0" dirty="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(effort – 90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$22,950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325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Project Management </a:t>
                      </a:r>
                      <a:r>
                        <a:rPr lang="en-AU" sz="800" b="0" i="0" u="none" strike="noStrike" baseline="0" dirty="0">
                          <a:solidFill>
                            <a:schemeClr val="tx1"/>
                          </a:solidFill>
                          <a:effectLst/>
                          <a:latin typeface="+mn-lt"/>
                        </a:rPr>
                        <a:t>(effort – 60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$15,300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Integration</a:t>
                      </a:r>
                      <a:r>
                        <a:rPr lang="en-AU" sz="900" b="0" i="0" u="none" strike="noStrike" kern="1200" baseline="0" dirty="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$7,076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Testing</a:t>
                      </a:r>
                      <a:r>
                        <a:rPr lang="en-AU" sz="800" b="0" i="0" u="none" strike="noStrike" baseline="0" dirty="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$6,694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63470114"/>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Data Migration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$5,738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762766369"/>
                  </a:ext>
                </a:extLst>
              </a:tr>
              <a:tr h="162971">
                <a:tc vMerge="1">
                  <a:txBody>
                    <a:bodyPr/>
                    <a:lstStyle/>
                    <a:p>
                      <a:pPr algn="ctr" fontAlgn="b"/>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Sub</a:t>
                      </a:r>
                      <a:r>
                        <a:rPr lang="en-AU" sz="900" b="0" i="0" u="none" strike="noStrike" kern="1200" baseline="0" dirty="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$90,270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6244818"/>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900" b="0" i="0" u="none" strike="noStrike" baseline="0" dirty="0">
                          <a:solidFill>
                            <a:schemeClr val="tx1"/>
                          </a:solidFill>
                          <a:effectLst/>
                          <a:latin typeface="+mn-lt"/>
                        </a:rPr>
                        <a:t>(per Annum)</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800" b="0" i="0" u="none" strike="noStrike" dirty="0">
                          <a:solidFill>
                            <a:schemeClr val="tx1"/>
                          </a:solidFill>
                          <a:effectLst/>
                          <a:latin typeface="+mn-lt"/>
                        </a:rPr>
                        <a:t>-</a:t>
                      </a:r>
                      <a:r>
                        <a:rPr lang="en-AU" sz="700" b="0" i="0" u="none" strike="noStrike" dirty="0">
                          <a:solidFill>
                            <a:schemeClr val="tx1"/>
                          </a:solidFill>
                          <a:effectLst/>
                          <a:latin typeface="+mn-lt"/>
                        </a:rPr>
                        <a:t>Accounting Module - GL, AP, AR and Fixed Assets</a:t>
                      </a:r>
                    </a:p>
                    <a:p>
                      <a:pPr algn="l" fontAlgn="b"/>
                      <a:r>
                        <a:rPr lang="en-AU" sz="700" b="0" i="0" u="none" strike="noStrike" dirty="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a:solidFill>
                            <a:schemeClr val="tx1"/>
                          </a:solidFill>
                          <a:effectLst/>
                          <a:latin typeface="+mn-lt"/>
                        </a:rPr>
                        <a:t>-Advanced Revenue Recognition including IFRS15/AASB15 requirements</a:t>
                      </a:r>
                    </a:p>
                    <a:p>
                      <a:pPr algn="l" fontAlgn="b"/>
                      <a:r>
                        <a:rPr lang="en-AU" sz="700" b="0" i="0" u="none" strike="noStrike" dirty="0">
                          <a:solidFill>
                            <a:schemeClr val="tx1"/>
                          </a:solidFill>
                          <a:effectLst/>
                          <a:latin typeface="+mn-lt"/>
                        </a:rPr>
                        <a:t>-Full accounting user access(8 users/Annum)</a:t>
                      </a:r>
                    </a:p>
                    <a:p>
                      <a:pPr algn="l" fontAlgn="b"/>
                      <a:r>
                        <a:rPr lang="en-AU" sz="700" b="0" i="0" u="none" strike="noStrike" dirty="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$39,980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TBC</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290511027"/>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r>
                        <a:rPr lang="en-AU" sz="1000" b="1" i="0" u="none" strike="noStrike" kern="1200" baseline="0" dirty="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8"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148397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467220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6" imgW="624" imgH="623" progId="TCLayout.ActiveDocument.1">
                  <p:embed/>
                </p:oleObj>
              </mc:Choice>
              <mc:Fallback>
                <p:oleObj name="think-cell Slide" r:id="rId6" imgW="624" imgH="623"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xx</a:t>
            </a:r>
            <a:r>
              <a:rPr lang="en-AU" sz="1400" dirty="0"/>
              <a:t>, </a:t>
            </a:r>
            <a:r>
              <a:rPr lang="en-AU" sz="1400" b="1" dirty="0"/>
              <a:t>xx </a:t>
            </a:r>
            <a:r>
              <a:rPr lang="en-AU" sz="1400" dirty="0"/>
              <a:t>and</a:t>
            </a:r>
            <a:r>
              <a:rPr lang="en-AU" sz="1400" b="1" dirty="0"/>
              <a:t> xx </a:t>
            </a:r>
            <a:r>
              <a:rPr lang="en-AU" sz="1400" dirty="0"/>
              <a:t>was carried out for Phase 1 (Implementation of the new financial accounting system)</a:t>
            </a:r>
          </a:p>
          <a:p>
            <a:endParaRPr lang="en-AU" sz="1200" dirty="0"/>
          </a:p>
        </p:txBody>
      </p:sp>
      <p:graphicFrame>
        <p:nvGraphicFramePr>
          <p:cNvPr id="14" name="Table 13"/>
          <p:cNvGraphicFramePr>
            <a:graphicFrameLocks noGrp="1"/>
          </p:cNvGraphicFramePr>
          <p:nvPr>
            <p:extLst>
              <p:ext uri="{D42A27DB-BD31-4B8C-83A1-F6EECF244321}">
                <p14:modId xmlns:p14="http://schemas.microsoft.com/office/powerpoint/2010/main" val="1795299029"/>
              </p:ext>
            </p:extLst>
          </p:nvPr>
        </p:nvGraphicFramePr>
        <p:xfrm>
          <a:off x="1921335" y="1170146"/>
          <a:ext cx="4174667" cy="3922239"/>
        </p:xfrm>
        <a:graphic>
          <a:graphicData uri="http://schemas.openxmlformats.org/drawingml/2006/table">
            <a:tbl>
              <a:tblPr>
                <a:tableStyleId>{E8B1032C-EA38-4F05-BA0D-38AFFFC7BED3}</a:tableStyleId>
              </a:tblPr>
              <a:tblGrid>
                <a:gridCol w="1270511">
                  <a:extLst>
                    <a:ext uri="{9D8B030D-6E8A-4147-A177-3AD203B41FA5}">
                      <a16:colId xmlns:a16="http://schemas.microsoft.com/office/drawing/2014/main" val="20000"/>
                    </a:ext>
                  </a:extLst>
                </a:gridCol>
                <a:gridCol w="968052">
                  <a:extLst>
                    <a:ext uri="{9D8B030D-6E8A-4147-A177-3AD203B41FA5}">
                      <a16:colId xmlns:a16="http://schemas.microsoft.com/office/drawing/2014/main" val="20005"/>
                    </a:ext>
                  </a:extLst>
                </a:gridCol>
                <a:gridCol w="968052">
                  <a:extLst>
                    <a:ext uri="{9D8B030D-6E8A-4147-A177-3AD203B41FA5}">
                      <a16:colId xmlns:a16="http://schemas.microsoft.com/office/drawing/2014/main" val="20006"/>
                    </a:ext>
                  </a:extLst>
                </a:gridCol>
                <a:gridCol w="968052">
                  <a:extLst>
                    <a:ext uri="{9D8B030D-6E8A-4147-A177-3AD203B41FA5}">
                      <a16:colId xmlns:a16="http://schemas.microsoft.com/office/drawing/2014/main" val="4036869062"/>
                    </a:ext>
                  </a:extLst>
                </a:gridCol>
              </a:tblGrid>
              <a:tr h="2981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100" b="0" i="0" u="none" strike="noStrike" dirty="0">
                          <a:ln>
                            <a:solidFill>
                              <a:sysClr val="windowText" lastClr="000000"/>
                            </a:solidFill>
                          </a:ln>
                          <a:solidFill>
                            <a:schemeClr val="tx1"/>
                          </a:solidFill>
                          <a:effectLst/>
                          <a:latin typeface="+mn-lt"/>
                        </a:rPr>
                        <a:t>xx </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xx </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xx</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Implementation</a:t>
                      </a:r>
                    </a:p>
                  </a:txBody>
                  <a:tcPr marL="45720" marR="45720" anchor="ct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150959375"/>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Travel</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3357949668"/>
                  </a:ext>
                </a:extLst>
              </a:tr>
              <a:tr h="28852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kern="1200" dirty="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extLst>
                  <a:ext uri="{0D108BD9-81ED-4DB2-BD59-A6C34878D82A}">
                    <a16:rowId xmlns:a16="http://schemas.microsoft.com/office/drawing/2014/main" val="195409319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Licencing costs</a:t>
                      </a:r>
                      <a:r>
                        <a:rPr lang="en-AU" sz="900" b="0" i="0" u="none" strike="noStrike" baseline="0" dirty="0">
                          <a:solidFill>
                            <a:schemeClr val="tx1"/>
                          </a:solidFill>
                          <a:effectLst/>
                          <a:latin typeface="+mn-lt"/>
                        </a:rPr>
                        <a:t> of core finance modules</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435666062"/>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8 x</a:t>
                      </a:r>
                      <a:r>
                        <a:rPr lang="en-AU" sz="900" b="0" i="0" u="none" strike="noStrike" kern="1200" baseline="0" dirty="0">
                          <a:solidFill>
                            <a:schemeClr val="tx1"/>
                          </a:solidFill>
                          <a:effectLst/>
                          <a:latin typeface="+mn-lt"/>
                          <a:ea typeface="+mn-ea"/>
                          <a:cs typeface="+mn-cs"/>
                        </a:rPr>
                        <a:t> </a:t>
                      </a:r>
                      <a:r>
                        <a:rPr lang="en-AU" sz="900" b="0" i="0" u="none" strike="noStrike" kern="1200" dirty="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332177647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extLst>
                  <a:ext uri="{0D108BD9-81ED-4DB2-BD59-A6C34878D82A}">
                    <a16:rowId xmlns:a16="http://schemas.microsoft.com/office/drawing/2014/main" val="2068418364"/>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Support</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54668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Sand Box</a:t>
                      </a:r>
                      <a:endParaRPr lang="en-AU" sz="900" b="0" i="0" u="none" strike="noStrike" baseline="0"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a:solidFill>
                            <a:schemeClr val="tx1"/>
                          </a:solidFill>
                          <a:effectLst/>
                          <a:latin typeface="+mn-lt"/>
                        </a:rPr>
                        <a:t>(Per Year)</a:t>
                      </a:r>
                      <a:endParaRPr lang="en-AU" sz="900" b="0" i="0" u="none" strike="noStrike" dirty="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dirty="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1506713265"/>
                  </a:ext>
                </a:extLst>
              </a:tr>
              <a:tr h="34973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dirty="0">
                          <a:solidFill>
                            <a:schemeClr val="tx1"/>
                          </a:solidFill>
                          <a:effectLst/>
                          <a:latin typeface="+mn-lt"/>
                        </a:rPr>
                        <a:t>Sub - Total</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endParaRPr lang="en-AU" sz="900" b="1" i="1"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extLst>
                  <a:ext uri="{0D108BD9-81ED-4DB2-BD59-A6C34878D82A}">
                    <a16:rowId xmlns:a16="http://schemas.microsoft.com/office/drawing/2014/main" val="1649935505"/>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extLst>
                  <a:ext uri="{0D108BD9-81ED-4DB2-BD59-A6C34878D82A}">
                    <a16:rowId xmlns:a16="http://schemas.microsoft.com/office/drawing/2014/main" val="4102796134"/>
                  </a:ext>
                </a:extLst>
              </a:tr>
            </a:tbl>
          </a:graphicData>
        </a:graphic>
      </p:graphicFrame>
      <p:graphicFrame>
        <p:nvGraphicFramePr>
          <p:cNvPr id="5" name="Chart 4"/>
          <p:cNvGraphicFramePr/>
          <p:nvPr>
            <p:extLst>
              <p:ext uri="{D42A27DB-BD31-4B8C-83A1-F6EECF244321}">
                <p14:modId xmlns:p14="http://schemas.microsoft.com/office/powerpoint/2010/main" val="383985124"/>
              </p:ext>
            </p:extLst>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 Placeholder 24"/>
          <p:cNvSpPr txBox="1">
            <a:spLocks/>
          </p:cNvSpPr>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sp>
        <p:nvSpPr>
          <p:cNvPr id="10" name="Text Placeholder 24"/>
          <p:cNvSpPr txBox="1">
            <a:spLocks/>
          </p:cNvSpPr>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AU" sz="1200" b="0" i="0" u="none" strike="noStrike" kern="1200" cap="none" spc="0" normalizeH="0" baseline="0" noProof="0" dirty="0">
                <a:ln>
                  <a:noFill/>
                </a:ln>
                <a:solidFill>
                  <a:srgbClr val="575757"/>
                </a:solidFill>
                <a:effectLst/>
                <a:uLnTx/>
                <a:uFillTx/>
                <a:latin typeface="Verdana"/>
                <a:ea typeface="+mn-ea"/>
                <a:cs typeface="+mn-cs"/>
              </a:rPr>
              <a:t>Findings …</a:t>
            </a:r>
            <a:r>
              <a:rPr kumimoji="0" lang="en-AU" sz="1200" b="0" i="0" u="none" strike="noStrike" kern="1200" cap="none" spc="0" normalizeH="0" baseline="0" noProof="0" dirty="0" err="1">
                <a:ln>
                  <a:noFill/>
                </a:ln>
                <a:solidFill>
                  <a:srgbClr val="575757"/>
                </a:solidFill>
                <a:effectLst/>
                <a:uLnTx/>
                <a:uFillTx/>
                <a:latin typeface="Verdana"/>
                <a:ea typeface="+mn-ea"/>
                <a:cs typeface="+mn-cs"/>
              </a:rPr>
              <a:t>xxxx</a:t>
            </a:r>
            <a:r>
              <a:rPr kumimoji="0" lang="en-AU" sz="1200" b="0" i="0" u="none" strike="noStrike" kern="1200" cap="none" spc="0" normalizeH="0" baseline="0" noProof="0" dirty="0">
                <a:ln>
                  <a:noFill/>
                </a:ln>
                <a:solidFill>
                  <a:srgbClr val="575757"/>
                </a:solidFill>
                <a:effectLst/>
                <a:uLnTx/>
                <a:uFillTx/>
                <a:latin typeface="Verdana"/>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a:ea typeface="+mn-ea"/>
              <a:cs typeface="+mn-cs"/>
            </a:endParaRPr>
          </a:p>
        </p:txBody>
      </p:sp>
    </p:spTree>
    <p:extLst>
      <p:ext uri="{BB962C8B-B14F-4D97-AF65-F5344CB8AC3E}">
        <p14:creationId xmlns:p14="http://schemas.microsoft.com/office/powerpoint/2010/main" val="166071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011519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9" name="think-cell Slide" r:id="rId23" imgW="624" imgH="623" progId="TCLayout.ActiveDocument.1">
                  <p:embed/>
                </p:oleObj>
              </mc:Choice>
              <mc:Fallback>
                <p:oleObj name="think-cell Slide" r:id="rId23" imgW="624" imgH="623"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outlines the next steps for implementing the most suitable solution.</a:t>
            </a:r>
          </a:p>
          <a:p>
            <a:endParaRPr lang="en-AU" sz="1600" dirty="0"/>
          </a:p>
        </p:txBody>
      </p:sp>
      <p:sp>
        <p:nvSpPr>
          <p:cNvPr id="10" name="Rectangle 9"/>
          <p:cNvSpPr/>
          <p:nvPr>
            <p:custDataLst>
              <p:tags r:id="rId3"/>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4"/>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5"/>
            </p:custDataLst>
            <p:extLst>
              <p:ext uri="{D42A27DB-BD31-4B8C-83A1-F6EECF244321}">
                <p14:modId xmlns:p14="http://schemas.microsoft.com/office/powerpoint/2010/main" val="1158098066"/>
              </p:ext>
            </p:ext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extLst>
                    <a:ext uri="{9D8B030D-6E8A-4147-A177-3AD203B41FA5}">
                      <a16:colId xmlns:a16="http://schemas.microsoft.com/office/drawing/2014/main" val="20000"/>
                    </a:ext>
                  </a:extLst>
                </a:gridCol>
                <a:gridCol w="967658">
                  <a:extLst>
                    <a:ext uri="{9D8B030D-6E8A-4147-A177-3AD203B41FA5}">
                      <a16:colId xmlns:a16="http://schemas.microsoft.com/office/drawing/2014/main" val="20001"/>
                    </a:ext>
                  </a:extLst>
                </a:gridCol>
                <a:gridCol w="967658">
                  <a:extLst>
                    <a:ext uri="{9D8B030D-6E8A-4147-A177-3AD203B41FA5}">
                      <a16:colId xmlns:a16="http://schemas.microsoft.com/office/drawing/2014/main" val="20002"/>
                    </a:ext>
                  </a:extLst>
                </a:gridCol>
                <a:gridCol w="967658">
                  <a:extLst>
                    <a:ext uri="{9D8B030D-6E8A-4147-A177-3AD203B41FA5}">
                      <a16:colId xmlns:a16="http://schemas.microsoft.com/office/drawing/2014/main" val="20003"/>
                    </a:ext>
                  </a:extLst>
                </a:gridCol>
                <a:gridCol w="967658">
                  <a:extLst>
                    <a:ext uri="{9D8B030D-6E8A-4147-A177-3AD203B41FA5}">
                      <a16:colId xmlns:a16="http://schemas.microsoft.com/office/drawing/2014/main" val="20004"/>
                    </a:ext>
                  </a:extLst>
                </a:gridCol>
                <a:gridCol w="967658">
                  <a:extLst>
                    <a:ext uri="{9D8B030D-6E8A-4147-A177-3AD203B41FA5}">
                      <a16:colId xmlns:a16="http://schemas.microsoft.com/office/drawing/2014/main" val="20005"/>
                    </a:ext>
                  </a:extLst>
                </a:gridCol>
                <a:gridCol w="967658">
                  <a:extLst>
                    <a:ext uri="{9D8B030D-6E8A-4147-A177-3AD203B41FA5}">
                      <a16:colId xmlns:a16="http://schemas.microsoft.com/office/drawing/2014/main" val="20006"/>
                    </a:ext>
                  </a:extLst>
                </a:gridCol>
                <a:gridCol w="967658">
                  <a:extLst>
                    <a:ext uri="{9D8B030D-6E8A-4147-A177-3AD203B41FA5}">
                      <a16:colId xmlns:a16="http://schemas.microsoft.com/office/drawing/2014/main" val="20007"/>
                    </a:ext>
                  </a:extLst>
                </a:gridCol>
                <a:gridCol w="967658">
                  <a:extLst>
                    <a:ext uri="{9D8B030D-6E8A-4147-A177-3AD203B41FA5}">
                      <a16:colId xmlns:a16="http://schemas.microsoft.com/office/drawing/2014/main" val="20008"/>
                    </a:ext>
                  </a:extLst>
                </a:gridCol>
                <a:gridCol w="967658">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6"/>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7"/>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8"/>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9"/>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10"/>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1"/>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2"/>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3"/>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4"/>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5"/>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6"/>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7"/>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8"/>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9"/>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0"/>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4294967295"/>
          </p:nvPr>
        </p:nvSpPr>
        <p:spPr>
          <a:xfrm>
            <a:off x="460866" y="1937499"/>
            <a:ext cx="10563508" cy="2615925"/>
          </a:xfrm>
        </p:spPr>
        <p:txBody>
          <a:bodyPr/>
          <a:lstStyle/>
          <a:p>
            <a:endParaRPr lang="en-AU" b="0" dirty="0"/>
          </a:p>
        </p:txBody>
      </p:sp>
      <p:sp>
        <p:nvSpPr>
          <p:cNvPr id="34" name="Title 1"/>
          <p:cNvSpPr>
            <a:spLocks noGrp="1"/>
          </p:cNvSpPr>
          <p:nvPr>
            <p:ph type="title"/>
          </p:nvPr>
        </p:nvSpPr>
        <p:spPr/>
        <p:txBody>
          <a:bodyPr/>
          <a:lstStyle/>
          <a:p>
            <a:r>
              <a:rPr lang="en-US" dirty="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67" name="TextBox 66"/>
          <p:cNvSpPr txBox="1"/>
          <p:nvPr>
            <p:custDataLst>
              <p:tags r:id="rId21"/>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170"/>
              <a:r>
                <a:rPr kumimoji="0" lang="en-AU" sz="1000" b="1" i="0" u="none" strike="noStrike" kern="1200" cap="none" spc="0" normalizeH="0" baseline="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Finalise</a:t>
              </a:r>
              <a:r>
                <a:rPr kumimoji="0" lang="en-AU" sz="1000" b="1" i="0" u="none" strike="noStrike" kern="1200" cap="none" spc="0" normalizeH="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Negotiation with selected vendor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AU" sz="1000" b="1" dirty="0">
                  <a:solidFill>
                    <a:srgbClr val="86BC25">
                      <a:lumMod val="75000"/>
                    </a:srgbClr>
                  </a:solidFill>
                  <a:latin typeface="Verdana"/>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5698624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extLst>
      <p:ext uri="{BB962C8B-B14F-4D97-AF65-F5344CB8AC3E}">
        <p14:creationId xmlns:p14="http://schemas.microsoft.com/office/powerpoint/2010/main" val="14985959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val="20000"/>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07961">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1991054497"/>
                    </a:ext>
                  </a:extLst>
                </a:gridCol>
                <a:gridCol w="2746622">
                  <a:extLst>
                    <a:ext uri="{9D8B030D-6E8A-4147-A177-3AD203B41FA5}">
                      <a16:colId xmlns:a16="http://schemas.microsoft.com/office/drawing/2014/main" val="306553768"/>
                    </a:ext>
                  </a:extLst>
                </a:gridCol>
                <a:gridCol w="1379424">
                  <a:extLst>
                    <a:ext uri="{9D8B030D-6E8A-4147-A177-3AD203B41FA5}">
                      <a16:colId xmlns:a16="http://schemas.microsoft.com/office/drawing/2014/main" val="4123472142"/>
                    </a:ext>
                  </a:extLst>
                </a:gridCol>
                <a:gridCol w="1461520">
                  <a:extLst>
                    <a:ext uri="{9D8B030D-6E8A-4147-A177-3AD203B41FA5}">
                      <a16:colId xmlns:a16="http://schemas.microsoft.com/office/drawing/2014/main" val="706315400"/>
                    </a:ext>
                  </a:extLst>
                </a:gridCol>
                <a:gridCol w="1420472">
                  <a:extLst>
                    <a:ext uri="{9D8B030D-6E8A-4147-A177-3AD203B41FA5}">
                      <a16:colId xmlns:a16="http://schemas.microsoft.com/office/drawing/2014/main" val="4109245171"/>
                    </a:ext>
                  </a:extLst>
                </a:gridCol>
              </a:tblGrid>
              <a:tr h="403452">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48901848"/>
                  </a:ext>
                </a:extLst>
              </a:tr>
              <a:tr h="256585">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a:t>
                      </a:r>
                      <a:r>
                        <a:rPr lang="en-AU" sz="1000" u="none" strike="noStrike" baseline="0" dirty="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99521500"/>
                  </a:ext>
                </a:extLst>
              </a:tr>
              <a:tr h="256585">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021232711"/>
                  </a:ext>
                </a:extLst>
              </a:tr>
              <a:tr h="256585">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General</a:t>
                      </a:r>
                      <a:r>
                        <a:rPr lang="en-AU" sz="1000" u="none" strike="noStrike" baseline="0" dirty="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45178168"/>
                  </a:ext>
                </a:extLst>
              </a:tr>
              <a:tr h="27889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837881"/>
                  </a:ext>
                </a:extLst>
              </a:tr>
              <a:tr h="256585">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60544943"/>
                  </a:ext>
                </a:extLst>
              </a:tr>
              <a:tr h="256585">
                <a:tc>
                  <a:txBody>
                    <a:bodyPr/>
                    <a:lstStyle/>
                    <a:p>
                      <a:pPr algn="ctr" fontAlgn="b"/>
                      <a:r>
                        <a:rPr lang="en-AU" sz="1000" u="none" strike="noStrike" dirty="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465811413"/>
                  </a:ext>
                </a:extLst>
              </a:tr>
              <a:tr h="256585">
                <a:tc>
                  <a:txBody>
                    <a:bodyPr/>
                    <a:lstStyle/>
                    <a:p>
                      <a:pPr algn="ctr" fontAlgn="b"/>
                      <a:r>
                        <a:rPr lang="en-AU" sz="1000" u="none" strike="noStrike" dirty="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1881485"/>
                  </a:ext>
                </a:extLst>
              </a:tr>
              <a:tr h="256585">
                <a:tc>
                  <a:txBody>
                    <a:bodyPr/>
                    <a:lstStyle/>
                    <a:p>
                      <a:pPr algn="ctr" fontAlgn="b"/>
                      <a:r>
                        <a:rPr lang="en-AU" sz="1000" u="none" strike="noStrike" dirty="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2974128933"/>
                  </a:ext>
                </a:extLst>
              </a:tr>
              <a:tr h="256585">
                <a:tc>
                  <a:txBody>
                    <a:bodyPr/>
                    <a:lstStyle/>
                    <a:p>
                      <a:pPr algn="ctr" fontAlgn="b"/>
                      <a:r>
                        <a:rPr lang="en-AU" sz="1000" u="none" strike="noStrike" dirty="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75941934"/>
                  </a:ext>
                </a:extLst>
              </a:tr>
              <a:tr h="256585">
                <a:tc>
                  <a:txBody>
                    <a:bodyPr/>
                    <a:lstStyle/>
                    <a:p>
                      <a:pPr algn="ctr" fontAlgn="b"/>
                      <a:r>
                        <a:rPr lang="en-AU" sz="1000" u="none" strike="noStrike" dirty="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586269801"/>
                  </a:ext>
                </a:extLst>
              </a:tr>
            </a:tbl>
          </a:graphicData>
        </a:graphic>
      </p:graphicFrame>
      <p:pic>
        <p:nvPicPr>
          <p:cNvPr id="15" name="Picture 14"/>
          <p:cNvPicPr>
            <a:picLocks noChangeAspect="1"/>
          </p:cNvPicPr>
          <p:nvPr/>
        </p:nvPicPr>
        <p:blipFill>
          <a:blip r:embed="rId5"/>
          <a:stretch>
            <a:fillRect/>
          </a:stretch>
        </p:blipFill>
        <p:spPr>
          <a:xfrm>
            <a:off x="7508906" y="2049380"/>
            <a:ext cx="894888" cy="202841"/>
          </a:xfrm>
          <a:prstGeom prst="rect">
            <a:avLst/>
          </a:prstGeom>
        </p:spPr>
      </p:pic>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21" name="Picture 20"/>
          <p:cNvPicPr>
            <a:picLocks noChangeAspect="1"/>
          </p:cNvPicPr>
          <p:nvPr/>
        </p:nvPicPr>
        <p:blipFill>
          <a:blip r:embed="rId5"/>
          <a:stretch>
            <a:fillRect/>
          </a:stretch>
        </p:blipFill>
        <p:spPr>
          <a:xfrm>
            <a:off x="7508906" y="3122731"/>
            <a:ext cx="894888" cy="202841"/>
          </a:xfrm>
          <a:prstGeom prst="rect">
            <a:avLst/>
          </a:prstGeom>
        </p:spPr>
      </p:pic>
      <p:pic>
        <p:nvPicPr>
          <p:cNvPr id="22"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val="6550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nvGraphicFramePr>
        <p:xfrm>
          <a:off x="2067316" y="1875034"/>
          <a:ext cx="8053676" cy="2877943"/>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2"/>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21294">
                <a:tc gridSpan="2">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AU"/>
                    </a:p>
                  </a:txBody>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a:solidFill>
                            <a:schemeClr val="tx1"/>
                          </a:solidFill>
                          <a:effectLst/>
                          <a:latin typeface="+mn-lt"/>
                        </a:rPr>
                        <a:t>1</a:t>
                      </a: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b="0" dirty="0">
                        <a:solidFill>
                          <a:schemeClr val="tx1"/>
                        </a:solidFill>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02"/>
                  </a:ext>
                </a:extLst>
              </a:tr>
              <a:tr h="375499">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a:solidFill>
                            <a:schemeClr val="tx1"/>
                          </a:solidFill>
                          <a:effectLst/>
                          <a:latin typeface="+mn-lt"/>
                          <a:ea typeface="+mn-ea"/>
                          <a:cs typeface="+mn-cs"/>
                        </a:rPr>
                        <a:t>Use Cases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263320">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4"/>
                  </a:ext>
                </a:extLst>
              </a:tr>
              <a:tr h="263320">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63320">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a:solidFill>
                            <a:schemeClr val="tx1"/>
                          </a:solidFill>
                          <a:effectLst/>
                          <a:latin typeface="+mn-lt"/>
                        </a:rPr>
                        <a:t>Consolidation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6"/>
                  </a:ext>
                </a:extLst>
              </a:tr>
              <a:tr h="28621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7"/>
                  </a:ext>
                </a:extLst>
              </a:tr>
              <a:tr h="263320">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u="none" strike="noStrike" kern="1200" cap="none" spc="0" normalizeH="0" baseline="0" noProof="0" dirty="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33" name="Picture 32"/>
          <p:cNvPicPr>
            <a:picLocks noChangeAspect="1"/>
          </p:cNvPicPr>
          <p:nvPr/>
        </p:nvPicPr>
        <p:blipFill>
          <a:blip r:embed="rId5"/>
          <a:stretch>
            <a:fillRect/>
          </a:stretch>
        </p:blipFill>
        <p:spPr>
          <a:xfrm>
            <a:off x="7508906" y="3122731"/>
            <a:ext cx="894888" cy="202841"/>
          </a:xfrm>
          <a:prstGeom prst="rect">
            <a:avLst/>
          </a:prstGeom>
        </p:spPr>
      </p:pic>
      <p:pic>
        <p:nvPicPr>
          <p:cNvPr id="34"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pic>
        <p:nvPicPr>
          <p:cNvPr id="36" name="Picture 35"/>
          <p:cNvPicPr>
            <a:picLocks noChangeAspect="1"/>
          </p:cNvPicPr>
          <p:nvPr/>
        </p:nvPicPr>
        <p:blipFill>
          <a:blip r:embed="rId5"/>
          <a:stretch>
            <a:fillRect/>
          </a:stretch>
        </p:blipFill>
        <p:spPr>
          <a:xfrm>
            <a:off x="7508906" y="2049380"/>
            <a:ext cx="894888" cy="202841"/>
          </a:xfrm>
          <a:prstGeom prst="rect">
            <a:avLst/>
          </a:prstGeom>
        </p:spPr>
      </p:pic>
      <p:pic>
        <p:nvPicPr>
          <p:cNvPr id="37"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val="32726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a:solidFill>
                            <a:schemeClr val="tx2"/>
                          </a:solidFill>
                          <a:latin typeface="+mn-lt"/>
                          <a:ea typeface="Open Sans" panose="020B0606030504020204" pitchFamily="34" charset="0"/>
                          <a:cs typeface="Open Sans" panose="020B0606030504020204" pitchFamily="34" charset="0"/>
                        </a:rPr>
                        <a:t>AP, AR</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i="0" kern="1200" dirty="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Amortization Schedules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val="20000"/>
                    </a:ext>
                  </a:extLst>
                </a:gridCol>
                <a:gridCol w="1284365">
                  <a:extLst>
                    <a:ext uri="{9D8B030D-6E8A-4147-A177-3AD203B41FA5}">
                      <a16:colId xmlns:a16="http://schemas.microsoft.com/office/drawing/2014/main" val="20001"/>
                    </a:ext>
                  </a:extLst>
                </a:gridCol>
                <a:gridCol w="1198734">
                  <a:extLst>
                    <a:ext uri="{9D8B030D-6E8A-4147-A177-3AD203B41FA5}">
                      <a16:colId xmlns:a16="http://schemas.microsoft.com/office/drawing/2014/main" val="20002"/>
                    </a:ext>
                  </a:extLst>
                </a:gridCol>
              </a:tblGrid>
              <a:tr h="661693">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0530">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Metrics for individual company and consolidated level </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900" b="1" kern="1200" noProof="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pic>
        <p:nvPicPr>
          <p:cNvPr id="27" name="Picture 26"/>
          <p:cNvPicPr>
            <a:picLocks noChangeAspect="1"/>
          </p:cNvPicPr>
          <p:nvPr/>
        </p:nvPicPr>
        <p:blipFill>
          <a:blip r:embed="rId3"/>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91413" y="186874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8035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extLst>
      <p:ext uri="{BB962C8B-B14F-4D97-AF65-F5344CB8AC3E}">
        <p14:creationId xmlns:p14="http://schemas.microsoft.com/office/powerpoint/2010/main" val="263128965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4664</Words>
  <Application>Microsoft Office PowerPoint</Application>
  <PresentationFormat>Widescreen</PresentationFormat>
  <Paragraphs>664</Paragraphs>
  <Slides>21</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Open Sans</vt:lpstr>
      <vt:lpstr>Verdana</vt:lpstr>
      <vt:lpstr>Wingdings</vt:lpstr>
      <vt:lpstr>Wingdings 2</vt: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PowerPoint Presentation</vt:lpstr>
      <vt:lpstr>RFP Evaluation | Functional Requirements </vt:lpstr>
      <vt:lpstr>RFP Evaluation | Use Cases</vt:lpstr>
      <vt:lpstr>Scope of Service - Comparison</vt:lpstr>
      <vt:lpstr>PowerPoint Presentation</vt:lpstr>
      <vt:lpstr>Provider High Level Assessment</vt:lpstr>
      <vt:lpstr>Provider High Level Assessment</vt:lpstr>
      <vt:lpstr>Provider High Level Assessment</vt:lpstr>
      <vt:lpstr>Provider High Level Assessment</vt:lpstr>
      <vt:lpstr>PowerPoint Presentation</vt:lpstr>
      <vt:lpstr>RFP Evaluation | Commercials – Summary </vt:lpstr>
      <vt:lpstr>RFP Evaluation | Commercials – NETSUITE</vt:lpstr>
      <vt:lpstr>Pricing Assumptions</vt:lpstr>
      <vt:lpstr>RFP Evaluation | Commercials – ORACLE</vt:lpstr>
      <vt:lpstr>Pricing Assumptions</vt:lpstr>
      <vt:lpstr>RFP Evaluation | Commercials – FinancialForce</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krithika jagannath</cp:lastModifiedBy>
  <cp:revision>12</cp:revision>
  <dcterms:created xsi:type="dcterms:W3CDTF">2019-03-28T23:50:52Z</dcterms:created>
  <dcterms:modified xsi:type="dcterms:W3CDTF">2020-05-31T05:56:18Z</dcterms:modified>
</cp:coreProperties>
</file>