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344" r:id="rId3"/>
    <p:sldId id="349" r:id="rId4"/>
    <p:sldId id="35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Lst>
        </p14:section>
        <p14:section name="Module 2" id="{8854123B-E4B3-4D6C-86B0-9E6ACC191446}">
          <p14:sldIdLst>
            <p14:sldId id="349"/>
          </p14:sldIdLst>
        </p14:section>
        <p14:section name="Module 3" id="{3C8133C5-4B1C-4E46-AE33-CC30E57F79B8}">
          <p14:sldIdLst>
            <p14:sldId id="3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8" autoAdjust="0"/>
    <p:restoredTop sz="94660"/>
  </p:normalViewPr>
  <p:slideViewPr>
    <p:cSldViewPr snapToGrid="0">
      <p:cViewPr varScale="1">
        <p:scale>
          <a:sx n="61" d="100"/>
          <a:sy n="61" d="100"/>
        </p:scale>
        <p:origin x="10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31/05/2020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7946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48772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4"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US" sz="1800" noProof="0" dirty="0"/>
              <a:t>Usability of the Solution </a:t>
            </a:r>
          </a:p>
          <a:p>
            <a:pPr lvl="2"/>
            <a:r>
              <a:rPr lang="en-US" sz="1800" dirty="0"/>
              <a:t>How do we ensure the solution is user-friendly and well adopted, including: • Ease of use – customer testing during design • Meets customer needs – considering different user scenarios across computer, tablet, mobile • Web standards – Web Content Accessibility Guidelines (WCAG) v2 compliant </a:t>
            </a:r>
            <a:endParaRPr lang="en-US" sz="1800" noProof="0" dirty="0"/>
          </a:p>
        </p:txBody>
      </p:sp>
      <p:sp>
        <p:nvSpPr>
          <p:cNvPr id="6" name="Text Placeholder 5"/>
          <p:cNvSpPr>
            <a:spLocks noGrp="1"/>
          </p:cNvSpPr>
          <p:nvPr>
            <p:ph type="body" sz="quarter" idx="13"/>
          </p:nvPr>
        </p:nvSpPr>
        <p:spPr>
          <a:xfrm>
            <a:off x="469901" y="736688"/>
            <a:ext cx="9163050" cy="373021"/>
          </a:xfrm>
        </p:spPr>
        <p:txBody>
          <a:bodyPr/>
          <a:lstStyle/>
          <a:p>
            <a:r>
              <a:rPr lang="en-US" noProof="0" dirty="0"/>
              <a:t>Client Discovery</a:t>
            </a:r>
          </a:p>
        </p:txBody>
      </p:sp>
      <p:sp>
        <p:nvSpPr>
          <p:cNvPr id="3" name="Title 2"/>
          <p:cNvSpPr>
            <a:spLocks noGrp="1"/>
          </p:cNvSpPr>
          <p:nvPr>
            <p:ph type="title"/>
          </p:nvPr>
        </p:nvSpPr>
        <p:spPr/>
        <p:txBody>
          <a:bodyPr/>
          <a:lstStyle/>
          <a:p>
            <a:r>
              <a:rPr lang="en-US" noProof="0" dirty="0"/>
              <a:t>Module 1</a:t>
            </a:r>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Technology Delivery </a:t>
            </a:r>
          </a:p>
          <a:p>
            <a:pPr lvl="2"/>
            <a:r>
              <a:rPr lang="en-US" sz="1800" dirty="0"/>
              <a:t>How can these technology capabilities be procured and implemented, including: • What components would work well as Software-as-</a:t>
            </a:r>
            <a:r>
              <a:rPr lang="en-US" sz="1800" dirty="0" err="1"/>
              <a:t>aService</a:t>
            </a:r>
            <a:r>
              <a:rPr lang="en-US" sz="1800" dirty="0"/>
              <a:t> – e.g. savings calculators • Do you need any external vendors, or can this be built in-house? </a:t>
            </a:r>
            <a:endParaRPr lang="en-AU" sz="1800"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Technology Architecture </a:t>
            </a:r>
          </a:p>
          <a:p>
            <a:pPr lvl="2"/>
            <a:r>
              <a:rPr lang="en-US" sz="1800" dirty="0"/>
              <a:t>Explore the technology capabilities needed to run an online banking solution, considering: • Software – platform, operating system etc. • Infrastructure – database capabilities, hosting etc. • Security – encryption, secure log-on etc. • Support – level of training of IT support staff required</a:t>
            </a:r>
            <a:endParaRPr lang="en-AU" sz="1800"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Technology Framework and Compatibility </a:t>
            </a:r>
          </a:p>
          <a:p>
            <a:pPr lvl="2"/>
            <a:r>
              <a:rPr lang="en-US" sz="1800" dirty="0"/>
              <a:t>How can you cater for as many customers as possible: • Which internet browsers to support – IE, Chrome, Safari etc. • Internet speeds / performance • Website code/language selection – Java, C++, Flash</a:t>
            </a:r>
            <a:endParaRPr lang="en-AU" sz="1800"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outline all the technology considerations you believe </a:t>
            </a:r>
            <a:r>
              <a:rPr lang="en-AU" sz="1100" dirty="0" err="1"/>
              <a:t>MyBank</a:t>
            </a:r>
            <a:r>
              <a:rPr lang="en-AU" sz="1100" dirty="0"/>
              <a:t> need to take into account before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sz="1800" dirty="0"/>
              <a:t>Value Analysis</a:t>
            </a:r>
          </a:p>
          <a:p>
            <a:pPr lvl="2"/>
            <a:r>
              <a:rPr lang="en-US" sz="1800" dirty="0"/>
              <a:t>How can we increase the client’s technical capability and level of automation? • No legacy system considerations • Ability to up-scale quickly • Increased level of expertise / offerings to the customer</a:t>
            </a:r>
            <a:endParaRPr lang="en-US" sz="1800"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Design a Business Case</a:t>
            </a:r>
          </a:p>
        </p:txBody>
      </p:sp>
      <p:sp>
        <p:nvSpPr>
          <p:cNvPr id="3" name="Title 2"/>
          <p:cNvSpPr>
            <a:spLocks noGrp="1"/>
          </p:cNvSpPr>
          <p:nvPr>
            <p:ph type="title"/>
          </p:nvPr>
        </p:nvSpPr>
        <p:spPr/>
        <p:txBody>
          <a:bodyPr/>
          <a:lstStyle/>
          <a:p>
            <a:r>
              <a:rPr lang="en-US" dirty="0"/>
              <a:t>Module 2</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Costs</a:t>
            </a:r>
          </a:p>
          <a:p>
            <a:pPr lvl="2"/>
            <a:r>
              <a:rPr lang="en-US" sz="1800" dirty="0"/>
              <a:t>What are the possible costs to be incurred when establishing an online-first versus a bricks-and-mortar banking solution, considering: • Lower overhead / operating costs • Reduced infrastructure costs needed • Reduced staff costs needed • Reduced inventory needed</a:t>
            </a:r>
            <a:endParaRPr lang="en-AU" sz="1800"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800" dirty="0"/>
              <a:t>Feasibility</a:t>
            </a:r>
          </a:p>
          <a:p>
            <a:pPr lvl="2"/>
            <a:r>
              <a:rPr lang="en-US" sz="1800" dirty="0"/>
              <a:t>What are the potential benefits to be </a:t>
            </a:r>
            <a:r>
              <a:rPr lang="en-US" sz="1800" dirty="0" err="1"/>
              <a:t>realised</a:t>
            </a:r>
            <a:r>
              <a:rPr lang="en-US" sz="1800" dirty="0"/>
              <a:t> from an online banking solution? • New customer demographics Brand differentiation • New products / services that can be offered • Increase in productivity due to fewer manual interactions • Enhanced reporting and analytics</a:t>
            </a:r>
            <a:endParaRPr lang="en-AU" sz="1800"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Benefits</a:t>
            </a:r>
          </a:p>
          <a:p>
            <a:pPr lvl="2"/>
            <a:r>
              <a:rPr lang="en-US" sz="1800" dirty="0"/>
              <a:t>How can an online-first solution improve business processes? • Less customer contact points • Effort and time significantly reduced due to some services that can be fully automated – e.g. term deposits submitted online</a:t>
            </a:r>
            <a:endParaRPr lang="en-AU" sz="1800"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present a justification for why </a:t>
            </a:r>
            <a:r>
              <a:rPr lang="en-AU" sz="1100" dirty="0" err="1"/>
              <a:t>MyBank</a:t>
            </a:r>
            <a:r>
              <a:rPr lang="en-AU" sz="1100" dirty="0"/>
              <a:t> should proceed with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263656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dirty="0"/>
              <a:t>Delivery Approach</a:t>
            </a:r>
          </a:p>
          <a:p>
            <a:pPr lvl="2"/>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Considerations for </a:t>
            </a:r>
            <a:r>
              <a:rPr lang="en-US" dirty="0" err="1"/>
              <a:t>Mobilisation</a:t>
            </a:r>
            <a:endParaRPr lang="en-US" dirty="0"/>
          </a:p>
        </p:txBody>
      </p:sp>
      <p:sp>
        <p:nvSpPr>
          <p:cNvPr id="3" name="Title 2"/>
          <p:cNvSpPr>
            <a:spLocks noGrp="1"/>
          </p:cNvSpPr>
          <p:nvPr>
            <p:ph type="title"/>
          </p:nvPr>
        </p:nvSpPr>
        <p:spPr/>
        <p:txBody>
          <a:bodyPr/>
          <a:lstStyle/>
          <a:p>
            <a:r>
              <a:rPr lang="en-US" dirty="0"/>
              <a:t>Module 3</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Resource Requirements</a:t>
            </a:r>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dirty="0"/>
              <a:t>Timeframes</a:t>
            </a:r>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Cost Estimates</a:t>
            </a:r>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explain how you plan to develop and implement </a:t>
            </a:r>
            <a:r>
              <a:rPr lang="en-AU" sz="1100" dirty="0" err="1"/>
              <a:t>MyBank’s</a:t>
            </a:r>
            <a:r>
              <a:rPr lang="en-AU" sz="1100" dirty="0"/>
              <a:t> online banking solution .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7922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578</Words>
  <Application>Microsoft Office PowerPoint</Application>
  <PresentationFormat>Widescreen</PresentationFormat>
  <Paragraphs>37</Paragraphs>
  <Slides>4</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2" baseType="lpstr">
      <vt:lpstr>Arial</vt:lpstr>
      <vt:lpstr>Calibri</vt:lpstr>
      <vt:lpstr>Chronicle Display Black</vt:lpstr>
      <vt:lpstr>Open Sans</vt:lpstr>
      <vt:lpstr>Segoe UI Semilight</vt:lpstr>
      <vt:lpstr>Verdana</vt:lpstr>
      <vt:lpstr>Deloitte_4_3_Onscreen</vt:lpstr>
      <vt:lpstr>think-cell Slide</vt:lpstr>
      <vt:lpstr>PowerPoint Presentation</vt:lpstr>
      <vt:lpstr>Module 1</vt:lpstr>
      <vt:lpstr>Module 2</vt:lpstr>
      <vt:lpstr>Module 3</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krithika jagannath</cp:lastModifiedBy>
  <cp:revision>41</cp:revision>
  <dcterms:created xsi:type="dcterms:W3CDTF">2019-02-05T22:29:20Z</dcterms:created>
  <dcterms:modified xsi:type="dcterms:W3CDTF">2020-05-31T09:05:09Z</dcterms:modified>
</cp:coreProperties>
</file>