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7" r:id="rId2"/>
    <p:sldId id="344" r:id="rId3"/>
    <p:sldId id="349" r:id="rId4"/>
    <p:sldId id="35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 id="{6629235E-2297-46AA-8BB4-3DA72DFD4E12}">
          <p14:sldIdLst>
            <p14:sldId id="257"/>
          </p14:sldIdLst>
        </p14:section>
        <p14:section name="Module 1" id="{31371628-D75D-4245-B144-71FF19DC84FD}">
          <p14:sldIdLst>
            <p14:sldId id="344"/>
          </p14:sldIdLst>
        </p14:section>
        <p14:section name="Module 2" id="{8854123B-E4B3-4D6C-86B0-9E6ACC191446}">
          <p14:sldIdLst>
            <p14:sldId id="349"/>
          </p14:sldIdLst>
        </p14:section>
        <p14:section name="Module 3" id="{3C8133C5-4B1C-4E46-AE33-CC30E57F79B8}">
          <p14:sldIdLst>
            <p14:sldId id="35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8" autoAdjust="0"/>
    <p:restoredTop sz="94660"/>
  </p:normalViewPr>
  <p:slideViewPr>
    <p:cSldViewPr snapToGrid="0">
      <p:cViewPr varScale="1">
        <p:scale>
          <a:sx n="61" d="100"/>
          <a:sy n="61" d="100"/>
        </p:scale>
        <p:origin x="10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0DCC6E-7E8B-49B0-90FB-7726D0575546}" type="datetimeFigureOut">
              <a:rPr lang="en-AU" smtClean="0"/>
              <a:t>31/05/2020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2FF485-9F9D-4E7C-AF3E-907239015E81}" type="slidenum">
              <a:rPr lang="en-AU" smtClean="0"/>
              <a:t>‹#›</a:t>
            </a:fld>
            <a:endParaRPr lang="en-AU"/>
          </a:p>
        </p:txBody>
      </p:sp>
    </p:spTree>
    <p:extLst>
      <p:ext uri="{BB962C8B-B14F-4D97-AF65-F5344CB8AC3E}">
        <p14:creationId xmlns:p14="http://schemas.microsoft.com/office/powerpoint/2010/main" val="3589645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2665515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1794656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1487727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Pwerle Outlin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 name="Subtitle 2"/>
          <p:cNvSpPr>
            <a:spLocks noGrp="1"/>
          </p:cNvSpPr>
          <p:nvPr>
            <p:ph type="subTitle" idx="1"/>
          </p:nvPr>
        </p:nvSpPr>
        <p:spPr>
          <a:xfrm>
            <a:off x="514247" y="4901351"/>
            <a:ext cx="9144000" cy="516576"/>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p:txBody>
      </p:sp>
      <p:sp>
        <p:nvSpPr>
          <p:cNvPr id="104" name="Title 29"/>
          <p:cNvSpPr>
            <a:spLocks noGrp="1"/>
          </p:cNvSpPr>
          <p:nvPr>
            <p:ph type="title"/>
          </p:nvPr>
        </p:nvSpPr>
        <p:spPr>
          <a:xfrm>
            <a:off x="514247" y="4242951"/>
            <a:ext cx="10927800" cy="608132"/>
          </a:xfrm>
        </p:spPr>
        <p:txBody>
          <a:bodyPr>
            <a:normAutofit/>
          </a:bodyPr>
          <a:lstStyle>
            <a:lvl1pPr>
              <a:defRPr sz="3200">
                <a:solidFill>
                  <a:schemeClr val="bg1"/>
                </a:solidFill>
              </a:defRPr>
            </a:lvl1pPr>
          </a:lstStyle>
          <a:p>
            <a:r>
              <a:rPr lang="en-US"/>
              <a:t>Click to edit Master title style</a:t>
            </a:r>
            <a:endParaRPr lang="en-AU"/>
          </a:p>
        </p:txBody>
      </p:sp>
    </p:spTree>
    <p:extLst>
      <p:ext uri="{BB962C8B-B14F-4D97-AF65-F5344CB8AC3E}">
        <p14:creationId xmlns:p14="http://schemas.microsoft.com/office/powerpoint/2010/main" val="297457547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8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al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26000" y="1628781"/>
            <a:ext cx="11340000" cy="4752975"/>
          </a:xfrm>
          <a:prstGeom prst="rect">
            <a:avLst/>
          </a:prstGeom>
        </p:spPr>
        <p:txBody>
          <a:bodyPr>
            <a:noAutofit/>
          </a:bodyPr>
          <a:lstStyle>
            <a:lvl1pPr>
              <a:spcBef>
                <a:spcPts val="1000"/>
              </a:spcBef>
              <a:defRPr sz="10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dirty="0"/>
              <a:t>Edit Master text styles</a:t>
            </a:r>
          </a:p>
        </p:txBody>
      </p:sp>
      <p:sp>
        <p:nvSpPr>
          <p:cNvPr id="5" name="Rectangle 4"/>
          <p:cNvSpPr/>
          <p:nvPr userDrawn="1"/>
        </p:nvSpPr>
        <p:spPr>
          <a:xfrm>
            <a:off x="8360826" y="6556755"/>
            <a:ext cx="1476000" cy="2160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dirty="0">
                <a:solidFill>
                  <a:srgbClr val="FF0000"/>
                </a:solidFill>
                <a:latin typeface="Open Sans" panose="020B0606030504020204" pitchFamily="34" charset="0"/>
                <a:ea typeface="Open Sans" panose="020B0606030504020204" pitchFamily="34" charset="0"/>
                <a:cs typeface="Open Sans" panose="020B0606030504020204" pitchFamily="34" charset="0"/>
              </a:rPr>
              <a:t>Draft – Work in Progress</a:t>
            </a:r>
          </a:p>
        </p:txBody>
      </p:sp>
      <p:sp>
        <p:nvSpPr>
          <p:cNvPr id="6" name="Rectangle 5"/>
          <p:cNvSpPr/>
          <p:nvPr userDrawn="1"/>
        </p:nvSpPr>
        <p:spPr>
          <a:xfrm>
            <a:off x="5110956" y="6527336"/>
            <a:ext cx="1970091" cy="271869"/>
          </a:xfrm>
          <a:prstGeom prst="rect">
            <a:avLst/>
          </a:prstGeom>
          <a:noFill/>
          <a:ln>
            <a:noFill/>
          </a:ln>
        </p:spPr>
        <p:txBody>
          <a:bodyPr wrap="none" lIns="0" tIns="0" rIns="0" bIns="0">
            <a:sp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1"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Deloitte TS&amp;I</a:t>
            </a:r>
          </a:p>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Inside Sherpa – Digital Internship Module</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8765" t="24297" r="8992" b="20741"/>
          <a:stretch/>
        </p:blipFill>
        <p:spPr>
          <a:xfrm>
            <a:off x="10625287" y="6509735"/>
            <a:ext cx="1140713" cy="310040"/>
          </a:xfrm>
          <a:prstGeom prst="rect">
            <a:avLst/>
          </a:prstGeom>
        </p:spPr>
      </p:pic>
      <p:cxnSp>
        <p:nvCxnSpPr>
          <p:cNvPr id="10" name="Shape 68"/>
          <p:cNvCxnSpPr/>
          <p:nvPr userDrawn="1"/>
        </p:nvCxnSpPr>
        <p:spPr>
          <a:xfrm>
            <a:off x="426000" y="6475709"/>
            <a:ext cx="11340000" cy="0"/>
          </a:xfrm>
          <a:prstGeom prst="straightConnector1">
            <a:avLst/>
          </a:prstGeom>
          <a:noFill/>
          <a:ln w="12700" cap="flat" cmpd="sng">
            <a:solidFill>
              <a:srgbClr val="53565A"/>
            </a:solidFill>
            <a:prstDash val="solid"/>
            <a:round/>
            <a:headEnd type="none" w="lg" len="lg"/>
            <a:tailEnd type="none" w="lg" len="lg"/>
          </a:ln>
        </p:spPr>
      </p:cxnSp>
      <p:sp>
        <p:nvSpPr>
          <p:cNvPr id="11" name="Rectangle 2"/>
          <p:cNvSpPr>
            <a:spLocks/>
          </p:cNvSpPr>
          <p:nvPr userDrawn="1"/>
        </p:nvSpPr>
        <p:spPr bwMode="auto">
          <a:xfrm>
            <a:off x="426000" y="6603200"/>
            <a:ext cx="1205458"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8DF478-B544-4ED8-9ED4-6A2648E2D233}" type="slidenum">
              <a:rPr kumimoji="0" lang="en-US" sz="800" b="0" i="0" u="none" strike="noStrike" kern="1200" cap="none" spc="0" normalizeH="0" baseline="0" noProof="0" smtClean="0">
                <a:ln>
                  <a:noFill/>
                </a:ln>
                <a:solidFill>
                  <a:srgbClr val="787878">
                    <a:lumMod val="60000"/>
                    <a:lumOff val="40000"/>
                  </a:srgbClr>
                </a:solidFill>
                <a:effectLst/>
                <a:uLnTx/>
                <a:uFillTx/>
                <a:latin typeface="Open Sans" charset="0"/>
                <a:ea typeface="Open Sans" charset="0"/>
                <a:cs typeface="Open Sans"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sym typeface="Frutiger Next Pro Light" charset="0"/>
              </a:rPr>
              <a:t> |  Deloitte Consulting</a:t>
            </a:r>
          </a:p>
        </p:txBody>
      </p:sp>
      <p:sp>
        <p:nvSpPr>
          <p:cNvPr id="12" name="Title 1"/>
          <p:cNvSpPr>
            <a:spLocks noGrp="1"/>
          </p:cNvSpPr>
          <p:nvPr>
            <p:ph type="title" hasCustomPrompt="1"/>
          </p:nvPr>
        </p:nvSpPr>
        <p:spPr>
          <a:xfrm>
            <a:off x="426542" y="327026"/>
            <a:ext cx="11340000" cy="180000"/>
          </a:xfrm>
        </p:spPr>
        <p:txBody>
          <a:bodyPr/>
          <a:lstStyle>
            <a:lvl1pPr>
              <a:defRPr kumimoji="0" lang="en-AU" sz="900" b="1" i="0" u="none" strike="noStrike" kern="0" cap="all" spc="250" normalizeH="0" baseline="0" dirty="0">
                <a:ln>
                  <a:noFill/>
                </a:ln>
                <a:solidFill>
                  <a:srgbClr val="787878">
                    <a:lumMod val="60000"/>
                    <a:lumOff val="40000"/>
                  </a:srgbClr>
                </a:solidFill>
                <a:effectLst/>
                <a:uLnTx/>
                <a:uFillTx/>
                <a:latin typeface="+mn-lt"/>
                <a:ea typeface="Nexa Black" charset="0"/>
                <a:cs typeface="Arial" panose="020B0604020202020204" pitchFamily="34" charset="0"/>
              </a:defRPr>
            </a:lvl1pPr>
          </a:lstStyle>
          <a:p>
            <a:pPr marL="0" marR="0" lvl="0" indent="0" algn="l" defTabSz="914400" rtl="0" eaLnBrk="1" fontAlgn="auto" latinLnBrk="0" hangingPunct="1">
              <a:lnSpc>
                <a:spcPct val="100000"/>
              </a:lnSpc>
              <a:spcBef>
                <a:spcPts val="1000"/>
              </a:spcBef>
              <a:spcAft>
                <a:spcPts val="0"/>
              </a:spcAft>
              <a:buClr>
                <a:srgbClr val="000000"/>
              </a:buClr>
              <a:buSzPct val="100000"/>
              <a:buFont typeface="Arial" panose="020B0604020202020204" pitchFamily="34" charset="0"/>
              <a:buNone/>
              <a:tabLst/>
              <a:defRPr/>
            </a:pPr>
            <a:r>
              <a:rPr lang="en-US" dirty="0"/>
              <a:t>t</a:t>
            </a:r>
            <a:endParaRPr lang="en-AU" dirty="0"/>
          </a:p>
        </p:txBody>
      </p:sp>
      <p:cxnSp>
        <p:nvCxnSpPr>
          <p:cNvPr id="13" name="Straight Connector 12"/>
          <p:cNvCxnSpPr/>
          <p:nvPr userDrawn="1"/>
        </p:nvCxnSpPr>
        <p:spPr>
          <a:xfrm flipV="1">
            <a:off x="426000" y="1094104"/>
            <a:ext cx="11340000" cy="0"/>
          </a:xfrm>
          <a:prstGeom prst="line">
            <a:avLst/>
          </a:prstGeom>
          <a:ln w="28575">
            <a:solidFill>
              <a:srgbClr val="53565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66304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ubtitle &amp; 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6711950" y="1626099"/>
            <a:ext cx="2921000"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dirty="0"/>
              <a:t>Click to edit Master text styles</a:t>
            </a:r>
          </a:p>
        </p:txBody>
      </p:sp>
      <p:sp>
        <p:nvSpPr>
          <p:cNvPr id="8" name="Content Placeholder 3"/>
          <p:cNvSpPr>
            <a:spLocks noGrp="1"/>
          </p:cNvSpPr>
          <p:nvPr>
            <p:ph sz="quarter" idx="16"/>
          </p:nvPr>
        </p:nvSpPr>
        <p:spPr>
          <a:xfrm>
            <a:off x="469900" y="1655763"/>
            <a:ext cx="6048375" cy="4633913"/>
          </a:xfrm>
          <a:prstGeom prst="rect">
            <a:avLst/>
          </a:prstGeom>
        </p:spPr>
        <p:txBody>
          <a:bodyPr>
            <a:noAutofit/>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76608537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vmlDrawing" Target="../drawings/vmlDrawing1.v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6"/>
            </p:custDataLst>
          </p:nvPr>
        </p:nvGraphicFramePr>
        <p:xfrm>
          <a:off x="2119" y="1597"/>
          <a:ext cx="2116" cy="1587"/>
        </p:xfrm>
        <a:graphic>
          <a:graphicData uri="http://schemas.openxmlformats.org/presentationml/2006/ole">
            <mc:AlternateContent xmlns:mc="http://schemas.openxmlformats.org/markup-compatibility/2006">
              <mc:Choice xmlns:v="urn:schemas-microsoft-com:vml" Requires="v">
                <p:oleObj spid="_x0000_s1065" name="think-cell Slide" r:id="rId7" imgW="270" imgH="270" progId="TCLayout.ActiveDocument.1">
                  <p:embed/>
                </p:oleObj>
              </mc:Choice>
              <mc:Fallback>
                <p:oleObj name="think-cell Slide" r:id="rId7" imgW="270" imgH="270" progId="TCLayout.ActiveDocument.1">
                  <p:embed/>
                  <p:pic>
                    <p:nvPicPr>
                      <p:cNvPr id="4" name="Object 3" hidden="1"/>
                      <p:cNvPicPr/>
                      <p:nvPr/>
                    </p:nvPicPr>
                    <p:blipFill>
                      <a:blip r:embed="rId8"/>
                      <a:stretch>
                        <a:fillRect/>
                      </a:stretch>
                    </p:blipFill>
                    <p:spPr>
                      <a:xfrm>
                        <a:off x="2119" y="1597"/>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dirty="0"/>
              <a:t>Click to edit Master title style</a:t>
            </a:r>
          </a:p>
        </p:txBody>
      </p:sp>
      <p:sp>
        <p:nvSpPr>
          <p:cNvPr id="19" name="Text Placeholder 18"/>
          <p:cNvSpPr>
            <a:spLocks noGrp="1"/>
          </p:cNvSpPr>
          <p:nvPr>
            <p:ph type="body" idx="1"/>
          </p:nvPr>
        </p:nvSpPr>
        <p:spPr>
          <a:xfrm>
            <a:off x="501651" y="1665289"/>
            <a:ext cx="11188700" cy="4716462"/>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196195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0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p15:clr>
            <a:srgbClr val="F26B43"/>
          </p15:clr>
        </p15:guide>
        <p15:guide id="2" orient="horz" pos="2160">
          <p15:clr>
            <a:srgbClr val="F26B43"/>
          </p15:clr>
        </p15:guide>
        <p15:guide id="3" orient="horz" pos="4020">
          <p15:clr>
            <a:srgbClr val="F26B43"/>
          </p15:clr>
        </p15:guide>
        <p15:guide id="4" pos="316">
          <p15:clr>
            <a:srgbClr val="F26B43"/>
          </p15:clr>
        </p15:guide>
        <p15:guide id="5" pos="7364">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4961">
          <p15:clr>
            <a:srgbClr val="F26B43"/>
          </p15:clr>
        </p15:guide>
        <p15:guide id="11" orient="horz" pos="236">
          <p15:clr>
            <a:srgbClr val="F26B43"/>
          </p15:clr>
        </p15:guide>
        <p15:guide id="12" pos="1363">
          <p15:clr>
            <a:srgbClr val="F26B43"/>
          </p15:clr>
        </p15:guide>
        <p15:guide id="13" pos="1516">
          <p15:clr>
            <a:srgbClr val="F26B43"/>
          </p15:clr>
        </p15:guide>
        <p15:guide id="14" pos="2560">
          <p15:clr>
            <a:srgbClr val="F26B43"/>
          </p15:clr>
        </p15:guide>
        <p15:guide id="15" pos="2711">
          <p15:clr>
            <a:srgbClr val="F26B43"/>
          </p15:clr>
        </p15:guide>
        <p15:guide id="16" pos="6160">
          <p15:clr>
            <a:srgbClr val="F26B43"/>
          </p15:clr>
        </p15:guide>
        <p15:guide id="17" pos="3764">
          <p15:clr>
            <a:srgbClr val="F26B43"/>
          </p15:clr>
        </p15:guide>
        <p15:guide id="18" pos="3916">
          <p15:clr>
            <a:srgbClr val="F26B43"/>
          </p15:clr>
        </p15:guide>
        <p15:guide id="19" pos="3840">
          <p15:clr>
            <a:srgbClr val="F26B43"/>
          </p15:clr>
        </p15:guide>
        <p15:guide id="20" pos="6312">
          <p15:clr>
            <a:srgbClr val="F26B43"/>
          </p15:clr>
        </p15:guide>
        <p15:guide id="21" orient="horz" pos="1049">
          <p15:clr>
            <a:srgbClr val="F26B43"/>
          </p15:clr>
        </p15:guide>
        <p15:guide id="22" orient="horz" pos="6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ubtitle 1"/>
          <p:cNvSpPr txBox="1">
            <a:spLocks/>
          </p:cNvSpPr>
          <p:nvPr/>
        </p:nvSpPr>
        <p:spPr bwMode="gray">
          <a:xfrm>
            <a:off x="514247" y="6456077"/>
            <a:ext cx="2776641" cy="177729"/>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00000"/>
              <a:buFont typeface="Arial" panose="020B0604020202020204" pitchFamily="34" charset="0"/>
              <a:buNone/>
              <a:defRPr sz="1600" b="0" kern="1200">
                <a:solidFill>
                  <a:schemeClr val="bg1"/>
                </a:solidFill>
                <a:latin typeface="+mn-lt"/>
                <a:ea typeface="+mn-ea"/>
                <a:cs typeface="+mn-cs"/>
              </a:defRPr>
            </a:lvl1pPr>
            <a:lvl2pPr marL="457200" indent="0" algn="ctr" defTabSz="914400" rtl="0" eaLnBrk="1" latinLnBrk="0" hangingPunct="1">
              <a:spcBef>
                <a:spcPts val="0"/>
              </a:spcBef>
              <a:spcAft>
                <a:spcPts val="1000"/>
              </a:spcAft>
              <a:buClrTx/>
              <a:buSzPct val="100000"/>
              <a:buFont typeface="Arial"/>
              <a:buNone/>
              <a:defRPr lang="en-US" sz="2000" b="1" kern="1200">
                <a:solidFill>
                  <a:schemeClr val="tx1"/>
                </a:solidFill>
                <a:latin typeface="+mn-lt"/>
                <a:ea typeface="+mn-ea"/>
                <a:cs typeface="+mn-cs"/>
              </a:defRPr>
            </a:lvl2pPr>
            <a:lvl3pPr marL="914400" indent="0" algn="ctr" defTabSz="914400" rtl="0" eaLnBrk="1" latinLnBrk="0" hangingPunct="1">
              <a:spcBef>
                <a:spcPts val="0"/>
              </a:spcBef>
              <a:spcAft>
                <a:spcPts val="1000"/>
              </a:spcAft>
              <a:buClrTx/>
              <a:buSzPct val="100000"/>
              <a:buFont typeface="Arial" panose="020B0604020202020204" pitchFamily="34" charset="0"/>
              <a:buNone/>
              <a:defRPr lang="en-US" sz="1800" kern="1200">
                <a:solidFill>
                  <a:schemeClr val="tx1"/>
                </a:solidFill>
                <a:latin typeface="+mn-lt"/>
                <a:ea typeface="+mn-ea"/>
                <a:cs typeface="+mn-cs"/>
              </a:defRPr>
            </a:lvl3pPr>
            <a:lvl4pPr marL="1371600" indent="0" algn="ctr" defTabSz="914400" rtl="0" eaLnBrk="1" latinLnBrk="0" hangingPunct="1">
              <a:spcBef>
                <a:spcPts val="0"/>
              </a:spcBef>
              <a:spcAft>
                <a:spcPts val="1000"/>
              </a:spcAft>
              <a:buClrTx/>
              <a:buSzPct val="100000"/>
              <a:buFont typeface="Verdana" panose="020B0604030504040204" pitchFamily="34" charset="0"/>
              <a:buNone/>
              <a:defRPr lang="en-US" sz="1600" kern="1200" baseline="0">
                <a:solidFill>
                  <a:schemeClr val="tx1"/>
                </a:solidFill>
                <a:latin typeface="+mn-lt"/>
                <a:ea typeface="+mn-ea"/>
                <a:cs typeface="+mn-cs"/>
              </a:defRPr>
            </a:lvl4pPr>
            <a:lvl5pPr marL="1828800" indent="0" algn="ctr" defTabSz="798513" rtl="0" eaLnBrk="1" latinLnBrk="0" hangingPunct="1">
              <a:spcBef>
                <a:spcPts val="0"/>
              </a:spcBef>
              <a:spcAft>
                <a:spcPts val="1000"/>
              </a:spcAft>
              <a:buClrTx/>
              <a:buSzPct val="100000"/>
              <a:buFont typeface="Verdana" panose="020B0604030504040204" pitchFamily="34" charset="0"/>
              <a:buNone/>
              <a:tabLst/>
              <a:defRPr lang="en-US" sz="1600" kern="1200" baseline="0">
                <a:solidFill>
                  <a:schemeClr val="tx1"/>
                </a:solidFill>
                <a:latin typeface="+mn-lt"/>
                <a:ea typeface="+mn-ea"/>
                <a:cs typeface="+mn-cs"/>
              </a:defRPr>
            </a:lvl5pPr>
            <a:lvl6pPr marL="22860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6pPr>
            <a:lvl7pPr marL="2743200" indent="0" algn="ctr" defTabSz="914400" rtl="0" eaLnBrk="1" latinLnBrk="0" hangingPunct="1">
              <a:spcBef>
                <a:spcPts val="0"/>
              </a:spcBef>
              <a:spcAft>
                <a:spcPts val="1000"/>
              </a:spcAft>
              <a:buFont typeface="Verdana" panose="020B0604030504040204" pitchFamily="34" charset="0"/>
              <a:buNone/>
              <a:defRPr sz="1600" kern="1200">
                <a:solidFill>
                  <a:schemeClr val="tx1"/>
                </a:solidFill>
                <a:latin typeface="+mn-lt"/>
                <a:ea typeface="+mn-ea"/>
                <a:cs typeface="+mn-cs"/>
              </a:defRPr>
            </a:lvl7pPr>
            <a:lvl8pPr marL="32004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8pPr>
            <a:lvl9pPr marL="36576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lang="en-AU" sz="1000" b="1" dirty="0">
                <a:solidFill>
                  <a:srgbClr val="91DC5A"/>
                </a:solidFill>
                <a:latin typeface="Segoe UI Semilight" panose="020B0402040204020203" pitchFamily="34" charset="0"/>
                <a:cs typeface="Segoe UI Semilight" panose="020B0402040204020203" pitchFamily="34" charset="0"/>
              </a:rPr>
              <a:t>Deloitte Virtual Intern</a:t>
            </a:r>
            <a:endParaRPr kumimoji="0" lang="en-AU" sz="1000" b="1" i="0" u="none" strike="noStrike" kern="1200" cap="none" spc="0" normalizeH="0" baseline="0" noProof="0" dirty="0">
              <a:ln>
                <a:noFill/>
              </a:ln>
              <a:solidFill>
                <a:srgbClr val="91DC5A"/>
              </a:solidFill>
              <a:effectLst/>
              <a:uLnTx/>
              <a:uFillTx/>
              <a:latin typeface="Segoe UI Semilight" panose="020B0402040204020203" pitchFamily="34" charset="0"/>
              <a:ea typeface="+mn-ea"/>
              <a:cs typeface="Segoe UI Semilight" panose="020B0402040204020203" pitchFamily="34" charset="0"/>
            </a:endParaRPr>
          </a:p>
        </p:txBody>
      </p:sp>
      <p:grpSp>
        <p:nvGrpSpPr>
          <p:cNvPr id="24" name="Group 23"/>
          <p:cNvGrpSpPr>
            <a:grpSpLocks noChangeAspect="1"/>
          </p:cNvGrpSpPr>
          <p:nvPr/>
        </p:nvGrpSpPr>
        <p:grpSpPr>
          <a:xfrm>
            <a:off x="514247" y="772600"/>
            <a:ext cx="1998000" cy="374400"/>
            <a:chOff x="398463" y="404813"/>
            <a:chExt cx="1627187" cy="307976"/>
          </a:xfrm>
          <a:solidFill>
            <a:srgbClr val="000000"/>
          </a:solidFill>
        </p:grpSpPr>
        <p:sp>
          <p:nvSpPr>
            <p:cNvPr id="25" name="Oval 5"/>
            <p:cNvSpPr>
              <a:spLocks noChangeArrowheads="1"/>
            </p:cNvSpPr>
            <p:nvPr userDrawn="1"/>
          </p:nvSpPr>
          <p:spPr bwMode="auto">
            <a:xfrm>
              <a:off x="1938338" y="625476"/>
              <a:ext cx="87312" cy="87313"/>
            </a:xfrm>
            <a:prstGeom prst="ellipse">
              <a:avLst/>
            </a:prstGeom>
            <a:solidFill>
              <a:srgbClr val="86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6"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7" name="Rectangle 7"/>
            <p:cNvSpPr>
              <a:spLocks noChangeArrowheads="1"/>
            </p:cNvSpPr>
            <p:nvPr userDrawn="1"/>
          </p:nvSpPr>
          <p:spPr bwMode="auto">
            <a:xfrm>
              <a:off x="906463" y="404813"/>
              <a:ext cx="74612" cy="303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8"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9" name="Rectangle 9"/>
            <p:cNvSpPr>
              <a:spLocks noChangeArrowheads="1"/>
            </p:cNvSpPr>
            <p:nvPr userDrawn="1"/>
          </p:nvSpPr>
          <p:spPr bwMode="auto">
            <a:xfrm>
              <a:off x="1257300" y="482601"/>
              <a:ext cx="74612"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0" name="Rectangle 10"/>
            <p:cNvSpPr>
              <a:spLocks noChangeArrowheads="1"/>
            </p:cNvSpPr>
            <p:nvPr userDrawn="1"/>
          </p:nvSpPr>
          <p:spPr bwMode="auto">
            <a:xfrm>
              <a:off x="1257300" y="404813"/>
              <a:ext cx="74612" cy="50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1"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2"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3" name="Freeform 13"/>
            <p:cNvSpPr>
              <a:spLocks noEditPoints="1"/>
            </p:cNvSpPr>
            <p:nvPr userDrawn="1"/>
          </p:nvSpPr>
          <p:spPr bwMode="auto">
            <a:xfrm>
              <a:off x="1709738" y="470679"/>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4"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grpSp>
      <p:sp>
        <p:nvSpPr>
          <p:cNvPr id="36" name="Title 4"/>
          <p:cNvSpPr txBox="1">
            <a:spLocks/>
          </p:cNvSpPr>
          <p:nvPr/>
        </p:nvSpPr>
        <p:spPr>
          <a:xfrm>
            <a:off x="514247" y="4137091"/>
            <a:ext cx="6315393" cy="648180"/>
          </a:xfrm>
          <a:prstGeom prst="rect">
            <a:avLst/>
          </a:prstGeom>
        </p:spPr>
        <p:txBody>
          <a:bodyPr vert="horz" wrap="none"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AU"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Inside</a:t>
            </a:r>
            <a:r>
              <a:rPr kumimoji="0" lang="en-AU" sz="2800" b="0" i="0"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Sherpa – Digital Internship</a:t>
            </a:r>
            <a:endParaRPr kumimoji="0" lang="en-US"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8" name="Rectangle 37"/>
          <p:cNvSpPr/>
          <p:nvPr/>
        </p:nvSpPr>
        <p:spPr>
          <a:xfrm>
            <a:off x="514247" y="4797835"/>
            <a:ext cx="8480124"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Technology,</a:t>
            </a:r>
            <a:r>
              <a:rPr kumimoji="0" lang="en-AU" sz="2000" b="0" i="0" u="none" strike="noStrike" kern="1200" cap="none" spc="0" normalizeH="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 Strategy &amp; Architecture – TS&amp;I</a:t>
            </a:r>
            <a:endPar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Work in Progress Module</a:t>
            </a:r>
            <a:r>
              <a:rPr kumimoji="0" lang="en-AU" sz="1800" b="0" i="1"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Tasks and Ideal Responses</a:t>
            </a:r>
            <a:endParaRPr kumimoji="0" lang="en-AU" sz="24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9" name="Text Placeholder 2"/>
          <p:cNvSpPr txBox="1">
            <a:spLocks/>
          </p:cNvSpPr>
          <p:nvPr/>
        </p:nvSpPr>
        <p:spPr>
          <a:xfrm>
            <a:off x="514247" y="3788805"/>
            <a:ext cx="4389010" cy="348286"/>
          </a:xfrm>
          <a:prstGeom prst="rect">
            <a:avLst/>
          </a:prstGeom>
        </p:spPr>
        <p:txBody>
          <a:bodyPr vert="horz" wrap="none"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0" kern="0" cap="all" spc="250" baseline="0" dirty="0">
                <a:solidFill>
                  <a:schemeClr val="bg1"/>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r>
              <a:rPr kumimoji="0" lang="en-AU" sz="900" b="0" i="0" u="none" strike="noStrike" kern="0" cap="all" spc="250" normalizeH="0" baseline="0" noProof="0" dirty="0">
                <a:ln>
                  <a:noFill/>
                </a:ln>
                <a:solidFill>
                  <a:srgbClr val="FFFFFF"/>
                </a:solidFill>
                <a:effectLst/>
                <a:uLnTx/>
                <a:uFillTx/>
                <a:latin typeface="Open Sans"/>
              </a:rPr>
              <a:t>February 2019</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787026" y="859429"/>
            <a:ext cx="6858002" cy="5139147"/>
          </a:xfrm>
          <a:prstGeom prst="rect">
            <a:avLst/>
          </a:prstGeom>
        </p:spPr>
      </p:pic>
    </p:spTree>
    <p:extLst>
      <p:ext uri="{BB962C8B-B14F-4D97-AF65-F5344CB8AC3E}">
        <p14:creationId xmlns:p14="http://schemas.microsoft.com/office/powerpoint/2010/main" val="874486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6"/>
          </p:nvPr>
        </p:nvSpPr>
        <p:spPr>
          <a:xfrm>
            <a:off x="6246471" y="1549234"/>
            <a:ext cx="5292000" cy="2484000"/>
          </a:xfrm>
          <a:ln>
            <a:solidFill>
              <a:schemeClr val="accent5">
                <a:lumMod val="60000"/>
                <a:lumOff val="40000"/>
              </a:schemeClr>
            </a:solidFill>
          </a:ln>
        </p:spPr>
        <p:txBody>
          <a:bodyPr/>
          <a:lstStyle/>
          <a:p>
            <a:pPr lvl="1"/>
            <a:r>
              <a:rPr lang="en-US" sz="1800" noProof="0" dirty="0"/>
              <a:t>Usability of the Solution </a:t>
            </a:r>
          </a:p>
          <a:p>
            <a:pPr lvl="2"/>
            <a:r>
              <a:rPr lang="en-US" sz="1800" dirty="0"/>
              <a:t>How do we ensure the solution is user-friendly and well adopted, including: • Ease of use – customer testing during design • Meets customer needs – considering different user scenarios across computer, tablet, mobile • Web standards – Web Content Accessibility Guidelines (WCAG) v2 compliant </a:t>
            </a:r>
            <a:endParaRPr lang="en-US" sz="1800" noProof="0" dirty="0"/>
          </a:p>
        </p:txBody>
      </p:sp>
      <p:sp>
        <p:nvSpPr>
          <p:cNvPr id="6" name="Text Placeholder 5"/>
          <p:cNvSpPr>
            <a:spLocks noGrp="1"/>
          </p:cNvSpPr>
          <p:nvPr>
            <p:ph type="body" sz="quarter" idx="13"/>
          </p:nvPr>
        </p:nvSpPr>
        <p:spPr>
          <a:xfrm>
            <a:off x="469901" y="736688"/>
            <a:ext cx="9163050" cy="373021"/>
          </a:xfrm>
        </p:spPr>
        <p:txBody>
          <a:bodyPr/>
          <a:lstStyle/>
          <a:p>
            <a:r>
              <a:rPr lang="en-US" noProof="0" dirty="0"/>
              <a:t>Client Discovery</a:t>
            </a:r>
          </a:p>
        </p:txBody>
      </p:sp>
      <p:sp>
        <p:nvSpPr>
          <p:cNvPr id="3" name="Title 2"/>
          <p:cNvSpPr>
            <a:spLocks noGrp="1"/>
          </p:cNvSpPr>
          <p:nvPr>
            <p:ph type="title"/>
          </p:nvPr>
        </p:nvSpPr>
        <p:spPr/>
        <p:txBody>
          <a:bodyPr/>
          <a:lstStyle/>
          <a:p>
            <a:r>
              <a:rPr lang="en-US" noProof="0" dirty="0"/>
              <a:t>Module 1</a:t>
            </a:r>
          </a:p>
        </p:txBody>
      </p:sp>
      <p:sp>
        <p:nvSpPr>
          <p:cNvPr id="7" name="Content Placeholder 4"/>
          <p:cNvSpPr txBox="1">
            <a:spLocks/>
          </p:cNvSpPr>
          <p:nvPr/>
        </p:nvSpPr>
        <p:spPr>
          <a:xfrm>
            <a:off x="644642"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800" dirty="0"/>
              <a:t>Technology Delivery </a:t>
            </a:r>
          </a:p>
          <a:p>
            <a:pPr lvl="2"/>
            <a:r>
              <a:rPr lang="en-US" sz="1800" dirty="0"/>
              <a:t>How can these technology capabilities be procured and implemented, including: • What components would work well as Software-as-</a:t>
            </a:r>
            <a:r>
              <a:rPr lang="en-US" sz="1800" dirty="0" err="1"/>
              <a:t>aService</a:t>
            </a:r>
            <a:r>
              <a:rPr lang="en-US" sz="1800" dirty="0"/>
              <a:t> – e.g. savings calculators • Do you need any external vendors, or can this be built in-house? </a:t>
            </a:r>
            <a:endParaRPr lang="en-AU" sz="1800" dirty="0"/>
          </a:p>
        </p:txBody>
      </p:sp>
      <p:sp>
        <p:nvSpPr>
          <p:cNvPr id="8" name="Content Placeholder 4"/>
          <p:cNvSpPr txBox="1">
            <a:spLocks/>
          </p:cNvSpPr>
          <p:nvPr/>
        </p:nvSpPr>
        <p:spPr>
          <a:xfrm>
            <a:off x="644642" y="1549234"/>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800" dirty="0"/>
              <a:t>Technology Architecture </a:t>
            </a:r>
          </a:p>
          <a:p>
            <a:pPr lvl="2"/>
            <a:r>
              <a:rPr lang="en-US" sz="1800" dirty="0"/>
              <a:t>Explore the technology capabilities needed to run an online banking solution, considering: • Software – platform, operating system etc. • Infrastructure – database capabilities, hosting etc. • Security – encryption, secure log-on etc. • Support – level of training of IT support staff required</a:t>
            </a:r>
            <a:endParaRPr lang="en-AU" sz="1800" dirty="0"/>
          </a:p>
        </p:txBody>
      </p:sp>
      <p:sp>
        <p:nvSpPr>
          <p:cNvPr id="9" name="Content Placeholder 4"/>
          <p:cNvSpPr txBox="1">
            <a:spLocks/>
          </p:cNvSpPr>
          <p:nvPr/>
        </p:nvSpPr>
        <p:spPr>
          <a:xfrm>
            <a:off x="6246471"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800" dirty="0"/>
              <a:t>Technology Framework and Compatibility </a:t>
            </a:r>
          </a:p>
          <a:p>
            <a:pPr lvl="2"/>
            <a:r>
              <a:rPr lang="en-US" sz="1800" dirty="0"/>
              <a:t>How can you cater for as many customers as possible: • Which internet browsers to support – IE, Chrome, Safari etc. • Internet speeds / performance • Website code/language selection – Java, C++, Flash</a:t>
            </a:r>
            <a:endParaRPr lang="en-AU" sz="1800" dirty="0"/>
          </a:p>
        </p:txBody>
      </p:sp>
      <p:sp>
        <p:nvSpPr>
          <p:cNvPr id="10" name="Text Placeholder 1"/>
          <p:cNvSpPr txBox="1">
            <a:spLocks/>
          </p:cNvSpPr>
          <p:nvPr/>
        </p:nvSpPr>
        <p:spPr>
          <a:xfrm>
            <a:off x="469901" y="1089979"/>
            <a:ext cx="11266379" cy="4043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1100" dirty="0"/>
              <a:t>Use this slide to outline all the technology considerations you believe </a:t>
            </a:r>
            <a:r>
              <a:rPr lang="en-AU" sz="1100" dirty="0" err="1"/>
              <a:t>MyBank</a:t>
            </a:r>
            <a:r>
              <a:rPr lang="en-AU" sz="1100" dirty="0"/>
              <a:t> need to take into account before developing an online banking platform. Sample headings have been provided but please feel free to add anything you believe is relevant. Please take time to format the look and feel of the slide so that it is client ready.  </a:t>
            </a:r>
            <a:endParaRPr lang="en-AU" sz="1100" i="1" dirty="0"/>
          </a:p>
        </p:txBody>
      </p:sp>
    </p:spTree>
    <p:extLst>
      <p:ext uri="{BB962C8B-B14F-4D97-AF65-F5344CB8AC3E}">
        <p14:creationId xmlns:p14="http://schemas.microsoft.com/office/powerpoint/2010/main" val="2552575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6"/>
          </p:nvPr>
        </p:nvSpPr>
        <p:spPr>
          <a:xfrm>
            <a:off x="6246471" y="1549234"/>
            <a:ext cx="5292000" cy="2484000"/>
          </a:xfrm>
          <a:ln>
            <a:solidFill>
              <a:schemeClr val="accent5">
                <a:lumMod val="60000"/>
                <a:lumOff val="40000"/>
              </a:schemeClr>
            </a:solidFill>
          </a:ln>
        </p:spPr>
        <p:txBody>
          <a:bodyPr/>
          <a:lstStyle/>
          <a:p>
            <a:pPr lvl="1"/>
            <a:r>
              <a:rPr lang="en-AU" sz="1800" dirty="0"/>
              <a:t>Value Analysis</a:t>
            </a:r>
          </a:p>
          <a:p>
            <a:pPr lvl="2"/>
            <a:r>
              <a:rPr lang="en-US" sz="1800" dirty="0"/>
              <a:t>How can we increase the client’s technical capability and level of automation? • No legacy system considerations • Ability to up-scale quickly • Increased level of expertise / offerings to the customer</a:t>
            </a:r>
            <a:endParaRPr lang="en-US" sz="1800" noProof="0" dirty="0"/>
          </a:p>
        </p:txBody>
      </p:sp>
      <p:sp>
        <p:nvSpPr>
          <p:cNvPr id="6" name="Text Placeholder 5"/>
          <p:cNvSpPr>
            <a:spLocks noGrp="1"/>
          </p:cNvSpPr>
          <p:nvPr>
            <p:ph type="body" sz="quarter" idx="13"/>
          </p:nvPr>
        </p:nvSpPr>
        <p:spPr>
          <a:xfrm>
            <a:off x="469901" y="736688"/>
            <a:ext cx="9163050" cy="373021"/>
          </a:xfrm>
        </p:spPr>
        <p:txBody>
          <a:bodyPr/>
          <a:lstStyle/>
          <a:p>
            <a:r>
              <a:rPr lang="en-US" dirty="0"/>
              <a:t>Design a Business Case</a:t>
            </a:r>
          </a:p>
        </p:txBody>
      </p:sp>
      <p:sp>
        <p:nvSpPr>
          <p:cNvPr id="3" name="Title 2"/>
          <p:cNvSpPr>
            <a:spLocks noGrp="1"/>
          </p:cNvSpPr>
          <p:nvPr>
            <p:ph type="title"/>
          </p:nvPr>
        </p:nvSpPr>
        <p:spPr/>
        <p:txBody>
          <a:bodyPr/>
          <a:lstStyle/>
          <a:p>
            <a:r>
              <a:rPr lang="en-US" dirty="0"/>
              <a:t>Module 2</a:t>
            </a:r>
            <a:endParaRPr lang="en-US" noProof="0" dirty="0"/>
          </a:p>
        </p:txBody>
      </p:sp>
      <p:sp>
        <p:nvSpPr>
          <p:cNvPr id="7" name="Content Placeholder 4"/>
          <p:cNvSpPr txBox="1">
            <a:spLocks/>
          </p:cNvSpPr>
          <p:nvPr/>
        </p:nvSpPr>
        <p:spPr>
          <a:xfrm>
            <a:off x="644642"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800" dirty="0"/>
              <a:t>Costs</a:t>
            </a:r>
          </a:p>
          <a:p>
            <a:pPr lvl="2"/>
            <a:r>
              <a:rPr lang="en-US" sz="1800" dirty="0"/>
              <a:t>What are the possible costs to be incurred when establishing an online-first versus a bricks-and-mortar banking solution, considering: • Lower overhead / operating costs • Reduced infrastructure costs needed • Reduced staff costs needed • Reduced inventory needed</a:t>
            </a:r>
            <a:endParaRPr lang="en-AU" sz="1800" dirty="0"/>
          </a:p>
        </p:txBody>
      </p:sp>
      <p:sp>
        <p:nvSpPr>
          <p:cNvPr id="8" name="Content Placeholder 4"/>
          <p:cNvSpPr txBox="1">
            <a:spLocks/>
          </p:cNvSpPr>
          <p:nvPr/>
        </p:nvSpPr>
        <p:spPr>
          <a:xfrm>
            <a:off x="644642" y="1549234"/>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US" sz="1800" dirty="0"/>
              <a:t>Feasibility</a:t>
            </a:r>
          </a:p>
          <a:p>
            <a:pPr lvl="2"/>
            <a:r>
              <a:rPr lang="en-US" sz="1800" dirty="0"/>
              <a:t>What are the potential benefits to be </a:t>
            </a:r>
            <a:r>
              <a:rPr lang="en-US" sz="1800" dirty="0" err="1"/>
              <a:t>realised</a:t>
            </a:r>
            <a:r>
              <a:rPr lang="en-US" sz="1800" dirty="0"/>
              <a:t> from an online banking solution? • New customer demographics Brand differentiation • New products / services that can be offered • Increase in productivity due to fewer manual interactions • Enhanced reporting and analytics</a:t>
            </a:r>
            <a:endParaRPr lang="en-AU" sz="1800" dirty="0"/>
          </a:p>
        </p:txBody>
      </p:sp>
      <p:sp>
        <p:nvSpPr>
          <p:cNvPr id="9" name="Content Placeholder 4"/>
          <p:cNvSpPr txBox="1">
            <a:spLocks/>
          </p:cNvSpPr>
          <p:nvPr/>
        </p:nvSpPr>
        <p:spPr>
          <a:xfrm>
            <a:off x="6246471"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800" dirty="0"/>
              <a:t>Benefits</a:t>
            </a:r>
          </a:p>
          <a:p>
            <a:pPr lvl="2"/>
            <a:r>
              <a:rPr lang="en-US" sz="1800" dirty="0"/>
              <a:t>How can an online-first solution improve business processes? • Less customer contact points • Effort and time significantly reduced due to some services that can be fully automated – e.g. term deposits submitted online</a:t>
            </a:r>
            <a:endParaRPr lang="en-AU" sz="1800" dirty="0"/>
          </a:p>
        </p:txBody>
      </p:sp>
      <p:sp>
        <p:nvSpPr>
          <p:cNvPr id="10" name="Text Placeholder 1"/>
          <p:cNvSpPr txBox="1">
            <a:spLocks/>
          </p:cNvSpPr>
          <p:nvPr/>
        </p:nvSpPr>
        <p:spPr>
          <a:xfrm>
            <a:off x="469901" y="1089979"/>
            <a:ext cx="11266379" cy="4043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1100" dirty="0"/>
              <a:t>Use this slide to present a justification for why </a:t>
            </a:r>
            <a:r>
              <a:rPr lang="en-AU" sz="1100" dirty="0" err="1"/>
              <a:t>MyBank</a:t>
            </a:r>
            <a:r>
              <a:rPr lang="en-AU" sz="1100" dirty="0"/>
              <a:t> should proceed with developing an online banking platform. Sample headings have been provided but please feel free to add anything you believe is relevant. Please take time to format the look and feel of the slide so that it is client ready. </a:t>
            </a:r>
            <a:endParaRPr lang="en-AU" sz="1100" i="1" dirty="0"/>
          </a:p>
        </p:txBody>
      </p:sp>
    </p:spTree>
    <p:extLst>
      <p:ext uri="{BB962C8B-B14F-4D97-AF65-F5344CB8AC3E}">
        <p14:creationId xmlns:p14="http://schemas.microsoft.com/office/powerpoint/2010/main" val="2636564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6"/>
          </p:nvPr>
        </p:nvSpPr>
        <p:spPr>
          <a:xfrm>
            <a:off x="6246471" y="1549234"/>
            <a:ext cx="5292000" cy="2484000"/>
          </a:xfrm>
          <a:ln>
            <a:solidFill>
              <a:schemeClr val="accent5">
                <a:lumMod val="60000"/>
                <a:lumOff val="40000"/>
              </a:schemeClr>
            </a:solidFill>
          </a:ln>
        </p:spPr>
        <p:txBody>
          <a:bodyPr/>
          <a:lstStyle/>
          <a:p>
            <a:pPr lvl="1"/>
            <a:r>
              <a:rPr lang="en-AU" sz="1800" dirty="0"/>
              <a:t>Delivery Approach</a:t>
            </a:r>
          </a:p>
          <a:p>
            <a:pPr lvl="2"/>
            <a:r>
              <a:rPr lang="en-US" sz="1800" dirty="0"/>
              <a:t>How can we estimate our costs in our contracts? • Costing approach: Time &amp; Materials vs Fixed Cost • Charge-out rates for individuals and teams • Cost estimations over the project duration</a:t>
            </a:r>
            <a:endParaRPr lang="en-US" sz="1800" noProof="0" dirty="0"/>
          </a:p>
        </p:txBody>
      </p:sp>
      <p:sp>
        <p:nvSpPr>
          <p:cNvPr id="6" name="Text Placeholder 5"/>
          <p:cNvSpPr>
            <a:spLocks noGrp="1"/>
          </p:cNvSpPr>
          <p:nvPr>
            <p:ph type="body" sz="quarter" idx="13"/>
          </p:nvPr>
        </p:nvSpPr>
        <p:spPr>
          <a:xfrm>
            <a:off x="469901" y="736688"/>
            <a:ext cx="9163050" cy="373021"/>
          </a:xfrm>
        </p:spPr>
        <p:txBody>
          <a:bodyPr/>
          <a:lstStyle/>
          <a:p>
            <a:r>
              <a:rPr lang="en-US" dirty="0"/>
              <a:t>Considerations for </a:t>
            </a:r>
            <a:r>
              <a:rPr lang="en-US" dirty="0" err="1"/>
              <a:t>Mobilisation</a:t>
            </a:r>
            <a:endParaRPr lang="en-US" dirty="0"/>
          </a:p>
        </p:txBody>
      </p:sp>
      <p:sp>
        <p:nvSpPr>
          <p:cNvPr id="3" name="Title 2"/>
          <p:cNvSpPr>
            <a:spLocks noGrp="1"/>
          </p:cNvSpPr>
          <p:nvPr>
            <p:ph type="title"/>
          </p:nvPr>
        </p:nvSpPr>
        <p:spPr/>
        <p:txBody>
          <a:bodyPr/>
          <a:lstStyle/>
          <a:p>
            <a:r>
              <a:rPr lang="en-US" dirty="0"/>
              <a:t>Module 3</a:t>
            </a:r>
            <a:endParaRPr lang="en-US" noProof="0" dirty="0"/>
          </a:p>
        </p:txBody>
      </p:sp>
      <p:sp>
        <p:nvSpPr>
          <p:cNvPr id="7" name="Content Placeholder 4"/>
          <p:cNvSpPr txBox="1">
            <a:spLocks/>
          </p:cNvSpPr>
          <p:nvPr/>
        </p:nvSpPr>
        <p:spPr>
          <a:xfrm>
            <a:off x="644642"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800" dirty="0"/>
              <a:t>Resource Requirements</a:t>
            </a:r>
          </a:p>
          <a:p>
            <a:pPr lvl="2"/>
            <a:r>
              <a:rPr lang="en-US" sz="1800" dirty="0"/>
              <a:t>What do you consider when structuring your team? • Skillsets required and level of seniority needed • Capacity of the client team members to assist • Outsourcing/offshore teams • On/boarding and project kick-off</a:t>
            </a:r>
            <a:endParaRPr lang="en-AU" sz="1800" dirty="0"/>
          </a:p>
        </p:txBody>
      </p:sp>
      <p:sp>
        <p:nvSpPr>
          <p:cNvPr id="8" name="Content Placeholder 4"/>
          <p:cNvSpPr txBox="1">
            <a:spLocks/>
          </p:cNvSpPr>
          <p:nvPr/>
        </p:nvSpPr>
        <p:spPr>
          <a:xfrm>
            <a:off x="644642" y="1549234"/>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US" sz="1800" dirty="0"/>
              <a:t>Timeframes</a:t>
            </a:r>
          </a:p>
          <a:p>
            <a:pPr lvl="1"/>
            <a:r>
              <a:rPr lang="en-US" sz="1800" b="0" dirty="0"/>
              <a:t>What do you need to consider when planning and scoping a major project? • High level timelines • Key delivery milestones • Documents and deliverables expected • Identification of key stakeholders </a:t>
            </a:r>
            <a:endParaRPr lang="en-AU" sz="1800" b="0" dirty="0"/>
          </a:p>
        </p:txBody>
      </p:sp>
      <p:sp>
        <p:nvSpPr>
          <p:cNvPr id="9" name="Content Placeholder 4"/>
          <p:cNvSpPr txBox="1">
            <a:spLocks/>
          </p:cNvSpPr>
          <p:nvPr/>
        </p:nvSpPr>
        <p:spPr>
          <a:xfrm>
            <a:off x="6246471"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800" dirty="0"/>
              <a:t>Cost Estimates</a:t>
            </a:r>
          </a:p>
          <a:p>
            <a:pPr lvl="2"/>
            <a:r>
              <a:rPr lang="en-US" sz="1800" dirty="0"/>
              <a:t>How should we structure our project delivery to ensure the final solution meets the client’s needs? • Methodology: Agile vs Waterfall vs Hybrid-Agile • Supporting tools: MS Project, JIRA, Trello, Slack • Ways of working</a:t>
            </a:r>
            <a:endParaRPr lang="en-AU" sz="1800" dirty="0"/>
          </a:p>
        </p:txBody>
      </p:sp>
      <p:sp>
        <p:nvSpPr>
          <p:cNvPr id="10" name="Text Placeholder 1"/>
          <p:cNvSpPr txBox="1">
            <a:spLocks/>
          </p:cNvSpPr>
          <p:nvPr/>
        </p:nvSpPr>
        <p:spPr>
          <a:xfrm>
            <a:off x="469901" y="1089979"/>
            <a:ext cx="11266379" cy="4043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1100" dirty="0"/>
              <a:t>Use this slide to explain how you plan to develop and implement </a:t>
            </a:r>
            <a:r>
              <a:rPr lang="en-AU" sz="1100" dirty="0" err="1"/>
              <a:t>MyBank’s</a:t>
            </a:r>
            <a:r>
              <a:rPr lang="en-AU" sz="1100" dirty="0"/>
              <a:t> online banking solution . Sample headings have been provided but please feel free to add anything you believe is relevant. Please take time to format the look and feel of the slide so that it is client ready. </a:t>
            </a:r>
            <a:endParaRPr lang="en-AU" sz="1100" i="1" dirty="0"/>
          </a:p>
        </p:txBody>
      </p:sp>
    </p:spTree>
    <p:extLst>
      <p:ext uri="{BB962C8B-B14F-4D97-AF65-F5344CB8AC3E}">
        <p14:creationId xmlns:p14="http://schemas.microsoft.com/office/powerpoint/2010/main" val="79229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4_3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 Network and Security Solutions - Wide.potx" id="{BBB8FC03-DEC5-4C7E-971D-ABE7AE675190}" vid="{44E1F9DE-26A1-427E-A0A8-34CC89E4AC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723</Words>
  <Application>Microsoft Office PowerPoint</Application>
  <PresentationFormat>Widescreen</PresentationFormat>
  <Paragraphs>41</Paragraphs>
  <Slides>4</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2" baseType="lpstr">
      <vt:lpstr>Arial</vt:lpstr>
      <vt:lpstr>Calibri</vt:lpstr>
      <vt:lpstr>Chronicle Display Black</vt:lpstr>
      <vt:lpstr>Open Sans</vt:lpstr>
      <vt:lpstr>Segoe UI Semilight</vt:lpstr>
      <vt:lpstr>Verdana</vt:lpstr>
      <vt:lpstr>Deloitte_4_3_Onscreen</vt:lpstr>
      <vt:lpstr>think-cell Slide</vt:lpstr>
      <vt:lpstr>PowerPoint Presentation</vt:lpstr>
      <vt:lpstr>Module 1</vt:lpstr>
      <vt:lpstr>Module 2</vt:lpstr>
      <vt:lpstr>Module 3</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Unguroiu, Laurentiu (AU - Sydney)</dc:creator>
  <cp:lastModifiedBy>krithika jagannath</cp:lastModifiedBy>
  <cp:revision>42</cp:revision>
  <dcterms:created xsi:type="dcterms:W3CDTF">2019-02-05T22:29:20Z</dcterms:created>
  <dcterms:modified xsi:type="dcterms:W3CDTF">2020-05-31T09:14:18Z</dcterms:modified>
</cp:coreProperties>
</file>