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9"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799" autoAdjust="0"/>
  </p:normalViewPr>
  <p:slideViewPr>
    <p:cSldViewPr snapToGrid="0" showGuides="1">
      <p:cViewPr>
        <p:scale>
          <a:sx n="61" d="100"/>
          <a:sy n="61" d="100"/>
        </p:scale>
        <p:origin x="892" y="60"/>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5/30/2020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5/30/2020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5"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30/05/2020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slideLayout" Target="../slideLayouts/slideLayout3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sz="2000" b="0" dirty="0"/>
              <a:t>Our scope will include the following: • Providing a framework for exception led requirement gathering and use case development. • Initial market long list of proposed technology solutions. • Market scan approach and scoring methodology</a:t>
            </a:r>
            <a:endParaRPr lang="en-AU" sz="2000" b="0" dirty="0"/>
          </a:p>
        </p:txBody>
      </p:sp>
      <p:sp>
        <p:nvSpPr>
          <p:cNvPr id="6" name="Text Placeholder 5"/>
          <p:cNvSpPr>
            <a:spLocks noGrp="1"/>
          </p:cNvSpPr>
          <p:nvPr>
            <p:ph type="body" sz="quarter" idx="23"/>
          </p:nvPr>
        </p:nvSpPr>
        <p:spPr>
          <a:xfrm>
            <a:off x="6178100" y="1857891"/>
            <a:ext cx="5544000" cy="1695451"/>
          </a:xfrm>
        </p:spPr>
        <p:txBody>
          <a:bodyPr/>
          <a:lstStyle/>
          <a:p>
            <a:r>
              <a:rPr lang="en-US" sz="2000" b="0" dirty="0"/>
              <a:t>Our initial understanding of risks, issues and dependencies are as follows:• You acknowledge that our ability to deliver this piece of work is dependent on you meeting your responsibilities. If responsibilities are not conducted in a timely manner, these will affect project budget, timelines and scope. • Resource constraints (both internal and client) is a risk that may impact delivery timelines. • Lack of availability of Subject Matter Experts and relevant stakeholders may present a risk to delivery timelines.</a:t>
            </a:r>
            <a:endParaRPr lang="en-AU" sz="2000" dirty="0"/>
          </a:p>
        </p:txBody>
      </p:sp>
      <p:sp>
        <p:nvSpPr>
          <p:cNvPr id="10" name="Text Placeholder 9"/>
          <p:cNvSpPr>
            <a:spLocks noGrp="1"/>
          </p:cNvSpPr>
          <p:nvPr>
            <p:ph type="body" sz="quarter" idx="13"/>
          </p:nvPr>
        </p:nvSpPr>
        <p:spPr>
          <a:xfrm>
            <a:off x="469900" y="820771"/>
            <a:ext cx="11252200" cy="757255"/>
          </a:xfrm>
        </p:spPr>
        <p:txBody>
          <a:bodyPr/>
          <a:lstStyle/>
          <a:p>
            <a:r>
              <a:rPr lang="en-AU" sz="1800" dirty="0"/>
              <a:t>This project plan will outline how Deloitte will deliver this technology evaluation and selection engagement.</a:t>
            </a:r>
          </a:p>
        </p:txBody>
      </p:sp>
      <p:sp>
        <p:nvSpPr>
          <p:cNvPr id="11" name="Title 10"/>
          <p:cNvSpPr>
            <a:spLocks noGrp="1"/>
          </p:cNvSpPr>
          <p:nvPr>
            <p:ph type="title"/>
          </p:nvPr>
        </p:nvSpPr>
        <p:spPr>
          <a:xfrm>
            <a:off x="638066" y="402586"/>
            <a:ext cx="11252200" cy="334102"/>
          </a:xfrm>
        </p:spPr>
        <p:txBody>
          <a:bodyPr/>
          <a:lstStyle/>
          <a:p>
            <a:r>
              <a:rPr lang="en-AU" sz="2800" dirty="0"/>
              <a:t>Project Plan for SectorMetric</a:t>
            </a:r>
          </a:p>
        </p:txBody>
      </p:sp>
      <p:sp>
        <p:nvSpPr>
          <p:cNvPr id="13" name="TextBox 12"/>
          <p:cNvSpPr txBox="1"/>
          <p:nvPr/>
        </p:nvSpPr>
        <p:spPr>
          <a:xfrm>
            <a:off x="469899" y="1377898"/>
            <a:ext cx="4045226" cy="369332"/>
          </a:xfrm>
          <a:prstGeom prst="rect">
            <a:avLst/>
          </a:prstGeom>
          <a:noFill/>
        </p:spPr>
        <p:txBody>
          <a:bodyPr wrap="square" lIns="0" tIns="0" rIns="0" bIns="0" rtlCol="0">
            <a:spAutoFit/>
          </a:bodyPr>
          <a:lstStyle/>
          <a:p>
            <a:pPr>
              <a:spcBef>
                <a:spcPts val="600"/>
              </a:spcBef>
              <a:buSzPct val="100000"/>
            </a:pPr>
            <a:r>
              <a:rPr lang="en-AU" dirty="0">
                <a:solidFill>
                  <a:srgbClr val="313131"/>
                </a:solidFill>
              </a:rPr>
              <a:t>Our understanding</a:t>
            </a:r>
          </a:p>
        </p:txBody>
      </p:sp>
      <p:sp>
        <p:nvSpPr>
          <p:cNvPr id="16" name="TextBox 15"/>
          <p:cNvSpPr txBox="1"/>
          <p:nvPr/>
        </p:nvSpPr>
        <p:spPr>
          <a:xfrm>
            <a:off x="6177460" y="1398918"/>
            <a:ext cx="4045226" cy="307777"/>
          </a:xfrm>
          <a:prstGeom prst="rect">
            <a:avLst/>
          </a:prstGeom>
          <a:noFill/>
        </p:spPr>
        <p:txBody>
          <a:bodyPr wrap="square" lIns="0" tIns="0" rIns="0" bIns="0" rtlCol="0">
            <a:spAutoFit/>
          </a:bodyPr>
          <a:lstStyle/>
          <a:p>
            <a:pPr>
              <a:spcBef>
                <a:spcPts val="600"/>
              </a:spcBef>
              <a:buSzPct val="100000"/>
            </a:pPr>
            <a:r>
              <a:rPr lang="en-AU" sz="20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p>
          <a:p>
            <a:endParaRPr lang="en-AU" sz="1600" dirty="0"/>
          </a:p>
        </p:txBody>
      </p:sp>
      <p:sp>
        <p:nvSpPr>
          <p:cNvPr id="3" name="Title 2"/>
          <p:cNvSpPr>
            <a:spLocks noGrp="1"/>
          </p:cNvSpPr>
          <p:nvPr>
            <p:ph type="title"/>
          </p:nvPr>
        </p:nvSpPr>
        <p:spPr/>
        <p:txBody>
          <a:bodyPr/>
          <a:lstStyle/>
          <a:p>
            <a:r>
              <a:rPr lang="en-AU" dirty="0"/>
              <a:t>Project Plan for SectorMetric</a:t>
            </a:r>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p>
        </p:txBody>
      </p:sp>
      <p:sp>
        <p:nvSpPr>
          <p:cNvPr id="10" name="Rectangle 9"/>
          <p:cNvSpPr/>
          <p:nvPr>
            <p:custDataLst>
              <p:tags r:id="rId1"/>
            </p:custDataLst>
          </p:nvPr>
        </p:nvSpPr>
        <p:spPr>
          <a:xfrm>
            <a:off x="466721" y="263334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3"/>
            </p:custDataLst>
            <p:extLst>
              <p:ext uri="{D42A27DB-BD31-4B8C-83A1-F6EECF244321}">
                <p14:modId xmlns:p14="http://schemas.microsoft.com/office/powerpoint/2010/main" val="2790168460"/>
              </p:ext>
            </p:ext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extLst>
                    <a:ext uri="{9D8B030D-6E8A-4147-A177-3AD203B41FA5}">
                      <a16:colId xmlns:a16="http://schemas.microsoft.com/office/drawing/2014/main" val="20000"/>
                    </a:ext>
                  </a:extLst>
                </a:gridCol>
                <a:gridCol w="404680">
                  <a:extLst>
                    <a:ext uri="{9D8B030D-6E8A-4147-A177-3AD203B41FA5}">
                      <a16:colId xmlns:a16="http://schemas.microsoft.com/office/drawing/2014/main" val="20001"/>
                    </a:ext>
                  </a:extLst>
                </a:gridCol>
                <a:gridCol w="404680">
                  <a:extLst>
                    <a:ext uri="{9D8B030D-6E8A-4147-A177-3AD203B41FA5}">
                      <a16:colId xmlns:a16="http://schemas.microsoft.com/office/drawing/2014/main" val="20002"/>
                    </a:ext>
                  </a:extLst>
                </a:gridCol>
                <a:gridCol w="404680">
                  <a:extLst>
                    <a:ext uri="{9D8B030D-6E8A-4147-A177-3AD203B41FA5}">
                      <a16:colId xmlns:a16="http://schemas.microsoft.com/office/drawing/2014/main" val="20003"/>
                    </a:ext>
                  </a:extLst>
                </a:gridCol>
                <a:gridCol w="404680">
                  <a:extLst>
                    <a:ext uri="{9D8B030D-6E8A-4147-A177-3AD203B41FA5}">
                      <a16:colId xmlns:a16="http://schemas.microsoft.com/office/drawing/2014/main" val="20004"/>
                    </a:ext>
                  </a:extLst>
                </a:gridCol>
                <a:gridCol w="404680">
                  <a:extLst>
                    <a:ext uri="{9D8B030D-6E8A-4147-A177-3AD203B41FA5}">
                      <a16:colId xmlns:a16="http://schemas.microsoft.com/office/drawing/2014/main" val="20005"/>
                    </a:ext>
                  </a:extLst>
                </a:gridCol>
                <a:gridCol w="404680">
                  <a:extLst>
                    <a:ext uri="{9D8B030D-6E8A-4147-A177-3AD203B41FA5}">
                      <a16:colId xmlns:a16="http://schemas.microsoft.com/office/drawing/2014/main" val="20006"/>
                    </a:ext>
                  </a:extLst>
                </a:gridCol>
                <a:gridCol w="404680">
                  <a:extLst>
                    <a:ext uri="{9D8B030D-6E8A-4147-A177-3AD203B41FA5}">
                      <a16:colId xmlns:a16="http://schemas.microsoft.com/office/drawing/2014/main" val="20007"/>
                    </a:ext>
                  </a:extLst>
                </a:gridCol>
                <a:gridCol w="404680">
                  <a:extLst>
                    <a:ext uri="{9D8B030D-6E8A-4147-A177-3AD203B41FA5}">
                      <a16:colId xmlns:a16="http://schemas.microsoft.com/office/drawing/2014/main" val="20008"/>
                    </a:ext>
                  </a:extLst>
                </a:gridCol>
                <a:gridCol w="404680">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4"/>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5"/>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6"/>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7"/>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5" name="Straight Connector 34"/>
          <p:cNvCxnSpPr/>
          <p:nvPr>
            <p:custDataLst>
              <p:tags r:id="rId8"/>
            </p:custDataLst>
          </p:nvPr>
        </p:nvCxnSpPr>
        <p:spPr>
          <a:xfrm flipH="1">
            <a:off x="2013864"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9"/>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0"/>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1"/>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2"/>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3"/>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4"/>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5"/>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6"/>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7"/>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8"/>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 </a:t>
            </a:r>
            <a:r>
              <a:rPr lang="en-AU" b="0" dirty="0"/>
              <a:t>Sample project timeline. Populate using the given information.</a:t>
            </a:r>
          </a:p>
        </p:txBody>
      </p:sp>
      <p:graphicFrame>
        <p:nvGraphicFramePr>
          <p:cNvPr id="31" name="Table 30"/>
          <p:cNvGraphicFramePr>
            <a:graphicFrameLocks noGrp="1"/>
          </p:cNvGraphicFramePr>
          <p:nvPr>
            <p:extLst>
              <p:ext uri="{D42A27DB-BD31-4B8C-83A1-F6EECF244321}">
                <p14:modId xmlns:p14="http://schemas.microsoft.com/office/powerpoint/2010/main" val="1376226982"/>
              </p:ext>
            </p:extLst>
          </p:nvPr>
        </p:nvGraphicFramePr>
        <p:xfrm>
          <a:off x="6177462" y="2308536"/>
          <a:ext cx="5544000" cy="3535680"/>
        </p:xfrm>
        <a:graphic>
          <a:graphicData uri="http://schemas.openxmlformats.org/drawingml/2006/table">
            <a:tbl>
              <a:tblPr firstRow="1" bandRow="1">
                <a:tableStyleId>{69012ECD-51FC-41F1-AA8D-1B2483CD663E}</a:tableStyleId>
              </a:tblPr>
              <a:tblGrid>
                <a:gridCol w="1386000">
                  <a:extLst>
                    <a:ext uri="{9D8B030D-6E8A-4147-A177-3AD203B41FA5}">
                      <a16:colId xmlns:a16="http://schemas.microsoft.com/office/drawing/2014/main" val="1176197226"/>
                    </a:ext>
                  </a:extLst>
                </a:gridCol>
                <a:gridCol w="1386000">
                  <a:extLst>
                    <a:ext uri="{9D8B030D-6E8A-4147-A177-3AD203B41FA5}">
                      <a16:colId xmlns:a16="http://schemas.microsoft.com/office/drawing/2014/main" val="359691312"/>
                    </a:ext>
                  </a:extLst>
                </a:gridCol>
                <a:gridCol w="1386000">
                  <a:extLst>
                    <a:ext uri="{9D8B030D-6E8A-4147-A177-3AD203B41FA5}">
                      <a16:colId xmlns:a16="http://schemas.microsoft.com/office/drawing/2014/main" val="2002613879"/>
                    </a:ext>
                  </a:extLst>
                </a:gridCol>
                <a:gridCol w="1386000">
                  <a:extLst>
                    <a:ext uri="{9D8B030D-6E8A-4147-A177-3AD203B41FA5}">
                      <a16:colId xmlns:a16="http://schemas.microsoft.com/office/drawing/2014/main" val="1091982804"/>
                    </a:ext>
                  </a:extLst>
                </a:gridCol>
              </a:tblGrid>
              <a:tr h="370840">
                <a:tc>
                  <a:txBody>
                    <a:bodyPr/>
                    <a:lstStyle/>
                    <a:p>
                      <a:r>
                        <a:rPr lang="en-AU" sz="1200" dirty="0"/>
                        <a:t>Position</a:t>
                      </a:r>
                    </a:p>
                  </a:txBody>
                  <a:tcPr/>
                </a:tc>
                <a:tc>
                  <a:txBody>
                    <a:bodyPr/>
                    <a:lstStyle/>
                    <a:p>
                      <a:r>
                        <a:rPr lang="en-AU" sz="1200" dirty="0"/>
                        <a:t>Daily rate not incl. GST</a:t>
                      </a:r>
                    </a:p>
                  </a:txBody>
                  <a:tcPr/>
                </a:tc>
                <a:tc>
                  <a:txBody>
                    <a:bodyPr/>
                    <a:lstStyle/>
                    <a:p>
                      <a:r>
                        <a:rPr lang="en-AU" sz="1200" dirty="0"/>
                        <a:t>Number of days over 6 weeks</a:t>
                      </a:r>
                    </a:p>
                  </a:txBody>
                  <a:tcPr/>
                </a:tc>
                <a:tc>
                  <a:txBody>
                    <a:bodyPr/>
                    <a:lstStyle/>
                    <a:p>
                      <a:r>
                        <a:rPr lang="en-AU" sz="1200" dirty="0"/>
                        <a:t>Total</a:t>
                      </a:r>
                    </a:p>
                  </a:txBody>
                  <a:tcPr/>
                </a:tc>
                <a:extLst>
                  <a:ext uri="{0D108BD9-81ED-4DB2-BD59-A6C34878D82A}">
                    <a16:rowId xmlns:a16="http://schemas.microsoft.com/office/drawing/2014/main" val="3166371809"/>
                  </a:ext>
                </a:extLst>
              </a:tr>
              <a:tr h="370840">
                <a:tc>
                  <a:txBody>
                    <a:bodyPr/>
                    <a:lstStyle/>
                    <a:p>
                      <a:r>
                        <a:rPr lang="en-AU" sz="1200" dirty="0"/>
                        <a:t>Partner</a:t>
                      </a:r>
                    </a:p>
                  </a:txBody>
                  <a:tcPr/>
                </a:tc>
                <a:tc>
                  <a:txBody>
                    <a:bodyPr/>
                    <a:lstStyle/>
                    <a:p>
                      <a:r>
                        <a:rPr lang="en-GB" sz="1600" b="0" i="0" kern="1200" dirty="0">
                          <a:solidFill>
                            <a:schemeClr val="tx1"/>
                          </a:solidFill>
                          <a:effectLst/>
                          <a:latin typeface="+mn-lt"/>
                          <a:ea typeface="+mn-ea"/>
                          <a:cs typeface="+mn-cs"/>
                        </a:rPr>
                        <a:t>$3500</a:t>
                      </a:r>
                      <a:endParaRPr lang="en-AU" sz="1600" dirty="0"/>
                    </a:p>
                  </a:txBody>
                  <a:tcPr/>
                </a:tc>
                <a:tc>
                  <a:txBody>
                    <a:bodyPr/>
                    <a:lstStyle/>
                    <a:p>
                      <a:r>
                        <a:rPr lang="en-AU" sz="1600" dirty="0"/>
                        <a:t>2</a:t>
                      </a:r>
                    </a:p>
                  </a:txBody>
                  <a:tcPr/>
                </a:tc>
                <a:tc>
                  <a:txBody>
                    <a:bodyPr/>
                    <a:lstStyle/>
                    <a:p>
                      <a:r>
                        <a:rPr lang="en-GB" sz="1600" b="0" i="0" kern="1200" dirty="0">
                          <a:solidFill>
                            <a:schemeClr val="tx1"/>
                          </a:solidFill>
                          <a:effectLst/>
                          <a:latin typeface="+mn-lt"/>
                          <a:ea typeface="+mn-ea"/>
                          <a:cs typeface="+mn-cs"/>
                        </a:rPr>
                        <a:t>$7,000</a:t>
                      </a:r>
                      <a:br>
                        <a:rPr lang="en-GB" sz="1600" dirty="0"/>
                      </a:br>
                      <a:endParaRPr lang="en-AU" sz="1600" dirty="0"/>
                    </a:p>
                  </a:txBody>
                  <a:tcPr/>
                </a:tc>
                <a:extLst>
                  <a:ext uri="{0D108BD9-81ED-4DB2-BD59-A6C34878D82A}">
                    <a16:rowId xmlns:a16="http://schemas.microsoft.com/office/drawing/2014/main" val="2505874258"/>
                  </a:ext>
                </a:extLst>
              </a:tr>
              <a:tr h="370840">
                <a:tc>
                  <a:txBody>
                    <a:bodyPr/>
                    <a:lstStyle/>
                    <a:p>
                      <a:r>
                        <a:rPr lang="en-AU" sz="1200" dirty="0"/>
                        <a:t>Director</a:t>
                      </a:r>
                    </a:p>
                  </a:txBody>
                  <a:tcPr/>
                </a:tc>
                <a:tc>
                  <a:txBody>
                    <a:bodyPr/>
                    <a:lstStyle/>
                    <a:p>
                      <a:r>
                        <a:rPr lang="en-GB" sz="1600" b="0" i="0" kern="1200" dirty="0">
                          <a:solidFill>
                            <a:schemeClr val="tx1"/>
                          </a:solidFill>
                          <a:effectLst/>
                          <a:latin typeface="+mn-lt"/>
                          <a:ea typeface="+mn-ea"/>
                          <a:cs typeface="+mn-cs"/>
                        </a:rPr>
                        <a:t>$2000</a:t>
                      </a:r>
                      <a:br>
                        <a:rPr lang="en-GB" sz="1600" dirty="0"/>
                      </a:br>
                      <a:endParaRPr lang="en-AU" sz="1600" dirty="0"/>
                    </a:p>
                  </a:txBody>
                  <a:tcPr/>
                </a:tc>
                <a:tc>
                  <a:txBody>
                    <a:bodyPr/>
                    <a:lstStyle/>
                    <a:p>
                      <a:r>
                        <a:rPr lang="en-AU" sz="1600" dirty="0"/>
                        <a:t>5</a:t>
                      </a:r>
                    </a:p>
                  </a:txBody>
                  <a:tcPr/>
                </a:tc>
                <a:tc>
                  <a:txBody>
                    <a:bodyPr/>
                    <a:lstStyle/>
                    <a:p>
                      <a:r>
                        <a:rPr lang="en-GB" sz="1600" b="0" i="0" kern="1200" dirty="0">
                          <a:solidFill>
                            <a:schemeClr val="tx1"/>
                          </a:solidFill>
                          <a:effectLst/>
                          <a:latin typeface="+mn-lt"/>
                          <a:ea typeface="+mn-ea"/>
                          <a:cs typeface="+mn-cs"/>
                        </a:rPr>
                        <a:t>$18,000</a:t>
                      </a:r>
                      <a:br>
                        <a:rPr lang="en-GB" sz="1600" dirty="0"/>
                      </a:br>
                      <a:endParaRPr lang="en-AU" sz="1600" dirty="0"/>
                    </a:p>
                  </a:txBody>
                  <a:tcPr/>
                </a:tc>
                <a:extLst>
                  <a:ext uri="{0D108BD9-81ED-4DB2-BD59-A6C34878D82A}">
                    <a16:rowId xmlns:a16="http://schemas.microsoft.com/office/drawing/2014/main" val="2256801894"/>
                  </a:ext>
                </a:extLst>
              </a:tr>
              <a:tr h="370840">
                <a:tc>
                  <a:txBody>
                    <a:bodyPr/>
                    <a:lstStyle/>
                    <a:p>
                      <a:r>
                        <a:rPr lang="en-AU" sz="1200" dirty="0"/>
                        <a:t>Senior</a:t>
                      </a:r>
                      <a:r>
                        <a:rPr lang="en-AU" sz="1200" baseline="0" dirty="0"/>
                        <a:t> Consultant</a:t>
                      </a:r>
                      <a:endParaRPr lang="en-AU" sz="1200" dirty="0"/>
                    </a:p>
                  </a:txBody>
                  <a:tcPr/>
                </a:tc>
                <a:tc>
                  <a:txBody>
                    <a:bodyPr/>
                    <a:lstStyle/>
                    <a:p>
                      <a:r>
                        <a:rPr lang="en-GB" sz="1600" b="0" i="0" kern="1200" dirty="0">
                          <a:solidFill>
                            <a:schemeClr val="tx1"/>
                          </a:solidFill>
                          <a:effectLst/>
                          <a:latin typeface="+mn-lt"/>
                          <a:ea typeface="+mn-ea"/>
                          <a:cs typeface="+mn-cs"/>
                        </a:rPr>
                        <a:t>$1200</a:t>
                      </a:r>
                      <a:br>
                        <a:rPr lang="en-GB" sz="1600" dirty="0"/>
                      </a:br>
                      <a:endParaRPr lang="en-AU" sz="1600" dirty="0"/>
                    </a:p>
                  </a:txBody>
                  <a:tcPr/>
                </a:tc>
                <a:tc>
                  <a:txBody>
                    <a:bodyPr/>
                    <a:lstStyle/>
                    <a:p>
                      <a:r>
                        <a:rPr lang="en-AU" sz="1600" dirty="0"/>
                        <a:t>30          </a:t>
                      </a:r>
                    </a:p>
                  </a:txBody>
                  <a:tcPr/>
                </a:tc>
                <a:tc>
                  <a:txBody>
                    <a:bodyPr/>
                    <a:lstStyle/>
                    <a:p>
                      <a:r>
                        <a:rPr lang="en-AU" sz="1600" dirty="0"/>
                        <a:t>$36,000</a:t>
                      </a:r>
                    </a:p>
                  </a:txBody>
                  <a:tcPr/>
                </a:tc>
                <a:extLst>
                  <a:ext uri="{0D108BD9-81ED-4DB2-BD59-A6C34878D82A}">
                    <a16:rowId xmlns:a16="http://schemas.microsoft.com/office/drawing/2014/main" val="3840710635"/>
                  </a:ext>
                </a:extLst>
              </a:tr>
              <a:tr h="370840">
                <a:tc>
                  <a:txBody>
                    <a:bodyPr/>
                    <a:lstStyle/>
                    <a:p>
                      <a:r>
                        <a:rPr lang="en-AU" sz="1200" dirty="0"/>
                        <a:t>Senior</a:t>
                      </a:r>
                      <a:r>
                        <a:rPr lang="en-AU" sz="1200" baseline="0" dirty="0"/>
                        <a:t> Consultant</a:t>
                      </a:r>
                      <a:endParaRPr lang="en-AU" sz="1200" dirty="0"/>
                    </a:p>
                  </a:txBody>
                  <a:tcPr/>
                </a:tc>
                <a:tc>
                  <a:txBody>
                    <a:bodyPr/>
                    <a:lstStyle/>
                    <a:p>
                      <a:r>
                        <a:rPr lang="en-AU" sz="1600" dirty="0"/>
                        <a:t>$1200</a:t>
                      </a:r>
                    </a:p>
                  </a:txBody>
                  <a:tcPr/>
                </a:tc>
                <a:tc>
                  <a:txBody>
                    <a:bodyPr/>
                    <a:lstStyle/>
                    <a:p>
                      <a:r>
                        <a:rPr lang="en-AU" sz="1600" dirty="0"/>
                        <a:t>30</a:t>
                      </a:r>
                    </a:p>
                  </a:txBody>
                  <a:tcPr/>
                </a:tc>
                <a:tc>
                  <a:txBody>
                    <a:bodyPr/>
                    <a:lstStyle/>
                    <a:p>
                      <a:r>
                        <a:rPr lang="en-AU" sz="1600" dirty="0"/>
                        <a:t>$36,000</a:t>
                      </a:r>
                    </a:p>
                  </a:txBody>
                  <a:tcPr/>
                </a:tc>
                <a:extLst>
                  <a:ext uri="{0D108BD9-81ED-4DB2-BD59-A6C34878D82A}">
                    <a16:rowId xmlns:a16="http://schemas.microsoft.com/office/drawing/2014/main" val="4184204567"/>
                  </a:ext>
                </a:extLst>
              </a:tr>
              <a:tr h="370840">
                <a:tc>
                  <a:txBody>
                    <a:bodyPr/>
                    <a:lstStyle/>
                    <a:p>
                      <a:endParaRPr lang="en-AU" sz="1200" dirty="0"/>
                    </a:p>
                  </a:txBody>
                  <a:tcPr/>
                </a:tc>
                <a:tc>
                  <a:txBody>
                    <a:bodyPr/>
                    <a:lstStyle/>
                    <a:p>
                      <a:endParaRPr lang="en-AU" sz="1200" dirty="0"/>
                    </a:p>
                  </a:txBody>
                  <a:tcPr/>
                </a:tc>
                <a:tc>
                  <a:txBody>
                    <a:bodyPr/>
                    <a:lstStyle/>
                    <a:p>
                      <a:r>
                        <a:rPr lang="en-AU" sz="1200" b="1" dirty="0"/>
                        <a:t>Total:           </a:t>
                      </a:r>
                      <a:r>
                        <a:rPr lang="en-GB" sz="1600" b="0" i="0" kern="1200" dirty="0">
                          <a:solidFill>
                            <a:schemeClr val="tx1"/>
                          </a:solidFill>
                          <a:effectLst/>
                          <a:latin typeface="+mn-lt"/>
                          <a:ea typeface="+mn-ea"/>
                          <a:cs typeface="+mn-cs"/>
                        </a:rPr>
                        <a:t>$97,000</a:t>
                      </a:r>
                      <a:br>
                        <a:rPr lang="en-GB" sz="1200" dirty="0"/>
                      </a:br>
                      <a:endParaRPr lang="en-AU" sz="1200" b="1" dirty="0"/>
                    </a:p>
                  </a:txBody>
                  <a:tcPr/>
                </a:tc>
                <a:tc>
                  <a: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endParaRPr lang="en-AU" sz="1200" dirty="0"/>
                    </a:p>
                  </a:txBody>
                  <a:tcPr/>
                </a:tc>
                <a:extLst>
                  <a:ext uri="{0D108BD9-81ED-4DB2-BD59-A6C34878D82A}">
                    <a16:rowId xmlns:a16="http://schemas.microsoft.com/office/drawing/2014/main" val="1497364185"/>
                  </a:ext>
                </a:extLst>
              </a:tr>
            </a:tbl>
          </a:graphicData>
        </a:graphic>
      </p:graphicFrame>
      <p:sp>
        <p:nvSpPr>
          <p:cNvPr id="4" name="Rectangle 3">
            <a:extLst>
              <a:ext uri="{FF2B5EF4-FFF2-40B4-BE49-F238E27FC236}">
                <a16:creationId xmlns:a16="http://schemas.microsoft.com/office/drawing/2014/main" id="{83D57730-4A7B-4B0D-BF6B-73073164E147}"/>
              </a:ext>
            </a:extLst>
          </p:cNvPr>
          <p:cNvSpPr/>
          <p:nvPr/>
        </p:nvSpPr>
        <p:spPr>
          <a:xfrm>
            <a:off x="227467" y="4823735"/>
            <a:ext cx="5661253" cy="1384995"/>
          </a:xfrm>
          <a:prstGeom prst="rect">
            <a:avLst/>
          </a:prstGeom>
        </p:spPr>
        <p:txBody>
          <a:bodyPr wrap="square">
            <a:spAutoFit/>
          </a:bodyPr>
          <a:lstStyle/>
          <a:p>
            <a:r>
              <a:rPr lang="en-US" sz="1400" dirty="0">
                <a:latin typeface="Arial" panose="020B0604020202020204" pitchFamily="34" charset="0"/>
              </a:rPr>
              <a:t>Our proposed engagement timelines will span for the total of 6 weeks. In this timeframe we proposed the following phases: • Phase 1 Technology Evaluation –Consists of providing a framework for exception led requirement gathering and use case development.• Phase 2 Technology Analysis and Selection –Consist of developing market scan approach and scoring methodology.</a:t>
            </a:r>
            <a:endParaRPr lang="en-GB" sz="1400" dirty="0"/>
          </a:p>
        </p:txBody>
      </p:sp>
    </p:spTree>
    <p:extLst>
      <p:ext uri="{BB962C8B-B14F-4D97-AF65-F5344CB8AC3E}">
        <p14:creationId xmlns:p14="http://schemas.microsoft.com/office/powerpoint/2010/main" val="15557059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4.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2.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3.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customXml/itemProps4.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0</TotalTime>
  <Words>386</Words>
  <Application>Microsoft Office PowerPoint</Application>
  <PresentationFormat>Widescreen</PresentationFormat>
  <Paragraphs>69</Paragraphs>
  <Slides>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Verdana</vt:lpstr>
      <vt:lpstr>Wingdings</vt:lpstr>
      <vt:lpstr>Wingdings 2</vt:lpstr>
      <vt:lpstr>Deloitte_US_Onscreen</vt:lpstr>
      <vt:lpstr>think-cell Slide</vt:lpstr>
      <vt:lpstr>Inside Sherpa – Digital Internship</vt:lpstr>
      <vt:lpstr>Project Plan for SectorMetric</vt:lpstr>
      <vt:lpstr>Project Plan for SectorMetric</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krithika jagannath</cp:lastModifiedBy>
  <cp:revision>27</cp:revision>
  <cp:lastPrinted>2014-06-25T02:16:22Z</cp:lastPrinted>
  <dcterms:created xsi:type="dcterms:W3CDTF">2016-11-09T03:27:53Z</dcterms:created>
  <dcterms:modified xsi:type="dcterms:W3CDTF">2020-05-30T16:17:37Z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