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44"/>
  </p:normalViewPr>
  <p:slideViewPr>
    <p:cSldViewPr snapToGrid="0" snapToObjects="1">
      <p:cViewPr varScale="1">
        <p:scale>
          <a:sx n="31" d="100"/>
          <a:sy n="31" d="100"/>
        </p:scale>
        <p:origin x="11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91F06F-9A69-F049-B3AF-298690ADCC22}"/>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D74631-D8EC-F446-BF0F-EBCBBD79F807}"/>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6C7F57-B881-E04B-B079-557DE98D6C59}"/>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245E1-EDDE-F948-A571-0BE696D2A447}"/>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CF91E4-48B8-8344-B137-2FDAA04D6833}"/>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B680CE-ED03-A34F-B7B0-536E5110E816}"/>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6" name="Footer Placeholder 5">
            <a:extLst>
              <a:ext uri="{FF2B5EF4-FFF2-40B4-BE49-F238E27FC236}">
                <a16:creationId xmlns:a16="http://schemas.microsoft.com/office/drawing/2014/main"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090E9BD-64DF-CE48-A695-9B7E425BE7E3}"/>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8" name="Footer Placeholder 7">
            <a:extLst>
              <a:ext uri="{FF2B5EF4-FFF2-40B4-BE49-F238E27FC236}">
                <a16:creationId xmlns:a16="http://schemas.microsoft.com/office/drawing/2014/main"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CF82F3-4F2D-9F4B-A9BC-E545325AD2D2}"/>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4" name="Footer Placeholder 3">
            <a:extLst>
              <a:ext uri="{FF2B5EF4-FFF2-40B4-BE49-F238E27FC236}">
                <a16:creationId xmlns:a16="http://schemas.microsoft.com/office/drawing/2014/main"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32829-6781-2644-95B1-9E8F252C3ACD}"/>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3" name="Footer Placeholder 2">
            <a:extLst>
              <a:ext uri="{FF2B5EF4-FFF2-40B4-BE49-F238E27FC236}">
                <a16:creationId xmlns:a16="http://schemas.microsoft.com/office/drawing/2014/main"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3E6132-956E-F744-993E-9D7107BAF126}"/>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6" name="Footer Placeholder 5">
            <a:extLst>
              <a:ext uri="{FF2B5EF4-FFF2-40B4-BE49-F238E27FC236}">
                <a16:creationId xmlns:a16="http://schemas.microsoft.com/office/drawing/2014/main"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F95BF6-9A3E-B541-BCD6-75E04ADD2665}"/>
              </a:ext>
            </a:extLst>
          </p:cNvPr>
          <p:cNvSpPr>
            <a:spLocks noGrp="1"/>
          </p:cNvSpPr>
          <p:nvPr>
            <p:ph type="dt" sz="half" idx="10"/>
          </p:nvPr>
        </p:nvSpPr>
        <p:spPr/>
        <p:txBody>
          <a:bodyPr/>
          <a:lstStyle/>
          <a:p>
            <a:fld id="{820DD29F-9F85-7A4E-81D8-E1CCE39CB367}" type="datetimeFigureOut">
              <a:rPr lang="en-US" smtClean="0"/>
              <a:t>7/10/2020</a:t>
            </a:fld>
            <a:endParaRPr lang="en-US"/>
          </a:p>
        </p:txBody>
      </p:sp>
      <p:sp>
        <p:nvSpPr>
          <p:cNvPr id="6" name="Footer Placeholder 5">
            <a:extLst>
              <a:ext uri="{FF2B5EF4-FFF2-40B4-BE49-F238E27FC236}">
                <a16:creationId xmlns:a16="http://schemas.microsoft.com/office/drawing/2014/main"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7/10/2020</a:t>
            </a:fld>
            <a:endParaRPr lang="en-US"/>
          </a:p>
        </p:txBody>
      </p:sp>
      <p:sp>
        <p:nvSpPr>
          <p:cNvPr id="5" name="Footer Placeholder 4">
            <a:extLst>
              <a:ext uri="{FF2B5EF4-FFF2-40B4-BE49-F238E27FC236}">
                <a16:creationId xmlns:a16="http://schemas.microsoft.com/office/drawing/2014/main"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Cultural Transformation</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id="{A176F857-8E63-B745-A431-1A7B2D699B1B}"/>
              </a:ext>
            </a:extLst>
          </p:cNvPr>
          <p:cNvSpPr txBox="1"/>
          <p:nvPr/>
        </p:nvSpPr>
        <p:spPr>
          <a:xfrm>
            <a:off x="1438894" y="4156364"/>
            <a:ext cx="9963397" cy="203132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Research the cultural transformation journey that Microsoft has been through. </a:t>
            </a:r>
            <a:endParaRPr lang="en-AU" dirty="0"/>
          </a:p>
          <a:p>
            <a:r>
              <a:rPr lang="en-US" dirty="0"/>
              <a:t>Identify the key elements of Microsoft’s current culture driven by Satya Nadella (CEO). </a:t>
            </a:r>
            <a:endParaRPr lang="en-AU" dirty="0"/>
          </a:p>
          <a:p>
            <a:r>
              <a:rPr lang="en-US" dirty="0"/>
              <a:t>Answer the following three questions (one per slide):</a:t>
            </a:r>
            <a:endParaRPr lang="en-AU" dirty="0"/>
          </a:p>
          <a:p>
            <a:pPr marL="800100" lvl="1" indent="-342900">
              <a:buFont typeface="+mj-lt"/>
              <a:buAutoNum type="arabicPeriod"/>
            </a:pPr>
            <a:r>
              <a:rPr lang="en-US" dirty="0"/>
              <a:t>How has Microsoft’s culture transformed?</a:t>
            </a:r>
            <a:endParaRPr lang="en-AU" dirty="0"/>
          </a:p>
          <a:p>
            <a:pPr marL="800100" lvl="1" indent="-342900">
              <a:buFont typeface="+mj-lt"/>
              <a:buAutoNum type="arabicPeriod"/>
            </a:pPr>
            <a:r>
              <a:rPr lang="en-US" dirty="0"/>
              <a:t>What are the key elements of the current culture?</a:t>
            </a:r>
            <a:endParaRPr lang="en-AU" dirty="0"/>
          </a:p>
          <a:p>
            <a:pPr marL="800100" lvl="1" indent="-342900">
              <a:buFont typeface="+mj-lt"/>
              <a:buAutoNum type="arabicPeriod"/>
            </a:pPr>
            <a:r>
              <a:rPr lang="en-US" dirty="0"/>
              <a:t>What inspires you about Microsoft’s culture?</a:t>
            </a:r>
            <a:endParaRPr lang="en-AU" dirty="0"/>
          </a:p>
          <a:p>
            <a:endParaRPr lang="en-US" dirty="0"/>
          </a:p>
        </p:txBody>
      </p:sp>
      <p:sp>
        <p:nvSpPr>
          <p:cNvPr id="6" name="TextBox 5">
            <a:extLst>
              <a:ext uri="{FF2B5EF4-FFF2-40B4-BE49-F238E27FC236}">
                <a16:creationId xmlns:a16="http://schemas.microsoft.com/office/drawing/2014/main"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1. How has Microsoft’s culture transformed?</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lstStyle/>
          <a:p>
            <a:r>
              <a:rPr lang="en-US" dirty="0"/>
              <a:t>The main culture transformation was when they  started the GIVING culture, </a:t>
            </a:r>
            <a:r>
              <a:rPr lang="en-US" b="1" i="0" dirty="0">
                <a:solidFill>
                  <a:srgbClr val="222222"/>
                </a:solidFill>
                <a:effectLst/>
                <a:latin typeface="arial" panose="020B0604020202020204" pitchFamily="34" charset="0"/>
              </a:rPr>
              <a:t>Microsoft</a:t>
            </a:r>
            <a:r>
              <a:rPr lang="en-US" b="0" i="0" dirty="0">
                <a:solidFill>
                  <a:srgbClr val="222222"/>
                </a:solidFill>
                <a:effectLst/>
                <a:latin typeface="arial" panose="020B0604020202020204" pitchFamily="34" charset="0"/>
              </a:rPr>
              <a:t> employees are passionate about giving time, money, and skills to address the issues facing our world. Giving is ingrained in our </a:t>
            </a:r>
            <a:r>
              <a:rPr lang="en-US" b="1" i="0" dirty="0">
                <a:solidFill>
                  <a:srgbClr val="222222"/>
                </a:solidFill>
                <a:effectLst/>
                <a:latin typeface="arial" panose="020B0604020202020204" pitchFamily="34" charset="0"/>
              </a:rPr>
              <a:t>culture</a:t>
            </a:r>
            <a:r>
              <a:rPr lang="en-US" b="0" i="0" dirty="0">
                <a:solidFill>
                  <a:srgbClr val="222222"/>
                </a:solidFill>
                <a:effectLst/>
                <a:latin typeface="arial" panose="020B0604020202020204" pitchFamily="34" charset="0"/>
              </a:rPr>
              <a:t>—it's how we live our mission to empower every person on the planet to achieve more</a:t>
            </a:r>
          </a:p>
          <a:p>
            <a:endParaRPr lang="en-US" dirty="0">
              <a:solidFill>
                <a:srgbClr val="222222"/>
              </a:solidFill>
              <a:latin typeface="arial" panose="020B0604020202020204" pitchFamily="34" charset="0"/>
            </a:endParaRPr>
          </a:p>
          <a:p>
            <a:r>
              <a:rPr lang="en-US" b="1" i="0" dirty="0">
                <a:solidFill>
                  <a:srgbClr val="222222"/>
                </a:solidFill>
                <a:effectLst/>
                <a:latin typeface="arial" panose="020B0604020202020204" pitchFamily="34" charset="0"/>
              </a:rPr>
              <a:t>Microsoft</a:t>
            </a:r>
            <a:r>
              <a:rPr lang="en-US" b="0" i="0" dirty="0">
                <a:solidFill>
                  <a:srgbClr val="222222"/>
                </a:solidFill>
                <a:effectLst/>
                <a:latin typeface="arial" panose="020B0604020202020204" pitchFamily="34" charset="0"/>
              </a:rPr>
              <a:t> values its employees. The </a:t>
            </a:r>
            <a:r>
              <a:rPr lang="en-US" b="1" i="0" dirty="0">
                <a:solidFill>
                  <a:srgbClr val="222222"/>
                </a:solidFill>
                <a:effectLst/>
                <a:latin typeface="arial" panose="020B0604020202020204" pitchFamily="34" charset="0"/>
              </a:rPr>
              <a:t>culture</a:t>
            </a:r>
            <a:r>
              <a:rPr lang="en-US" b="0" i="0" dirty="0">
                <a:solidFill>
                  <a:srgbClr val="222222"/>
                </a:solidFill>
                <a:effectLst/>
                <a:latin typeface="arial" panose="020B0604020202020204" pitchFamily="34" charset="0"/>
              </a:rPr>
              <a:t> also shifted in recent years from super individual competitor to making others successful and teamwork, which reduced stress level at </a:t>
            </a:r>
            <a:r>
              <a:rPr lang="en-US" b="1" i="0" dirty="0">
                <a:solidFill>
                  <a:srgbClr val="222222"/>
                </a:solidFill>
                <a:effectLst/>
                <a:latin typeface="arial" panose="020B0604020202020204" pitchFamily="34" charset="0"/>
              </a:rPr>
              <a:t>work</a:t>
            </a:r>
            <a:r>
              <a:rPr lang="en-US" b="0" i="0" dirty="0">
                <a:solidFill>
                  <a:srgbClr val="222222"/>
                </a:solidFill>
                <a:effectLst/>
                <a:latin typeface="arial" panose="020B0604020202020204" pitchFamily="34" charset="0"/>
              </a:rPr>
              <a:t> to low</a:t>
            </a:r>
            <a:r>
              <a:rPr lang="en-US" dirty="0"/>
              <a:t> </a:t>
            </a:r>
          </a:p>
        </p:txBody>
      </p:sp>
      <p:sp>
        <p:nvSpPr>
          <p:cNvPr id="6" name="TextBox 5">
            <a:extLst>
              <a:ext uri="{FF2B5EF4-FFF2-40B4-BE49-F238E27FC236}">
                <a16:creationId xmlns:a16="http://schemas.microsoft.com/office/drawing/2014/main"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2. What are the key elements of the current culture?</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arial" panose="020B0604020202020204" pitchFamily="34" charset="0"/>
              </a:rPr>
              <a:t>Accountability.</a:t>
            </a:r>
          </a:p>
          <a:p>
            <a:pPr algn="l">
              <a:buFont typeface="Arial" panose="020B0604020202020204" pitchFamily="34" charset="0"/>
              <a:buChar char="•"/>
            </a:pPr>
            <a:r>
              <a:rPr lang="en-US" b="0" i="0" dirty="0">
                <a:solidFill>
                  <a:srgbClr val="222222"/>
                </a:solidFill>
                <a:effectLst/>
                <a:latin typeface="arial" panose="020B0604020202020204" pitchFamily="34" charset="0"/>
              </a:rPr>
              <a:t>Quality and Innovation.</a:t>
            </a:r>
          </a:p>
          <a:p>
            <a:pPr algn="l">
              <a:buFont typeface="Arial" panose="020B0604020202020204" pitchFamily="34" charset="0"/>
              <a:buChar char="•"/>
            </a:pPr>
            <a:r>
              <a:rPr lang="en-US" b="0" i="0" dirty="0">
                <a:solidFill>
                  <a:srgbClr val="222222"/>
                </a:solidFill>
                <a:effectLst/>
                <a:latin typeface="arial" panose="020B0604020202020204" pitchFamily="34" charset="0"/>
              </a:rPr>
              <a:t>Responsiveness to Customers.</a:t>
            </a:r>
          </a:p>
          <a:p>
            <a:pPr algn="l">
              <a:buFont typeface="Arial" panose="020B0604020202020204" pitchFamily="34" charset="0"/>
              <a:buChar char="•"/>
            </a:pPr>
            <a:r>
              <a:rPr lang="en-US" b="0" i="0" dirty="0">
                <a:solidFill>
                  <a:srgbClr val="222222"/>
                </a:solidFill>
                <a:effectLst/>
                <a:latin typeface="arial" panose="020B0604020202020204" pitchFamily="34" charset="0"/>
              </a:rPr>
              <a:t>Growth Mindset.</a:t>
            </a:r>
          </a:p>
          <a:p>
            <a:pPr algn="l">
              <a:buFont typeface="Arial" panose="020B0604020202020204" pitchFamily="34" charset="0"/>
              <a:buChar char="•"/>
            </a:pPr>
            <a:r>
              <a:rPr lang="en-US" b="0" i="0" dirty="0">
                <a:solidFill>
                  <a:srgbClr val="222222"/>
                </a:solidFill>
                <a:effectLst/>
                <a:latin typeface="arial" panose="020B0604020202020204" pitchFamily="34" charset="0"/>
              </a:rPr>
              <a:t>Diversity and Inclusion.</a:t>
            </a:r>
          </a:p>
          <a:p>
            <a:endParaRPr lang="en-US" dirty="0"/>
          </a:p>
        </p:txBody>
      </p:sp>
      <p:sp>
        <p:nvSpPr>
          <p:cNvPr id="6" name="TextBox 5">
            <a:extLst>
              <a:ext uri="{FF2B5EF4-FFF2-40B4-BE49-F238E27FC236}">
                <a16:creationId xmlns:a16="http://schemas.microsoft.com/office/drawing/2014/main"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3. What inspires you about Microsoft’s culture?</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lstStyle/>
          <a:p>
            <a:r>
              <a:rPr lang="en-US" b="0" i="0" dirty="0">
                <a:solidFill>
                  <a:srgbClr val="333333"/>
                </a:solidFill>
                <a:effectLst/>
                <a:latin typeface="Segoe UI" panose="020B0502040204020203" pitchFamily="34" charset="0"/>
              </a:rPr>
              <a:t>A great work culture is one that inspires each and every individual to bring their best efforts to the table each and every day. Teams that succeed in achieving this goal are more productive and more impactful in driving business success. Companies succeed or fail on the motivation of their employees, and with a workforce looking </a:t>
            </a:r>
            <a:r>
              <a:rPr lang="en-US" b="0" i="0">
                <a:solidFill>
                  <a:srgbClr val="333333"/>
                </a:solidFill>
                <a:effectLst/>
                <a:latin typeface="Segoe UI" panose="020B0502040204020203" pitchFamily="34" charset="0"/>
              </a:rPr>
              <a:t>for validation in what they do, bringing that inspiration to life is key</a:t>
            </a:r>
            <a:endParaRPr lang="en-US" dirty="0"/>
          </a:p>
        </p:txBody>
      </p:sp>
      <p:sp>
        <p:nvSpPr>
          <p:cNvPr id="6" name="TextBox 5">
            <a:extLst>
              <a:ext uri="{FF2B5EF4-FFF2-40B4-BE49-F238E27FC236}">
                <a16:creationId xmlns:a16="http://schemas.microsoft.com/office/drawing/2014/main"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94473-9F93-4666-A340-7F529A78D0D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A7A40F-9CA2-456F-9401-9AC5840A089D}">
  <ds:schemaRefs>
    <ds:schemaRef ds:uri="http://schemas.microsoft.com/sharepoint/v3/contenttype/forms"/>
  </ds:schemaRefs>
</ds:datastoreItem>
</file>

<file path=customXml/itemProps3.xml><?xml version="1.0" encoding="utf-8"?>
<ds:datastoreItem xmlns:ds="http://schemas.openxmlformats.org/officeDocument/2006/customXml" ds:itemID="{71FAA33D-6F93-4603-BA33-612BB9C02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Calibri</vt:lpstr>
      <vt:lpstr>Calibri Light</vt:lpstr>
      <vt:lpstr>Segoe UI</vt:lpstr>
      <vt:lpstr>Segoe UI Semibold</vt:lpstr>
      <vt:lpstr>Office Theme</vt:lpstr>
      <vt:lpstr>Cultural Transformation</vt:lpstr>
      <vt:lpstr>1. How has Microsoft’s culture transformed?</vt:lpstr>
      <vt:lpstr>2. What are the key elements of the current culture?</vt:lpstr>
      <vt:lpstr>3. What inspires you about Microsoft’s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krithika jagannath</cp:lastModifiedBy>
  <cp:revision>2</cp:revision>
  <dcterms:created xsi:type="dcterms:W3CDTF">2020-06-10T01:59:38Z</dcterms:created>
  <dcterms:modified xsi:type="dcterms:W3CDTF">2020-07-10T15:12:07Z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