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8"/>
  </p:notesMasterIdLst>
  <p:sldIdLst>
    <p:sldId id="257" r:id="rId2"/>
    <p:sldId id="261" r:id="rId3"/>
    <p:sldId id="262" r:id="rId4"/>
    <p:sldId id="263" r:id="rId5"/>
    <p:sldId id="256" r:id="rId6"/>
    <p:sldId id="258" r:id="rId7"/>
    <p:sldId id="270" r:id="rId8"/>
    <p:sldId id="269" r:id="rId9"/>
    <p:sldId id="260" r:id="rId10"/>
    <p:sldId id="272" r:id="rId11"/>
    <p:sldId id="265" r:id="rId12"/>
    <p:sldId id="266" r:id="rId13"/>
    <p:sldId id="259" r:id="rId14"/>
    <p:sldId id="273" r:id="rId15"/>
    <p:sldId id="26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 autoAdjust="0"/>
    <p:restoredTop sz="94689"/>
  </p:normalViewPr>
  <p:slideViewPr>
    <p:cSldViewPr snapToGrid="0">
      <p:cViewPr varScale="1">
        <p:scale>
          <a:sx n="61" d="100"/>
          <a:sy n="61" d="100"/>
        </p:scale>
        <p:origin x="248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20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661D7-4EC6-4402-8C7B-95FC085A45E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784D22-5EDB-48B4-8B6C-5D703C868D3B}">
      <dgm:prSet/>
      <dgm:spPr/>
      <dgm:t>
        <a:bodyPr/>
        <a:lstStyle/>
        <a:p>
          <a:r>
            <a:rPr lang="en-US" u="sng" dirty="0"/>
            <a:t>Lauren</a:t>
          </a:r>
          <a:r>
            <a:rPr lang="en-US" dirty="0"/>
            <a:t>  </a:t>
          </a:r>
          <a:br>
            <a:rPr lang="en-US" dirty="0"/>
          </a:br>
          <a:r>
            <a:rPr lang="en-US" dirty="0"/>
            <a:t>Coder/Project Manager</a:t>
          </a:r>
        </a:p>
      </dgm:t>
    </dgm:pt>
    <dgm:pt modelId="{66C8860D-0511-409D-B758-F0E5850E085A}" type="parTrans" cxnId="{F4F4833D-7D70-4F61-AC54-D6519DED04AF}">
      <dgm:prSet/>
      <dgm:spPr/>
      <dgm:t>
        <a:bodyPr/>
        <a:lstStyle/>
        <a:p>
          <a:endParaRPr lang="en-US"/>
        </a:p>
      </dgm:t>
    </dgm:pt>
    <dgm:pt modelId="{9A658435-5ED4-4E5C-9228-C15F00197718}" type="sibTrans" cxnId="{F4F4833D-7D70-4F61-AC54-D6519DED04AF}">
      <dgm:prSet/>
      <dgm:spPr/>
      <dgm:t>
        <a:bodyPr/>
        <a:lstStyle/>
        <a:p>
          <a:endParaRPr lang="en-US"/>
        </a:p>
      </dgm:t>
    </dgm:pt>
    <dgm:pt modelId="{C53BFB3F-37C9-433C-875C-1BB7ED97E41D}">
      <dgm:prSet/>
      <dgm:spPr/>
      <dgm:t>
        <a:bodyPr/>
        <a:lstStyle/>
        <a:p>
          <a:r>
            <a:rPr lang="en-US" u="sng" dirty="0"/>
            <a:t>Kyle</a:t>
          </a:r>
          <a:br>
            <a:rPr lang="en-US" dirty="0"/>
          </a:br>
          <a:r>
            <a:rPr lang="en-US" dirty="0"/>
            <a:t>Coder/Researcher</a:t>
          </a:r>
        </a:p>
      </dgm:t>
    </dgm:pt>
    <dgm:pt modelId="{A7BBAFA8-323A-45F9-BDAA-5889ED0BCD25}" type="parTrans" cxnId="{7DFBE100-A619-4B6A-BD1B-C24C24458A42}">
      <dgm:prSet/>
      <dgm:spPr/>
      <dgm:t>
        <a:bodyPr/>
        <a:lstStyle/>
        <a:p>
          <a:endParaRPr lang="en-US"/>
        </a:p>
      </dgm:t>
    </dgm:pt>
    <dgm:pt modelId="{698A3F0C-0926-4045-8E46-12B9262A4809}" type="sibTrans" cxnId="{7DFBE100-A619-4B6A-BD1B-C24C24458A42}">
      <dgm:prSet/>
      <dgm:spPr/>
      <dgm:t>
        <a:bodyPr/>
        <a:lstStyle/>
        <a:p>
          <a:endParaRPr lang="en-US"/>
        </a:p>
      </dgm:t>
    </dgm:pt>
    <dgm:pt modelId="{69B942C1-38FE-4005-819F-6AC8AAEE0318}">
      <dgm:prSet/>
      <dgm:spPr/>
      <dgm:t>
        <a:bodyPr/>
        <a:lstStyle/>
        <a:p>
          <a:r>
            <a:rPr lang="en-US" u="sng" dirty="0"/>
            <a:t>Krystal </a:t>
          </a:r>
          <a:br>
            <a:rPr lang="en-US" dirty="0"/>
          </a:br>
          <a:r>
            <a:rPr lang="en-US" dirty="0"/>
            <a:t>Coder/Data Wrangler</a:t>
          </a:r>
        </a:p>
      </dgm:t>
    </dgm:pt>
    <dgm:pt modelId="{9E911898-53DE-45A0-A962-A5441B61A823}" type="parTrans" cxnId="{4037B315-706E-4BD6-ACE1-897C0287F932}">
      <dgm:prSet/>
      <dgm:spPr/>
      <dgm:t>
        <a:bodyPr/>
        <a:lstStyle/>
        <a:p>
          <a:endParaRPr lang="en-US"/>
        </a:p>
      </dgm:t>
    </dgm:pt>
    <dgm:pt modelId="{50E4453C-ECBC-4B5F-95CF-F1B8EC618E43}" type="sibTrans" cxnId="{4037B315-706E-4BD6-ACE1-897C0287F932}">
      <dgm:prSet/>
      <dgm:spPr/>
      <dgm:t>
        <a:bodyPr/>
        <a:lstStyle/>
        <a:p>
          <a:endParaRPr lang="en-US"/>
        </a:p>
      </dgm:t>
    </dgm:pt>
    <dgm:pt modelId="{4A76FDD3-0A93-4C9F-A4FD-CCB9E32ED920}">
      <dgm:prSet/>
      <dgm:spPr/>
      <dgm:t>
        <a:bodyPr/>
        <a:lstStyle/>
        <a:p>
          <a:r>
            <a:rPr lang="en-US" u="sng"/>
            <a:t>Krithika</a:t>
          </a:r>
          <a:br>
            <a:rPr lang="en-US" dirty="0"/>
          </a:br>
          <a:r>
            <a:rPr lang="en-US" dirty="0"/>
            <a:t>Coder/Data Wrangler</a:t>
          </a:r>
        </a:p>
      </dgm:t>
    </dgm:pt>
    <dgm:pt modelId="{B116FD46-2309-4CF4-9EAA-A6EFC84643D4}" type="parTrans" cxnId="{B2C9603F-1164-46FA-B28A-39A2CF3DD866}">
      <dgm:prSet/>
      <dgm:spPr/>
      <dgm:t>
        <a:bodyPr/>
        <a:lstStyle/>
        <a:p>
          <a:endParaRPr lang="en-US"/>
        </a:p>
      </dgm:t>
    </dgm:pt>
    <dgm:pt modelId="{5C037925-74E2-4C12-996D-14069B4A6601}" type="sibTrans" cxnId="{B2C9603F-1164-46FA-B28A-39A2CF3DD866}">
      <dgm:prSet/>
      <dgm:spPr/>
      <dgm:t>
        <a:bodyPr/>
        <a:lstStyle/>
        <a:p>
          <a:endParaRPr lang="en-US"/>
        </a:p>
      </dgm:t>
    </dgm:pt>
    <dgm:pt modelId="{2AEBF783-545F-4B14-BF5B-A99F292A9FC4}" type="pres">
      <dgm:prSet presAssocID="{A02661D7-4EC6-4402-8C7B-95FC085A45EA}" presName="vert0" presStyleCnt="0">
        <dgm:presLayoutVars>
          <dgm:dir/>
          <dgm:animOne val="branch"/>
          <dgm:animLvl val="lvl"/>
        </dgm:presLayoutVars>
      </dgm:prSet>
      <dgm:spPr/>
    </dgm:pt>
    <dgm:pt modelId="{E56F6596-E8D8-48A9-A059-EABAE8F62B98}" type="pres">
      <dgm:prSet presAssocID="{CD784D22-5EDB-48B4-8B6C-5D703C868D3B}" presName="thickLine" presStyleLbl="alignNode1" presStyleIdx="0" presStyleCnt="4"/>
      <dgm:spPr/>
    </dgm:pt>
    <dgm:pt modelId="{FF27798F-738A-44F9-AB8A-F277A4B84934}" type="pres">
      <dgm:prSet presAssocID="{CD784D22-5EDB-48B4-8B6C-5D703C868D3B}" presName="horz1" presStyleCnt="0"/>
      <dgm:spPr/>
    </dgm:pt>
    <dgm:pt modelId="{FEAADEAC-1115-4039-9E87-FA10C2C086C2}" type="pres">
      <dgm:prSet presAssocID="{CD784D22-5EDB-48B4-8B6C-5D703C868D3B}" presName="tx1" presStyleLbl="revTx" presStyleIdx="0" presStyleCnt="4"/>
      <dgm:spPr/>
    </dgm:pt>
    <dgm:pt modelId="{13BEB377-FC9C-4E94-88D7-413F5B94B71B}" type="pres">
      <dgm:prSet presAssocID="{CD784D22-5EDB-48B4-8B6C-5D703C868D3B}" presName="vert1" presStyleCnt="0"/>
      <dgm:spPr/>
    </dgm:pt>
    <dgm:pt modelId="{586FF044-4CE4-4CC5-A4E4-2AA75B5ADA8D}" type="pres">
      <dgm:prSet presAssocID="{C53BFB3F-37C9-433C-875C-1BB7ED97E41D}" presName="thickLine" presStyleLbl="alignNode1" presStyleIdx="1" presStyleCnt="4"/>
      <dgm:spPr/>
    </dgm:pt>
    <dgm:pt modelId="{210170E3-BA4E-4637-B37D-A7644F613056}" type="pres">
      <dgm:prSet presAssocID="{C53BFB3F-37C9-433C-875C-1BB7ED97E41D}" presName="horz1" presStyleCnt="0"/>
      <dgm:spPr/>
    </dgm:pt>
    <dgm:pt modelId="{32A36450-E32F-4632-9C9D-3F87D4F17B2E}" type="pres">
      <dgm:prSet presAssocID="{C53BFB3F-37C9-433C-875C-1BB7ED97E41D}" presName="tx1" presStyleLbl="revTx" presStyleIdx="1" presStyleCnt="4"/>
      <dgm:spPr/>
    </dgm:pt>
    <dgm:pt modelId="{05AB743E-74A9-4800-9929-E154B40B7191}" type="pres">
      <dgm:prSet presAssocID="{C53BFB3F-37C9-433C-875C-1BB7ED97E41D}" presName="vert1" presStyleCnt="0"/>
      <dgm:spPr/>
    </dgm:pt>
    <dgm:pt modelId="{520B689F-275B-4460-B2CA-37A263C0DCD0}" type="pres">
      <dgm:prSet presAssocID="{69B942C1-38FE-4005-819F-6AC8AAEE0318}" presName="thickLine" presStyleLbl="alignNode1" presStyleIdx="2" presStyleCnt="4"/>
      <dgm:spPr/>
    </dgm:pt>
    <dgm:pt modelId="{8994CA54-4726-4CFB-ACBB-DEAE1B95F4BC}" type="pres">
      <dgm:prSet presAssocID="{69B942C1-38FE-4005-819F-6AC8AAEE0318}" presName="horz1" presStyleCnt="0"/>
      <dgm:spPr/>
    </dgm:pt>
    <dgm:pt modelId="{DAC3D97A-18C2-4F5E-B716-FD40CDB87BB3}" type="pres">
      <dgm:prSet presAssocID="{69B942C1-38FE-4005-819F-6AC8AAEE0318}" presName="tx1" presStyleLbl="revTx" presStyleIdx="2" presStyleCnt="4"/>
      <dgm:spPr/>
    </dgm:pt>
    <dgm:pt modelId="{28400FAE-D838-4E6C-B91C-43B1401B1DD6}" type="pres">
      <dgm:prSet presAssocID="{69B942C1-38FE-4005-819F-6AC8AAEE0318}" presName="vert1" presStyleCnt="0"/>
      <dgm:spPr/>
    </dgm:pt>
    <dgm:pt modelId="{3DFC6323-527F-410A-8CF8-7ECA3AED4C3C}" type="pres">
      <dgm:prSet presAssocID="{4A76FDD3-0A93-4C9F-A4FD-CCB9E32ED920}" presName="thickLine" presStyleLbl="alignNode1" presStyleIdx="3" presStyleCnt="4"/>
      <dgm:spPr/>
    </dgm:pt>
    <dgm:pt modelId="{7E3C0B6A-DA19-4DC2-B441-F0134342AE1A}" type="pres">
      <dgm:prSet presAssocID="{4A76FDD3-0A93-4C9F-A4FD-CCB9E32ED920}" presName="horz1" presStyleCnt="0"/>
      <dgm:spPr/>
    </dgm:pt>
    <dgm:pt modelId="{04E88E32-AB7C-46DA-A06F-BAAF70B9CFD5}" type="pres">
      <dgm:prSet presAssocID="{4A76FDD3-0A93-4C9F-A4FD-CCB9E32ED920}" presName="tx1" presStyleLbl="revTx" presStyleIdx="3" presStyleCnt="4"/>
      <dgm:spPr/>
    </dgm:pt>
    <dgm:pt modelId="{84EFF72D-5C77-47A8-B8B9-8AC398FB4CA4}" type="pres">
      <dgm:prSet presAssocID="{4A76FDD3-0A93-4C9F-A4FD-CCB9E32ED920}" presName="vert1" presStyleCnt="0"/>
      <dgm:spPr/>
    </dgm:pt>
  </dgm:ptLst>
  <dgm:cxnLst>
    <dgm:cxn modelId="{7DFBE100-A619-4B6A-BD1B-C24C24458A42}" srcId="{A02661D7-4EC6-4402-8C7B-95FC085A45EA}" destId="{C53BFB3F-37C9-433C-875C-1BB7ED97E41D}" srcOrd="1" destOrd="0" parTransId="{A7BBAFA8-323A-45F9-BDAA-5889ED0BCD25}" sibTransId="{698A3F0C-0926-4045-8E46-12B9262A4809}"/>
    <dgm:cxn modelId="{94DA0606-DE75-48C8-81D0-AC47EEB6CFC7}" type="presOf" srcId="{A02661D7-4EC6-4402-8C7B-95FC085A45EA}" destId="{2AEBF783-545F-4B14-BF5B-A99F292A9FC4}" srcOrd="0" destOrd="0" presId="urn:microsoft.com/office/officeart/2008/layout/LinedList"/>
    <dgm:cxn modelId="{4037B315-706E-4BD6-ACE1-897C0287F932}" srcId="{A02661D7-4EC6-4402-8C7B-95FC085A45EA}" destId="{69B942C1-38FE-4005-819F-6AC8AAEE0318}" srcOrd="2" destOrd="0" parTransId="{9E911898-53DE-45A0-A962-A5441B61A823}" sibTransId="{50E4453C-ECBC-4B5F-95CF-F1B8EC618E43}"/>
    <dgm:cxn modelId="{98B27323-93F7-4FA1-9FDA-3C73A88B8C8A}" type="presOf" srcId="{CD784D22-5EDB-48B4-8B6C-5D703C868D3B}" destId="{FEAADEAC-1115-4039-9E87-FA10C2C086C2}" srcOrd="0" destOrd="0" presId="urn:microsoft.com/office/officeart/2008/layout/LinedList"/>
    <dgm:cxn modelId="{32E61C31-BBE9-4AC3-BDE0-BD82366EA4FC}" type="presOf" srcId="{4A76FDD3-0A93-4C9F-A4FD-CCB9E32ED920}" destId="{04E88E32-AB7C-46DA-A06F-BAAF70B9CFD5}" srcOrd="0" destOrd="0" presId="urn:microsoft.com/office/officeart/2008/layout/LinedList"/>
    <dgm:cxn modelId="{F4F4833D-7D70-4F61-AC54-D6519DED04AF}" srcId="{A02661D7-4EC6-4402-8C7B-95FC085A45EA}" destId="{CD784D22-5EDB-48B4-8B6C-5D703C868D3B}" srcOrd="0" destOrd="0" parTransId="{66C8860D-0511-409D-B758-F0E5850E085A}" sibTransId="{9A658435-5ED4-4E5C-9228-C15F00197718}"/>
    <dgm:cxn modelId="{B2C9603F-1164-46FA-B28A-39A2CF3DD866}" srcId="{A02661D7-4EC6-4402-8C7B-95FC085A45EA}" destId="{4A76FDD3-0A93-4C9F-A4FD-CCB9E32ED920}" srcOrd="3" destOrd="0" parTransId="{B116FD46-2309-4CF4-9EAA-A6EFC84643D4}" sibTransId="{5C037925-74E2-4C12-996D-14069B4A6601}"/>
    <dgm:cxn modelId="{6A5274DD-C054-446A-A70D-2904939B7C84}" type="presOf" srcId="{69B942C1-38FE-4005-819F-6AC8AAEE0318}" destId="{DAC3D97A-18C2-4F5E-B716-FD40CDB87BB3}" srcOrd="0" destOrd="0" presId="urn:microsoft.com/office/officeart/2008/layout/LinedList"/>
    <dgm:cxn modelId="{414856E6-35AE-471F-8429-B9ED7A187E7D}" type="presOf" srcId="{C53BFB3F-37C9-433C-875C-1BB7ED97E41D}" destId="{32A36450-E32F-4632-9C9D-3F87D4F17B2E}" srcOrd="0" destOrd="0" presId="urn:microsoft.com/office/officeart/2008/layout/LinedList"/>
    <dgm:cxn modelId="{7F770F50-3DB3-4A55-AF17-D57AB025932E}" type="presParOf" srcId="{2AEBF783-545F-4B14-BF5B-A99F292A9FC4}" destId="{E56F6596-E8D8-48A9-A059-EABAE8F62B98}" srcOrd="0" destOrd="0" presId="urn:microsoft.com/office/officeart/2008/layout/LinedList"/>
    <dgm:cxn modelId="{6A0A87F1-98B8-4E48-AE14-650375299493}" type="presParOf" srcId="{2AEBF783-545F-4B14-BF5B-A99F292A9FC4}" destId="{FF27798F-738A-44F9-AB8A-F277A4B84934}" srcOrd="1" destOrd="0" presId="urn:microsoft.com/office/officeart/2008/layout/LinedList"/>
    <dgm:cxn modelId="{C2E301B9-FCAA-48D7-B9A2-B92631CB0E12}" type="presParOf" srcId="{FF27798F-738A-44F9-AB8A-F277A4B84934}" destId="{FEAADEAC-1115-4039-9E87-FA10C2C086C2}" srcOrd="0" destOrd="0" presId="urn:microsoft.com/office/officeart/2008/layout/LinedList"/>
    <dgm:cxn modelId="{365B6F99-4A0A-4DF4-B006-0E03B6D5F334}" type="presParOf" srcId="{FF27798F-738A-44F9-AB8A-F277A4B84934}" destId="{13BEB377-FC9C-4E94-88D7-413F5B94B71B}" srcOrd="1" destOrd="0" presId="urn:microsoft.com/office/officeart/2008/layout/LinedList"/>
    <dgm:cxn modelId="{A8D79503-4DD0-4F37-BA4B-BAE0F0A544E9}" type="presParOf" srcId="{2AEBF783-545F-4B14-BF5B-A99F292A9FC4}" destId="{586FF044-4CE4-4CC5-A4E4-2AA75B5ADA8D}" srcOrd="2" destOrd="0" presId="urn:microsoft.com/office/officeart/2008/layout/LinedList"/>
    <dgm:cxn modelId="{DC48A0A8-387B-4E1F-9659-1B4ED6AD860C}" type="presParOf" srcId="{2AEBF783-545F-4B14-BF5B-A99F292A9FC4}" destId="{210170E3-BA4E-4637-B37D-A7644F613056}" srcOrd="3" destOrd="0" presId="urn:microsoft.com/office/officeart/2008/layout/LinedList"/>
    <dgm:cxn modelId="{B4941C26-76C9-42FE-AA16-004F154925F6}" type="presParOf" srcId="{210170E3-BA4E-4637-B37D-A7644F613056}" destId="{32A36450-E32F-4632-9C9D-3F87D4F17B2E}" srcOrd="0" destOrd="0" presId="urn:microsoft.com/office/officeart/2008/layout/LinedList"/>
    <dgm:cxn modelId="{EEC1CDDC-1E0B-4C1F-B648-A857DD895542}" type="presParOf" srcId="{210170E3-BA4E-4637-B37D-A7644F613056}" destId="{05AB743E-74A9-4800-9929-E154B40B7191}" srcOrd="1" destOrd="0" presId="urn:microsoft.com/office/officeart/2008/layout/LinedList"/>
    <dgm:cxn modelId="{C388669D-4534-4D50-AFC4-3446832B41E5}" type="presParOf" srcId="{2AEBF783-545F-4B14-BF5B-A99F292A9FC4}" destId="{520B689F-275B-4460-B2CA-37A263C0DCD0}" srcOrd="4" destOrd="0" presId="urn:microsoft.com/office/officeart/2008/layout/LinedList"/>
    <dgm:cxn modelId="{0182F03E-11A1-42CA-8F27-7C124A265041}" type="presParOf" srcId="{2AEBF783-545F-4B14-BF5B-A99F292A9FC4}" destId="{8994CA54-4726-4CFB-ACBB-DEAE1B95F4BC}" srcOrd="5" destOrd="0" presId="urn:microsoft.com/office/officeart/2008/layout/LinedList"/>
    <dgm:cxn modelId="{B4906F3F-5CA3-4B07-A3A8-6920445EA35B}" type="presParOf" srcId="{8994CA54-4726-4CFB-ACBB-DEAE1B95F4BC}" destId="{DAC3D97A-18C2-4F5E-B716-FD40CDB87BB3}" srcOrd="0" destOrd="0" presId="urn:microsoft.com/office/officeart/2008/layout/LinedList"/>
    <dgm:cxn modelId="{3D111952-290E-4310-9099-2FF087EC84D2}" type="presParOf" srcId="{8994CA54-4726-4CFB-ACBB-DEAE1B95F4BC}" destId="{28400FAE-D838-4E6C-B91C-43B1401B1DD6}" srcOrd="1" destOrd="0" presId="urn:microsoft.com/office/officeart/2008/layout/LinedList"/>
    <dgm:cxn modelId="{C8CC5536-1E70-4FF2-9206-68159F581FCE}" type="presParOf" srcId="{2AEBF783-545F-4B14-BF5B-A99F292A9FC4}" destId="{3DFC6323-527F-410A-8CF8-7ECA3AED4C3C}" srcOrd="6" destOrd="0" presId="urn:microsoft.com/office/officeart/2008/layout/LinedList"/>
    <dgm:cxn modelId="{4F1CE975-04AB-4020-8D7F-32AEB9018517}" type="presParOf" srcId="{2AEBF783-545F-4B14-BF5B-A99F292A9FC4}" destId="{7E3C0B6A-DA19-4DC2-B441-F0134342AE1A}" srcOrd="7" destOrd="0" presId="urn:microsoft.com/office/officeart/2008/layout/LinedList"/>
    <dgm:cxn modelId="{7BC0C94B-E7DF-4DAF-86DF-4D67039A8D28}" type="presParOf" srcId="{7E3C0B6A-DA19-4DC2-B441-F0134342AE1A}" destId="{04E88E32-AB7C-46DA-A06F-BAAF70B9CFD5}" srcOrd="0" destOrd="0" presId="urn:microsoft.com/office/officeart/2008/layout/LinedList"/>
    <dgm:cxn modelId="{C6672909-6B39-43B6-AB85-C35950D1EA8C}" type="presParOf" srcId="{7E3C0B6A-DA19-4DC2-B441-F0134342AE1A}" destId="{84EFF72D-5C77-47A8-B8B9-8AC398FB4C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96A9B-774D-49CF-975A-09140E1B800E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038602-A7D3-4A79-8EC3-459C7F61509A}">
      <dgm:prSet/>
      <dgm:spPr/>
      <dgm:t>
        <a:bodyPr/>
        <a:lstStyle/>
        <a:p>
          <a:r>
            <a:rPr lang="en-US" dirty="0"/>
            <a:t>Who are the top employers looking to hire? </a:t>
          </a:r>
        </a:p>
      </dgm:t>
    </dgm:pt>
    <dgm:pt modelId="{A98DEEF3-E534-446F-9A54-6F7719BC42FB}" type="parTrans" cxnId="{99EFD370-F611-426B-94E5-8675AF72F007}">
      <dgm:prSet/>
      <dgm:spPr/>
      <dgm:t>
        <a:bodyPr/>
        <a:lstStyle/>
        <a:p>
          <a:endParaRPr lang="en-US"/>
        </a:p>
      </dgm:t>
    </dgm:pt>
    <dgm:pt modelId="{63DD9B05-96B1-4DEF-B4C9-0A81A99D8345}" type="sibTrans" cxnId="{99EFD370-F611-426B-94E5-8675AF72F007}">
      <dgm:prSet/>
      <dgm:spPr/>
      <dgm:t>
        <a:bodyPr/>
        <a:lstStyle/>
        <a:p>
          <a:endParaRPr lang="en-US"/>
        </a:p>
      </dgm:t>
    </dgm:pt>
    <dgm:pt modelId="{BFC5166F-7177-490D-86BB-8521276282ED}">
      <dgm:prSet/>
      <dgm:spPr/>
      <dgm:t>
        <a:bodyPr/>
        <a:lstStyle/>
        <a:p>
          <a:r>
            <a:rPr lang="en-US" dirty="0"/>
            <a:t>What are the educational requirements?</a:t>
          </a:r>
        </a:p>
      </dgm:t>
    </dgm:pt>
    <dgm:pt modelId="{0BD169DA-430F-41DC-B202-62AD3584D21F}" type="parTrans" cxnId="{BD5805D1-B72A-4BD1-A449-3429DD750A97}">
      <dgm:prSet/>
      <dgm:spPr/>
      <dgm:t>
        <a:bodyPr/>
        <a:lstStyle/>
        <a:p>
          <a:endParaRPr lang="en-US"/>
        </a:p>
      </dgm:t>
    </dgm:pt>
    <dgm:pt modelId="{9B14D201-8A25-4883-B22F-2BC8F516B357}" type="sibTrans" cxnId="{BD5805D1-B72A-4BD1-A449-3429DD750A97}">
      <dgm:prSet/>
      <dgm:spPr/>
      <dgm:t>
        <a:bodyPr/>
        <a:lstStyle/>
        <a:p>
          <a:endParaRPr lang="en-US"/>
        </a:p>
      </dgm:t>
    </dgm:pt>
    <dgm:pt modelId="{37956C23-FEC7-4ED5-8E7A-42AD743072AA}">
      <dgm:prSet/>
      <dgm:spPr/>
      <dgm:t>
        <a:bodyPr/>
        <a:lstStyle/>
        <a:p>
          <a:r>
            <a:rPr lang="en-US" dirty="0"/>
            <a:t>Where are the jobs located? </a:t>
          </a:r>
        </a:p>
      </dgm:t>
    </dgm:pt>
    <dgm:pt modelId="{40FE3B69-DD07-4941-B2A7-F8929000EEE1}" type="parTrans" cxnId="{5D8E7FFF-A415-49D4-B621-6EA3325B0522}">
      <dgm:prSet/>
      <dgm:spPr/>
      <dgm:t>
        <a:bodyPr/>
        <a:lstStyle/>
        <a:p>
          <a:endParaRPr lang="en-US"/>
        </a:p>
      </dgm:t>
    </dgm:pt>
    <dgm:pt modelId="{3AD3B43D-2F7D-4304-80A7-9DE3BD87B18D}" type="sibTrans" cxnId="{5D8E7FFF-A415-49D4-B621-6EA3325B0522}">
      <dgm:prSet/>
      <dgm:spPr/>
      <dgm:t>
        <a:bodyPr/>
        <a:lstStyle/>
        <a:p>
          <a:endParaRPr lang="en-US"/>
        </a:p>
      </dgm:t>
    </dgm:pt>
    <dgm:pt modelId="{88962525-4371-8D46-BFA7-56097BF1D295}">
      <dgm:prSet/>
      <dgm:spPr/>
      <dgm:t>
        <a:bodyPr/>
        <a:lstStyle/>
        <a:p>
          <a:r>
            <a:rPr lang="en-US" dirty="0"/>
            <a:t>What are the technical skills employers are looking for? </a:t>
          </a:r>
        </a:p>
      </dgm:t>
    </dgm:pt>
    <dgm:pt modelId="{77531DD2-D3B9-9841-874E-E926D7794C2F}" type="parTrans" cxnId="{843F1B32-62EF-7041-86D3-E8BFB5138CA2}">
      <dgm:prSet/>
      <dgm:spPr/>
      <dgm:t>
        <a:bodyPr/>
        <a:lstStyle/>
        <a:p>
          <a:endParaRPr lang="en-US"/>
        </a:p>
      </dgm:t>
    </dgm:pt>
    <dgm:pt modelId="{552275F8-9482-6C4D-A4E3-08EF2A0242FB}" type="sibTrans" cxnId="{843F1B32-62EF-7041-86D3-E8BFB5138CA2}">
      <dgm:prSet/>
      <dgm:spPr/>
      <dgm:t>
        <a:bodyPr/>
        <a:lstStyle/>
        <a:p>
          <a:endParaRPr lang="en-US"/>
        </a:p>
      </dgm:t>
    </dgm:pt>
    <dgm:pt modelId="{F770C1AB-86F6-47A4-9966-55772F4CD59A}" type="pres">
      <dgm:prSet presAssocID="{98096A9B-774D-49CF-975A-09140E1B800E}" presName="diagram" presStyleCnt="0">
        <dgm:presLayoutVars>
          <dgm:dir/>
          <dgm:resizeHandles val="exact"/>
        </dgm:presLayoutVars>
      </dgm:prSet>
      <dgm:spPr/>
    </dgm:pt>
    <dgm:pt modelId="{C81E109C-A78D-4073-8E9B-D91BA17E6E8A}" type="pres">
      <dgm:prSet presAssocID="{F4038602-A7D3-4A79-8EC3-459C7F61509A}" presName="node" presStyleLbl="node1" presStyleIdx="0" presStyleCnt="4">
        <dgm:presLayoutVars>
          <dgm:bulletEnabled val="1"/>
        </dgm:presLayoutVars>
      </dgm:prSet>
      <dgm:spPr/>
    </dgm:pt>
    <dgm:pt modelId="{0DB21A50-E1F8-4C33-9D4E-65C6013C5C9A}" type="pres">
      <dgm:prSet presAssocID="{63DD9B05-96B1-4DEF-B4C9-0A81A99D8345}" presName="sibTrans" presStyleCnt="0"/>
      <dgm:spPr/>
    </dgm:pt>
    <dgm:pt modelId="{244DC9DA-7A6B-4566-8639-66750D41B820}" type="pres">
      <dgm:prSet presAssocID="{BFC5166F-7177-490D-86BB-8521276282ED}" presName="node" presStyleLbl="node1" presStyleIdx="1" presStyleCnt="4">
        <dgm:presLayoutVars>
          <dgm:bulletEnabled val="1"/>
        </dgm:presLayoutVars>
      </dgm:prSet>
      <dgm:spPr/>
    </dgm:pt>
    <dgm:pt modelId="{7BAF4BED-68FC-42C1-A7E7-AA48E83B970D}" type="pres">
      <dgm:prSet presAssocID="{9B14D201-8A25-4883-B22F-2BC8F516B357}" presName="sibTrans" presStyleCnt="0"/>
      <dgm:spPr/>
    </dgm:pt>
    <dgm:pt modelId="{805DA8EF-CF65-4A4A-88C5-BCD1832E72E9}" type="pres">
      <dgm:prSet presAssocID="{88962525-4371-8D46-BFA7-56097BF1D295}" presName="node" presStyleLbl="node1" presStyleIdx="2" presStyleCnt="4" custLinFactNeighborX="-39" custLinFactNeighborY="68">
        <dgm:presLayoutVars>
          <dgm:bulletEnabled val="1"/>
        </dgm:presLayoutVars>
      </dgm:prSet>
      <dgm:spPr/>
    </dgm:pt>
    <dgm:pt modelId="{ABECCCAF-F090-AC44-B585-ED3FA9922141}" type="pres">
      <dgm:prSet presAssocID="{552275F8-9482-6C4D-A4E3-08EF2A0242FB}" presName="sibTrans" presStyleCnt="0"/>
      <dgm:spPr/>
    </dgm:pt>
    <dgm:pt modelId="{33079EF8-3EED-4A89-A5F6-9971B9686378}" type="pres">
      <dgm:prSet presAssocID="{37956C23-FEC7-4ED5-8E7A-42AD743072AA}" presName="node" presStyleLbl="node1" presStyleIdx="3" presStyleCnt="4">
        <dgm:presLayoutVars>
          <dgm:bulletEnabled val="1"/>
        </dgm:presLayoutVars>
      </dgm:prSet>
      <dgm:spPr/>
    </dgm:pt>
  </dgm:ptLst>
  <dgm:cxnLst>
    <dgm:cxn modelId="{843F1B32-62EF-7041-86D3-E8BFB5138CA2}" srcId="{98096A9B-774D-49CF-975A-09140E1B800E}" destId="{88962525-4371-8D46-BFA7-56097BF1D295}" srcOrd="2" destOrd="0" parTransId="{77531DD2-D3B9-9841-874E-E926D7794C2F}" sibTransId="{552275F8-9482-6C4D-A4E3-08EF2A0242FB}"/>
    <dgm:cxn modelId="{A811AF36-6EBE-4040-A1AC-2C8235873DF1}" type="presOf" srcId="{37956C23-FEC7-4ED5-8E7A-42AD743072AA}" destId="{33079EF8-3EED-4A89-A5F6-9971B9686378}" srcOrd="0" destOrd="0" presId="urn:microsoft.com/office/officeart/2005/8/layout/default"/>
    <dgm:cxn modelId="{55262061-EA8F-DC4F-B63C-708D0B5D7D89}" type="presOf" srcId="{F4038602-A7D3-4A79-8EC3-459C7F61509A}" destId="{C81E109C-A78D-4073-8E9B-D91BA17E6E8A}" srcOrd="0" destOrd="0" presId="urn:microsoft.com/office/officeart/2005/8/layout/default"/>
    <dgm:cxn modelId="{99EFD370-F611-426B-94E5-8675AF72F007}" srcId="{98096A9B-774D-49CF-975A-09140E1B800E}" destId="{F4038602-A7D3-4A79-8EC3-459C7F61509A}" srcOrd="0" destOrd="0" parTransId="{A98DEEF3-E534-446F-9A54-6F7719BC42FB}" sibTransId="{63DD9B05-96B1-4DEF-B4C9-0A81A99D8345}"/>
    <dgm:cxn modelId="{61F8909F-BDB2-1143-B2E0-F5FEB2BFD341}" type="presOf" srcId="{88962525-4371-8D46-BFA7-56097BF1D295}" destId="{805DA8EF-CF65-4A4A-88C5-BCD1832E72E9}" srcOrd="0" destOrd="0" presId="urn:microsoft.com/office/officeart/2005/8/layout/default"/>
    <dgm:cxn modelId="{F3ED53C0-9135-4818-82F1-9262253946C8}" type="presOf" srcId="{98096A9B-774D-49CF-975A-09140E1B800E}" destId="{F770C1AB-86F6-47A4-9966-55772F4CD59A}" srcOrd="0" destOrd="0" presId="urn:microsoft.com/office/officeart/2005/8/layout/default"/>
    <dgm:cxn modelId="{D195BCC2-2A04-A34A-95BF-89F8EB9AEB79}" type="presOf" srcId="{BFC5166F-7177-490D-86BB-8521276282ED}" destId="{244DC9DA-7A6B-4566-8639-66750D41B820}" srcOrd="0" destOrd="0" presId="urn:microsoft.com/office/officeart/2005/8/layout/default"/>
    <dgm:cxn modelId="{BD5805D1-B72A-4BD1-A449-3429DD750A97}" srcId="{98096A9B-774D-49CF-975A-09140E1B800E}" destId="{BFC5166F-7177-490D-86BB-8521276282ED}" srcOrd="1" destOrd="0" parTransId="{0BD169DA-430F-41DC-B202-62AD3584D21F}" sibTransId="{9B14D201-8A25-4883-B22F-2BC8F516B357}"/>
    <dgm:cxn modelId="{5D8E7FFF-A415-49D4-B621-6EA3325B0522}" srcId="{98096A9B-774D-49CF-975A-09140E1B800E}" destId="{37956C23-FEC7-4ED5-8E7A-42AD743072AA}" srcOrd="3" destOrd="0" parTransId="{40FE3B69-DD07-4941-B2A7-F8929000EEE1}" sibTransId="{3AD3B43D-2F7D-4304-80A7-9DE3BD87B18D}"/>
    <dgm:cxn modelId="{A0BA5495-0BBE-E14E-8C45-74F9A6380553}" type="presParOf" srcId="{F770C1AB-86F6-47A4-9966-55772F4CD59A}" destId="{C81E109C-A78D-4073-8E9B-D91BA17E6E8A}" srcOrd="0" destOrd="0" presId="urn:microsoft.com/office/officeart/2005/8/layout/default"/>
    <dgm:cxn modelId="{4F765724-AE9E-DB46-A978-DF5B342149C6}" type="presParOf" srcId="{F770C1AB-86F6-47A4-9966-55772F4CD59A}" destId="{0DB21A50-E1F8-4C33-9D4E-65C6013C5C9A}" srcOrd="1" destOrd="0" presId="urn:microsoft.com/office/officeart/2005/8/layout/default"/>
    <dgm:cxn modelId="{9569AEFA-11BC-AD4F-BE73-06B9971B9B20}" type="presParOf" srcId="{F770C1AB-86F6-47A4-9966-55772F4CD59A}" destId="{244DC9DA-7A6B-4566-8639-66750D41B820}" srcOrd="2" destOrd="0" presId="urn:microsoft.com/office/officeart/2005/8/layout/default"/>
    <dgm:cxn modelId="{05EF342F-76B3-FB46-8C23-291E9FC7F10A}" type="presParOf" srcId="{F770C1AB-86F6-47A4-9966-55772F4CD59A}" destId="{7BAF4BED-68FC-42C1-A7E7-AA48E83B970D}" srcOrd="3" destOrd="0" presId="urn:microsoft.com/office/officeart/2005/8/layout/default"/>
    <dgm:cxn modelId="{1621B2F4-8429-CD4F-8F44-03893ABAEEDA}" type="presParOf" srcId="{F770C1AB-86F6-47A4-9966-55772F4CD59A}" destId="{805DA8EF-CF65-4A4A-88C5-BCD1832E72E9}" srcOrd="4" destOrd="0" presId="urn:microsoft.com/office/officeart/2005/8/layout/default"/>
    <dgm:cxn modelId="{4BBF0D06-EB04-CB42-AA66-65004C7E8957}" type="presParOf" srcId="{F770C1AB-86F6-47A4-9966-55772F4CD59A}" destId="{ABECCCAF-F090-AC44-B585-ED3FA9922141}" srcOrd="5" destOrd="0" presId="urn:microsoft.com/office/officeart/2005/8/layout/default"/>
    <dgm:cxn modelId="{6E4BECEE-0030-5F40-AA53-54623A38C5E1}" type="presParOf" srcId="{F770C1AB-86F6-47A4-9966-55772F4CD59A}" destId="{33079EF8-3EED-4A89-A5F6-9971B968637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6596-E8D8-48A9-A059-EABAE8F62B9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DEAC-1115-4039-9E87-FA10C2C086C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Lauren</a:t>
          </a:r>
          <a:r>
            <a:rPr lang="en-US" sz="3500" kern="1200" dirty="0"/>
            <a:t>  </a:t>
          </a:r>
          <a:br>
            <a:rPr lang="en-US" sz="3500" kern="1200" dirty="0"/>
          </a:br>
          <a:r>
            <a:rPr lang="en-US" sz="3500" kern="1200" dirty="0"/>
            <a:t>Coder/Project Manager</a:t>
          </a:r>
        </a:p>
      </dsp:txBody>
      <dsp:txXfrm>
        <a:off x="0" y="0"/>
        <a:ext cx="6492875" cy="1276350"/>
      </dsp:txXfrm>
    </dsp:sp>
    <dsp:sp modelId="{586FF044-4CE4-4CC5-A4E4-2AA75B5ADA8D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36450-E32F-4632-9C9D-3F87D4F17B2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Kyle</a:t>
          </a:r>
          <a:br>
            <a:rPr lang="en-US" sz="3500" kern="1200" dirty="0"/>
          </a:br>
          <a:r>
            <a:rPr lang="en-US" sz="3500" kern="1200" dirty="0"/>
            <a:t>Coder/Researcher</a:t>
          </a:r>
        </a:p>
      </dsp:txBody>
      <dsp:txXfrm>
        <a:off x="0" y="1276350"/>
        <a:ext cx="6492875" cy="1276350"/>
      </dsp:txXfrm>
    </dsp:sp>
    <dsp:sp modelId="{520B689F-275B-4460-B2CA-37A263C0DCD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D97A-18C2-4F5E-B716-FD40CDB87BB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Krystal </a:t>
          </a:r>
          <a:br>
            <a:rPr lang="en-US" sz="3500" kern="1200" dirty="0"/>
          </a:br>
          <a:r>
            <a:rPr lang="en-US" sz="3500" kern="1200" dirty="0"/>
            <a:t>Coder/Data Wrangler</a:t>
          </a:r>
        </a:p>
      </dsp:txBody>
      <dsp:txXfrm>
        <a:off x="0" y="2552700"/>
        <a:ext cx="6492875" cy="1276350"/>
      </dsp:txXfrm>
    </dsp:sp>
    <dsp:sp modelId="{3DFC6323-527F-410A-8CF8-7ECA3AED4C3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88E32-AB7C-46DA-A06F-BAAF70B9CFD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/>
            <a:t>Krithika</a:t>
          </a:r>
          <a:br>
            <a:rPr lang="en-US" sz="3500" kern="1200" dirty="0"/>
          </a:br>
          <a:r>
            <a:rPr lang="en-US" sz="3500" kern="1200" dirty="0"/>
            <a:t>Coder/Data Wrangler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E109C-A78D-4073-8E9B-D91BA17E6E8A}">
      <dsp:nvSpPr>
        <dsp:cNvPr id="0" name=""/>
        <dsp:cNvSpPr/>
      </dsp:nvSpPr>
      <dsp:spPr>
        <a:xfrm>
          <a:off x="110960" y="1309"/>
          <a:ext cx="3193495" cy="1916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Who are the top employers looking to hire? </a:t>
          </a:r>
        </a:p>
      </dsp:txBody>
      <dsp:txXfrm>
        <a:off x="110960" y="1309"/>
        <a:ext cx="3193495" cy="1916097"/>
      </dsp:txXfrm>
    </dsp:sp>
    <dsp:sp modelId="{244DC9DA-7A6B-4566-8639-66750D41B820}">
      <dsp:nvSpPr>
        <dsp:cNvPr id="0" name=""/>
        <dsp:cNvSpPr/>
      </dsp:nvSpPr>
      <dsp:spPr>
        <a:xfrm>
          <a:off x="3623805" y="1309"/>
          <a:ext cx="3193495" cy="19160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educational requirements?</a:t>
          </a:r>
        </a:p>
      </dsp:txBody>
      <dsp:txXfrm>
        <a:off x="3623805" y="1309"/>
        <a:ext cx="3193495" cy="1916097"/>
      </dsp:txXfrm>
    </dsp:sp>
    <dsp:sp modelId="{805DA8EF-CF65-4A4A-88C5-BCD1832E72E9}">
      <dsp:nvSpPr>
        <dsp:cNvPr id="0" name=""/>
        <dsp:cNvSpPr/>
      </dsp:nvSpPr>
      <dsp:spPr>
        <a:xfrm>
          <a:off x="109714" y="2238059"/>
          <a:ext cx="3193495" cy="19160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technical skills employers are looking for? </a:t>
          </a:r>
        </a:p>
      </dsp:txBody>
      <dsp:txXfrm>
        <a:off x="109714" y="2238059"/>
        <a:ext cx="3193495" cy="1916097"/>
      </dsp:txXfrm>
    </dsp:sp>
    <dsp:sp modelId="{33079EF8-3EED-4A89-A5F6-9971B9686378}">
      <dsp:nvSpPr>
        <dsp:cNvPr id="0" name=""/>
        <dsp:cNvSpPr/>
      </dsp:nvSpPr>
      <dsp:spPr>
        <a:xfrm>
          <a:off x="3623805" y="2236756"/>
          <a:ext cx="3193495" cy="19160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Where are the jobs located? </a:t>
          </a:r>
        </a:p>
      </dsp:txBody>
      <dsp:txXfrm>
        <a:off x="3623805" y="2236756"/>
        <a:ext cx="3193495" cy="1916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D0A6-6ED2-4DE4-97DC-7F0DF6DA00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38EF-6712-4F27-B779-745340B4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job market changed over time- </a:t>
            </a:r>
            <a:r>
              <a:rPr lang="en-US" sz="1200" dirty="0"/>
              <a:t>Was not able to access Indeed to get a comparable dataset from another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Population of the cities where jobs are located (urban, rural, suburban) we struggled finding zip codes for specific cities from the Census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1BB7-06E5-485E-A981-028A8A7D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Job Market in the US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BA96EB4-7537-45B5-9984-CB105CE6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4" y="961812"/>
            <a:ext cx="6574650" cy="493098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63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Python skills desired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121" y="976902"/>
            <a:ext cx="5941068" cy="39656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4655" y="1117600"/>
            <a:ext cx="3895345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Python snakes its way to 1</a:t>
            </a:r>
            <a:r>
              <a:rPr lang="en-US" sz="2000" baseline="30000" dirty="0"/>
              <a:t>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D1145-ECC8-426E-8C48-F5E0FC2A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470" y="1781176"/>
            <a:ext cx="201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Where are they hiring?</a:t>
            </a:r>
          </a:p>
        </p:txBody>
      </p:sp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51E4DE49-BDDB-4E56-B39F-FAFDF687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0AB5D11-6A2F-464D-97BC-49ECCB1F1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6"/>
          <a:stretch/>
        </p:blipFill>
        <p:spPr>
          <a:xfrm>
            <a:off x="738277" y="307731"/>
            <a:ext cx="1066034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California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BBE5D"/>
                </a:solidFill>
                <a:latin typeface="+mn-lt"/>
                <a:ea typeface="+mn-ea"/>
                <a:cs typeface="+mn-cs"/>
              </a:rPr>
              <a:t>California dominates with NY coming in second.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043" y="307731"/>
            <a:ext cx="569281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Considerations and 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Considered Questions</a:t>
            </a:r>
          </a:p>
          <a:p>
            <a:r>
              <a:rPr lang="en-US" sz="2000" dirty="0"/>
              <a:t>How has the job market changed over time?</a:t>
            </a:r>
          </a:p>
          <a:p>
            <a:r>
              <a:rPr lang="en-US" sz="2000" dirty="0"/>
              <a:t>What industry are the employers from?</a:t>
            </a:r>
          </a:p>
          <a:p>
            <a:r>
              <a:rPr lang="en-US" sz="2000" dirty="0"/>
              <a:t>What is the population of the cities where jobs are located?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access API for Indeed jobs to retrieve dataset from different time period.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determine industry of employers hiring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Struggled to find population size by city in census API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3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FD324F0B-5B3E-4950-B4CB-9A1CB8667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B8651B-A8AB-4B1B-AA54-1D17455F5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EEBE6B9-62A2-420E-84E1-00DF55431D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3244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9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7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84" name="Freeform: Shape 7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BC882022-4306-4E68-BFAE-CA5747C442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4525986"/>
              </p:ext>
            </p:extLst>
          </p:nvPr>
        </p:nvGraphicFramePr>
        <p:xfrm>
          <a:off x="2631869" y="643467"/>
          <a:ext cx="6928262" cy="415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6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Collection</a:t>
            </a:r>
          </a:p>
          <a:p>
            <a:r>
              <a:rPr lang="en-US" sz="1800" dirty="0"/>
              <a:t>Wanted to use Indeed, LinkedIn, or Monster API</a:t>
            </a:r>
          </a:p>
          <a:p>
            <a:r>
              <a:rPr lang="en-US" sz="1800" dirty="0"/>
              <a:t>Ended up using a data set from Kaggle</a:t>
            </a:r>
          </a:p>
          <a:p>
            <a:r>
              <a:rPr lang="en-US" sz="1800" dirty="0"/>
              <a:t>Data was scraped from Indeed as of 8/3/2018</a:t>
            </a:r>
          </a:p>
          <a:p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Cleaning</a:t>
            </a:r>
          </a:p>
          <a:p>
            <a:r>
              <a:rPr lang="en-US" sz="1800" dirty="0"/>
              <a:t>Used job title to filter out non data science related jobs</a:t>
            </a:r>
          </a:p>
          <a:p>
            <a:r>
              <a:rPr lang="en-US" sz="1800" dirty="0"/>
              <a:t>Standardized job titles </a:t>
            </a:r>
          </a:p>
          <a:p>
            <a:r>
              <a:rPr lang="en-US" sz="1800" dirty="0"/>
              <a:t>Cleaned the location data by removing zip code</a:t>
            </a:r>
          </a:p>
          <a:p>
            <a:r>
              <a:rPr lang="en-US" sz="1800" dirty="0"/>
              <a:t>Removed unnecessary columns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2D57E-E330-4F49-A45B-0E91F02DA942}"/>
              </a:ext>
            </a:extLst>
          </p:cNvPr>
          <p:cNvSpPr/>
          <p:nvPr/>
        </p:nvSpPr>
        <p:spPr>
          <a:xfrm>
            <a:off x="4817889" y="5360022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	Tools Used</a:t>
            </a:r>
          </a:p>
          <a:p>
            <a:pPr lvl="1"/>
            <a:r>
              <a:rPr lang="en-US" dirty="0"/>
              <a:t>Excel		</a:t>
            </a:r>
            <a:r>
              <a:rPr lang="en-US" dirty="0" err="1"/>
              <a:t>Jupyter</a:t>
            </a:r>
            <a:r>
              <a:rPr lang="en-US" dirty="0"/>
              <a:t> Notebook		Python	</a:t>
            </a:r>
          </a:p>
          <a:p>
            <a:pPr lvl="1"/>
            <a:r>
              <a:rPr lang="en-US" dirty="0"/>
              <a:t>Matplotlib	Google API			Pandas</a:t>
            </a:r>
          </a:p>
        </p:txBody>
      </p:sp>
    </p:spTree>
    <p:extLst>
      <p:ext uri="{BB962C8B-B14F-4D97-AF65-F5344CB8AC3E}">
        <p14:creationId xmlns:p14="http://schemas.microsoft.com/office/powerpoint/2010/main" val="30719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Who are the top employers?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22DCC-0861-4629-9A02-00B238F9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…and what are they looking for?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Data Scientist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</a14:imgLayer>
                </a14:imgProps>
              </a:ext>
            </a:extLst>
          </a:blip>
          <a:srcRect t="3013" r="1" b="1"/>
          <a:stretch/>
        </p:blipFill>
        <p:spPr>
          <a:xfrm>
            <a:off x="327547" y="321732"/>
            <a:ext cx="7058306" cy="4107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Amazon: Machine Learning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Google: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Harnom: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Kpmg: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Microsoft: Data Scientist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/>
              <a:t>What are the educational requirements for data science jobs?</a:t>
            </a:r>
          </a:p>
        </p:txBody>
      </p:sp>
      <p:pic>
        <p:nvPicPr>
          <p:cNvPr id="75" name="Graphic 69" descr="Books">
            <a:extLst>
              <a:ext uri="{FF2B5EF4-FFF2-40B4-BE49-F238E27FC236}">
                <a16:creationId xmlns:a16="http://schemas.microsoft.com/office/drawing/2014/main" id="{1EE821D7-52AA-408C-B801-6C437C1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BF7FCC5-6921-4628-A436-5F269942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/>
              <a:t>Degree Preferred vs. Degree Required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/>
              <a:t>Having a Masters degree is important</a:t>
            </a:r>
          </a:p>
        </p:txBody>
      </p:sp>
      <p:pic>
        <p:nvPicPr>
          <p:cNvPr id="11" name="Picture 10" descr="degreerpre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5" y="321733"/>
            <a:ext cx="5124453" cy="39842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egreereq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" b="3349"/>
          <a:stretch/>
        </p:blipFill>
        <p:spPr>
          <a:xfrm>
            <a:off x="6989185" y="321735"/>
            <a:ext cx="4303343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What are the technical skills employers are looking for?</a:t>
            </a:r>
          </a:p>
        </p:txBody>
      </p:sp>
      <p:sp>
        <p:nvSpPr>
          <p:cNvPr id="57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Robot">
            <a:extLst>
              <a:ext uri="{FF2B5EF4-FFF2-40B4-BE49-F238E27FC236}">
                <a16:creationId xmlns:a16="http://schemas.microsoft.com/office/drawing/2014/main" id="{7B7EAEE9-4405-4B3B-ADEA-AD4D958C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59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315</Words>
  <Application>Microsoft Macintosh PowerPoint</Application>
  <PresentationFormat>Widescreen</PresentationFormat>
  <Paragraphs>65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Data Science Job Market in the US</vt:lpstr>
      <vt:lpstr>Team</vt:lpstr>
      <vt:lpstr>Objectives</vt:lpstr>
      <vt:lpstr>Data Approach</vt:lpstr>
      <vt:lpstr>Who are the top employers?</vt:lpstr>
      <vt:lpstr>Data Scientist</vt:lpstr>
      <vt:lpstr>What are the educational requirements for data science jobs?</vt:lpstr>
      <vt:lpstr>Degree Preferred vs. Degree Required</vt:lpstr>
      <vt:lpstr>What are the technical skills employers are looking for?</vt:lpstr>
      <vt:lpstr>Python skills desired</vt:lpstr>
      <vt:lpstr>Where are they hiring?</vt:lpstr>
      <vt:lpstr>Heatmap</vt:lpstr>
      <vt:lpstr>California</vt:lpstr>
      <vt:lpstr>DEMO</vt:lpstr>
      <vt:lpstr>Considerations and Roadblocks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Market the in US</dc:title>
  <dc:creator>May Liang</dc:creator>
  <cp:lastModifiedBy>May Liang</cp:lastModifiedBy>
  <cp:revision>2</cp:revision>
  <dcterms:created xsi:type="dcterms:W3CDTF">2019-03-09T16:37:28Z</dcterms:created>
  <dcterms:modified xsi:type="dcterms:W3CDTF">2019-03-09T16:44:54Z</dcterms:modified>
</cp:coreProperties>
</file>