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58" r:id="rId5"/>
    <p:sldId id="290" r:id="rId6"/>
    <p:sldId id="263" r:id="rId7"/>
    <p:sldId id="264" r:id="rId8"/>
    <p:sldId id="274" r:id="rId9"/>
    <p:sldId id="275" r:id="rId10"/>
    <p:sldId id="276" r:id="rId11"/>
    <p:sldId id="270" r:id="rId12"/>
    <p:sldId id="283" r:id="rId13"/>
    <p:sldId id="281" r:id="rId14"/>
    <p:sldId id="288" r:id="rId15"/>
    <p:sldId id="289" r:id="rId16"/>
    <p:sldId id="282" r:id="rId17"/>
    <p:sldId id="287" r:id="rId18"/>
    <p:sldId id="269" r:id="rId19"/>
    <p:sldId id="284" r:id="rId20"/>
    <p:sldId id="27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FE5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2" autoAdjust="0"/>
    <p:restoredTop sz="94660" autoAdjust="0"/>
  </p:normalViewPr>
  <p:slideViewPr>
    <p:cSldViewPr snapToGrid="0">
      <p:cViewPr varScale="1">
        <p:scale>
          <a:sx n="66" d="100"/>
          <a:sy n="66"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CE3B-FDFF-4A6F-A92B-74921B451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7D77435-35D1-4516-83B3-1142EB30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B5441E7-8840-4DD5-AB41-FB4CF47F394E}"/>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5" name="Footer Placeholder 4">
            <a:extLst>
              <a:ext uri="{FF2B5EF4-FFF2-40B4-BE49-F238E27FC236}">
                <a16:creationId xmlns:a16="http://schemas.microsoft.com/office/drawing/2014/main" xmlns="" id="{574F614B-4B42-4C01-9ADA-48DA9091E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5F772BC-288D-41BB-98FD-2CFED7C6DFC3}"/>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8822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61D4F-D1A9-4751-993C-91DEEE9C5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19E38-020F-4586-B948-424E473D8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C92923-9C0E-4567-AE99-6F708B3BB4D8}"/>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5" name="Footer Placeholder 4">
            <a:extLst>
              <a:ext uri="{FF2B5EF4-FFF2-40B4-BE49-F238E27FC236}">
                <a16:creationId xmlns:a16="http://schemas.microsoft.com/office/drawing/2014/main" xmlns="" id="{3E3DACF0-55E3-4DEA-9389-76DD8D70E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13CFFE1-8603-4A7B-BDC0-FA1F1073656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5115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EE50DE9-1069-40C6-B33D-6875FDF2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4C74EB5-7406-47DA-8125-385AEFBF3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1D24AD-42FB-4C5D-98DF-8005B73DB4A2}"/>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5" name="Footer Placeholder 4">
            <a:extLst>
              <a:ext uri="{FF2B5EF4-FFF2-40B4-BE49-F238E27FC236}">
                <a16:creationId xmlns:a16="http://schemas.microsoft.com/office/drawing/2014/main" xmlns="" id="{8B696BF3-EE7B-4572-BEFA-3B67037D0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51B3D34-9F7B-4355-8558-EC4BBBC13FAF}"/>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11947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07933-8EEB-4762-A61D-75922756A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3C8350A-9B82-47DE-9832-12197B6E5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90009C-C398-4FF7-8680-EE104342DCC4}"/>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5" name="Footer Placeholder 4">
            <a:extLst>
              <a:ext uri="{FF2B5EF4-FFF2-40B4-BE49-F238E27FC236}">
                <a16:creationId xmlns:a16="http://schemas.microsoft.com/office/drawing/2014/main" xmlns="" id="{9DECB283-ED29-4405-9391-0A930ABF0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6CD46B2-E17E-4A35-BFAD-FE6F483FA8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75732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91657-514C-4287-8020-2CEFE0295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A417115-0789-4DAD-9EC7-371C63106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8077286-0DC5-4D99-BAEC-0244211FAC19}"/>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5" name="Footer Placeholder 4">
            <a:extLst>
              <a:ext uri="{FF2B5EF4-FFF2-40B4-BE49-F238E27FC236}">
                <a16:creationId xmlns:a16="http://schemas.microsoft.com/office/drawing/2014/main" xmlns="" id="{C017A660-4541-4312-BD5E-7E61D20F2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6EE8126-9AEE-4246-8CE2-313A7290D4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517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2EEA0-ABCF-40BC-84D2-4E2826B44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A2EC3DC-82DE-4AE1-85D3-8E769B8B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A2726BC-3105-4A53-A3FA-4963FC35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41AD578-6A20-46E2-AD35-BE5EF457534E}"/>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6" name="Footer Placeholder 5">
            <a:extLst>
              <a:ext uri="{FF2B5EF4-FFF2-40B4-BE49-F238E27FC236}">
                <a16:creationId xmlns:a16="http://schemas.microsoft.com/office/drawing/2014/main" xmlns="" id="{BC71A45C-26FA-4EFE-9B07-93CFACF52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ADFCF66-7ECD-4D3D-B9FA-0269ACF68CE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27887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C6910-EFC1-4EC8-A5D4-948A3FDFE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1CCDB0C-246A-4F91-9EE4-40A190F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26EF34-2AFE-41D8-A66D-B12C79C8B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E2CF03F-5669-4658-AD36-D8BD418A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753547E-66A7-4D36-9E59-AA27AAC7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94CC672-E19C-42A0-9114-BF8A00A5916E}"/>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8" name="Footer Placeholder 7">
            <a:extLst>
              <a:ext uri="{FF2B5EF4-FFF2-40B4-BE49-F238E27FC236}">
                <a16:creationId xmlns:a16="http://schemas.microsoft.com/office/drawing/2014/main" xmlns="" id="{97B152A8-2EF2-4FED-81CF-E2D9EAAF68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7CC335E-DED5-4F15-8C81-D0DEF792EA9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512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35D2E-30C5-41D9-80E0-DF796D2AE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FDAFFE7-23B1-4A21-B44A-0B4B04BCC587}"/>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4" name="Footer Placeholder 3">
            <a:extLst>
              <a:ext uri="{FF2B5EF4-FFF2-40B4-BE49-F238E27FC236}">
                <a16:creationId xmlns:a16="http://schemas.microsoft.com/office/drawing/2014/main" xmlns="" id="{44CAFC6F-59BB-44B5-9A6F-0D7D1CDAC0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8E99DBF-18A1-4E3A-8834-FD1511CC60DA}"/>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249827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A1D91C1-CD0F-45E1-B2EA-D0E869BB41AB}"/>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3" name="Footer Placeholder 2">
            <a:extLst>
              <a:ext uri="{FF2B5EF4-FFF2-40B4-BE49-F238E27FC236}">
                <a16:creationId xmlns:a16="http://schemas.microsoft.com/office/drawing/2014/main" xmlns="" id="{82578480-B81C-4BCC-8D08-2B80BA1E71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A221D222-D413-48DC-A0B0-1257FCAA02F7}"/>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6603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0409C-BC2F-4963-9C6F-0FF8F05A1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EFBE882-14A4-40A9-BF2E-BF17A90A8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8038CFC-9EEF-46E7-8DDE-22A9D862C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300A26-738C-4C95-9A87-80E426D4090B}"/>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6" name="Footer Placeholder 5">
            <a:extLst>
              <a:ext uri="{FF2B5EF4-FFF2-40B4-BE49-F238E27FC236}">
                <a16:creationId xmlns:a16="http://schemas.microsoft.com/office/drawing/2014/main" xmlns="" id="{AD48E4FE-B403-4DDC-9AE8-259FA6AA3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1E686CD-B781-4176-881E-6182F637AD3C}"/>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251348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B9DDB-DC96-492E-BA16-23AD837C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C20BCAB-7A5A-4C66-9ABD-551661A78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F4F9378D-99F8-47B3-A305-9DDB4770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7960FD-A374-4D7A-B1E2-A1A9D8F3559A}"/>
              </a:ext>
            </a:extLst>
          </p:cNvPr>
          <p:cNvSpPr>
            <a:spLocks noGrp="1"/>
          </p:cNvSpPr>
          <p:nvPr>
            <p:ph type="dt" sz="half" idx="10"/>
          </p:nvPr>
        </p:nvSpPr>
        <p:spPr/>
        <p:txBody>
          <a:bodyPr/>
          <a:lstStyle/>
          <a:p>
            <a:fld id="{EB012A5E-CF2B-4267-8598-F8E60353C7FF}" type="datetimeFigureOut">
              <a:rPr lang="en-US" smtClean="0"/>
              <a:pPr/>
              <a:t>9/29/2023</a:t>
            </a:fld>
            <a:endParaRPr lang="en-US" dirty="0"/>
          </a:p>
        </p:txBody>
      </p:sp>
      <p:sp>
        <p:nvSpPr>
          <p:cNvPr id="6" name="Footer Placeholder 5">
            <a:extLst>
              <a:ext uri="{FF2B5EF4-FFF2-40B4-BE49-F238E27FC236}">
                <a16:creationId xmlns:a16="http://schemas.microsoft.com/office/drawing/2014/main" xmlns="" id="{0D1330F2-BC52-4389-B2C9-68423647F9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CE405D2-D464-47F5-9223-7B96CCDE2BD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6727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30B89-9BBA-48D8-91DD-3392D9A6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BDA103E-375F-4FE3-A32D-140D82F0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BBA83A-6EEA-445D-8001-0FB2BB5FD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12A5E-CF2B-4267-8598-F8E60353C7FF}" type="datetimeFigureOut">
              <a:rPr lang="en-US" smtClean="0"/>
              <a:pPr/>
              <a:t>9/29/2023</a:t>
            </a:fld>
            <a:endParaRPr lang="en-US" dirty="0"/>
          </a:p>
        </p:txBody>
      </p:sp>
      <p:sp>
        <p:nvSpPr>
          <p:cNvPr id="5" name="Footer Placeholder 4">
            <a:extLst>
              <a:ext uri="{FF2B5EF4-FFF2-40B4-BE49-F238E27FC236}">
                <a16:creationId xmlns:a16="http://schemas.microsoft.com/office/drawing/2014/main" xmlns="" id="{CA0AB557-E32F-477C-9242-39EE3016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2F00145D-BE83-4B49-8685-CF0AD99CD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0745949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xmlns="" id="{9297B7C8-1FA4-5EA3-74E5-B0E80D970C6C}"/>
              </a:ext>
            </a:extLst>
          </p:cNvPr>
          <p:cNvSpPr txBox="1">
            <a:spLocks/>
          </p:cNvSpPr>
          <p:nvPr/>
        </p:nvSpPr>
        <p:spPr>
          <a:xfrm>
            <a:off x="291323" y="1930399"/>
            <a:ext cx="11451771" cy="47171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solidFill>
                  <a:srgbClr val="7030A0"/>
                </a:solidFill>
                <a:cs typeface="Times New Roman" pitchFamily="18" charset="0"/>
              </a:rPr>
              <a:t>THEME-ECOTECH</a:t>
            </a:r>
          </a:p>
          <a:p>
            <a:r>
              <a:rPr lang="en-IN" dirty="0" smtClean="0">
                <a:solidFill>
                  <a:srgbClr val="7030A0"/>
                </a:solidFill>
                <a:cs typeface="Times New Roman" pitchFamily="18" charset="0"/>
              </a:rPr>
              <a:t>PROJECT NAME :</a:t>
            </a:r>
            <a:r>
              <a:rPr lang="en-US" b="1" dirty="0" smtClean="0">
                <a:solidFill>
                  <a:srgbClr val="FF0000"/>
                </a:solidFill>
                <a:effectLst>
                  <a:outerShdw blurRad="38100" dist="38100" dir="2700000" algn="tl">
                    <a:srgbClr val="000000">
                      <a:alpha val="43137"/>
                    </a:srgbClr>
                  </a:outerShdw>
                </a:effectLst>
              </a:rPr>
              <a:t>AI for a Sustainable Future</a:t>
            </a:r>
          </a:p>
          <a:p>
            <a:endParaRPr lang="en-IN" dirty="0" smtClean="0">
              <a:solidFill>
                <a:srgbClr val="7030A0"/>
              </a:solidFill>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r>
              <a:rPr lang="en-IN" b="1" dirty="0" smtClean="0">
                <a:solidFill>
                  <a:schemeClr val="accent5"/>
                </a:solidFill>
                <a:cs typeface="Times New Roman" pitchFamily="18" charset="0"/>
              </a:rPr>
              <a:t>DONE</a:t>
            </a:r>
            <a:r>
              <a:rPr lang="en-IN" b="1" dirty="0" smtClean="0">
                <a:solidFill>
                  <a:schemeClr val="accent5"/>
                </a:solidFill>
                <a:cs typeface="Times New Roman" pitchFamily="18" charset="0"/>
              </a:rPr>
              <a:t> </a:t>
            </a:r>
            <a:r>
              <a:rPr lang="en-IN" b="1" dirty="0" smtClean="0">
                <a:solidFill>
                  <a:schemeClr val="accent5"/>
                </a:solidFill>
                <a:cs typeface="Times New Roman" pitchFamily="18" charset="0"/>
              </a:rPr>
              <a:t>BY</a:t>
            </a:r>
          </a:p>
          <a:p>
            <a:r>
              <a:rPr lang="en-IN" dirty="0" smtClean="0">
                <a:solidFill>
                  <a:srgbClr val="5FE53B"/>
                </a:solidFill>
                <a:cs typeface="Times New Roman" pitchFamily="18" charset="0"/>
              </a:rPr>
              <a:t>S.KRITHIK GOKUL</a:t>
            </a:r>
            <a:endParaRPr lang="en-IN" dirty="0" smtClean="0">
              <a:solidFill>
                <a:srgbClr val="5FE53B"/>
              </a:solidFill>
              <a:cs typeface="Times New Roman" pitchFamily="18" charset="0"/>
            </a:endParaRPr>
          </a:p>
        </p:txBody>
      </p:sp>
      <p:pic>
        <p:nvPicPr>
          <p:cNvPr id="9" name="Picture 9">
            <a:extLst>
              <a:ext uri="{FF2B5EF4-FFF2-40B4-BE49-F238E27FC236}">
                <a16:creationId xmlns:a16="http://schemas.microsoft.com/office/drawing/2014/main" xmlns="" id="{AE7EF694-3407-4E79-B6BB-C3E7365119A6}"/>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8344" y="207347"/>
            <a:ext cx="3860799" cy="1618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FRONT DESIGN.JPG"/>
          <p:cNvPicPr>
            <a:picLocks noChangeAspect="1"/>
          </p:cNvPicPr>
          <p:nvPr/>
        </p:nvPicPr>
        <p:blipFill>
          <a:blip r:embed="rId3"/>
          <a:stretch>
            <a:fillRect/>
          </a:stretch>
        </p:blipFill>
        <p:spPr>
          <a:xfrm>
            <a:off x="1320800" y="2714171"/>
            <a:ext cx="9710057" cy="2322286"/>
          </a:xfrm>
          <a:prstGeom prst="rect">
            <a:avLst/>
          </a:prstGeom>
        </p:spPr>
      </p:pic>
    </p:spTree>
    <p:extLst>
      <p:ext uri="{BB962C8B-B14F-4D97-AF65-F5344CB8AC3E}">
        <p14:creationId xmlns:p14="http://schemas.microsoft.com/office/powerpoint/2010/main" xmlns="" val="266551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487362"/>
          </a:xfrm>
        </p:spPr>
        <p:txBody>
          <a:bodyPr>
            <a:normAutofit/>
          </a:bodyPr>
          <a:lstStyle/>
          <a:p>
            <a:pPr algn="ctr"/>
            <a:r>
              <a:rPr lang="en-IN" sz="2000" b="1" dirty="0" smtClean="0">
                <a:solidFill>
                  <a:srgbClr val="00B0F0"/>
                </a:solidFill>
                <a:latin typeface="Times New Roman" pitchFamily="18" charset="0"/>
                <a:cs typeface="Times New Roman" pitchFamily="18" charset="0"/>
              </a:rPr>
              <a:t>ARDUINO IDE IMPLEMENTATION</a:t>
            </a:r>
            <a:endParaRPr lang="en-US" sz="2000" b="1" dirty="0">
              <a:solidFill>
                <a:srgbClr val="00B0F0"/>
              </a:solidFill>
              <a:latin typeface="Times New Roman" pitchFamily="18" charset="0"/>
              <a:cs typeface="Times New Roman" pitchFamily="18" charset="0"/>
            </a:endParaRPr>
          </a:p>
        </p:txBody>
      </p:sp>
      <p:pic>
        <p:nvPicPr>
          <p:cNvPr id="7" name="Content Placeholder 6" descr="Temperature Finding for EcoTech.JPG"/>
          <p:cNvPicPr>
            <a:picLocks noGrp="1" noChangeAspect="1"/>
          </p:cNvPicPr>
          <p:nvPr>
            <p:ph idx="1"/>
          </p:nvPr>
        </p:nvPicPr>
        <p:blipFill>
          <a:blip r:embed="rId2"/>
          <a:stretch>
            <a:fillRect/>
          </a:stretch>
        </p:blipFill>
        <p:spPr>
          <a:xfrm>
            <a:off x="580570" y="1059543"/>
            <a:ext cx="11016343" cy="5413828"/>
          </a:xfrm>
        </p:spPr>
      </p:pic>
    </p:spTree>
    <p:extLst>
      <p:ext uri="{BB962C8B-B14F-4D97-AF65-F5344CB8AC3E}">
        <p14:creationId xmlns:p14="http://schemas.microsoft.com/office/powerpoint/2010/main" xmlns="" val="2229718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748" y="467758"/>
            <a:ext cx="6937925" cy="523220"/>
          </a:xfrm>
          <a:prstGeom prst="rect">
            <a:avLst/>
          </a:prstGeom>
          <a:noFill/>
        </p:spPr>
        <p:txBody>
          <a:bodyPr wrap="none" lIns="91440" tIns="45720" rIns="91440" bIns="45720">
            <a:spAutoFit/>
          </a:bodyPr>
          <a:lstStyle/>
          <a:p>
            <a:pPr algn="ctr"/>
            <a:r>
              <a:rPr lang="en-IN" sz="2800" dirty="0" smtClean="0">
                <a:ln w="0"/>
                <a:solidFill>
                  <a:srgbClr val="00B0F0"/>
                </a:solidFill>
                <a:latin typeface="Times New Roman" pitchFamily="18" charset="0"/>
                <a:cs typeface="Times New Roman" pitchFamily="18" charset="0"/>
              </a:rPr>
              <a:t>IMPLEMENTATION USING ARDUINO IDE</a:t>
            </a:r>
            <a:endParaRPr lang="en-US" sz="2800" b="0" cap="none" spc="0" dirty="0">
              <a:ln w="0"/>
              <a:solidFill>
                <a:srgbClr val="00B0F0"/>
              </a:solidFill>
              <a:latin typeface="Times New Roman" pitchFamily="18" charset="0"/>
              <a:cs typeface="Times New Roman" pitchFamily="18" charset="0"/>
            </a:endParaRPr>
          </a:p>
        </p:txBody>
      </p:sp>
      <p:pic>
        <p:nvPicPr>
          <p:cNvPr id="21" name="Picture 20" descr="output.JPG"/>
          <p:cNvPicPr>
            <a:picLocks noChangeAspect="1"/>
          </p:cNvPicPr>
          <p:nvPr/>
        </p:nvPicPr>
        <p:blipFill>
          <a:blip r:embed="rId2"/>
          <a:stretch>
            <a:fillRect/>
          </a:stretch>
        </p:blipFill>
        <p:spPr>
          <a:xfrm>
            <a:off x="406399" y="1190171"/>
            <a:ext cx="11248571" cy="5367791"/>
          </a:xfrm>
          <a:prstGeom prst="rect">
            <a:avLst/>
          </a:prstGeom>
        </p:spPr>
      </p:pic>
    </p:spTree>
    <p:extLst>
      <p:ext uri="{BB962C8B-B14F-4D97-AF65-F5344CB8AC3E}">
        <p14:creationId xmlns:p14="http://schemas.microsoft.com/office/powerpoint/2010/main" xmlns="" val="4165854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7" y="176440"/>
            <a:ext cx="9390744" cy="970189"/>
          </a:xfrm>
        </p:spPr>
        <p:txBody>
          <a:bodyPr>
            <a:normAutofit/>
          </a:bodyPr>
          <a:lstStyle/>
          <a:p>
            <a:pPr algn="ctr"/>
            <a:r>
              <a:rPr lang="en-IN" sz="2800" dirty="0" smtClean="0">
                <a:solidFill>
                  <a:srgbClr val="00B0F0"/>
                </a:solidFill>
                <a:latin typeface="Times New Roman" panose="02020603050405020304" pitchFamily="18" charset="0"/>
                <a:cs typeface="Times New Roman" panose="02020603050405020304" pitchFamily="18" charset="0"/>
              </a:rPr>
              <a:t>  IMPLEMENTATION USING PYTHON </a:t>
            </a:r>
            <a:endParaRPr lang="en-IN" sz="2800"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descr="Environmental Python Data Storing.JPG"/>
          <p:cNvPicPr>
            <a:picLocks noGrp="1" noChangeAspect="1"/>
          </p:cNvPicPr>
          <p:nvPr>
            <p:ph idx="1"/>
          </p:nvPr>
        </p:nvPicPr>
        <p:blipFill>
          <a:blip r:embed="rId2"/>
          <a:stretch>
            <a:fillRect/>
          </a:stretch>
        </p:blipFill>
        <p:spPr>
          <a:xfrm>
            <a:off x="391886" y="1393371"/>
            <a:ext cx="11422743" cy="4994729"/>
          </a:xfrm>
        </p:spPr>
      </p:pic>
    </p:spTree>
    <p:extLst>
      <p:ext uri="{BB962C8B-B14F-4D97-AF65-F5344CB8AC3E}">
        <p14:creationId xmlns:p14="http://schemas.microsoft.com/office/powerpoint/2010/main" xmlns="" val="797914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03F17-F773-4B73-A1C4-B4D979D47A69}"/>
              </a:ext>
            </a:extLst>
          </p:cNvPr>
          <p:cNvSpPr>
            <a:spLocks noGrp="1"/>
          </p:cNvSpPr>
          <p:nvPr>
            <p:ph type="title"/>
          </p:nvPr>
        </p:nvSpPr>
        <p:spPr>
          <a:xfrm>
            <a:off x="838200" y="365125"/>
            <a:ext cx="10515600" cy="868589"/>
          </a:xfrm>
        </p:spPr>
        <p:txBody>
          <a:bodyPr>
            <a:normAutofit/>
          </a:bodyPr>
          <a:lstStyle/>
          <a:p>
            <a:pPr algn="ctr"/>
            <a:r>
              <a:rPr lang="en-US" sz="2800" dirty="0" smtClean="0">
                <a:solidFill>
                  <a:srgbClr val="00B0F0"/>
                </a:solidFill>
                <a:latin typeface="Times New Roman" panose="02020603050405020304" pitchFamily="18" charset="0"/>
                <a:cs typeface="Times New Roman" panose="02020603050405020304" pitchFamily="18" charset="0"/>
              </a:rPr>
              <a:t>IMPLEMENTATION USING PYTHON[CONTINUED]</a:t>
            </a:r>
            <a:r>
              <a:rPr lang="en-US" sz="2800" dirty="0" smtClean="0">
                <a:solidFill>
                  <a:srgbClr val="00B0F0"/>
                </a:solidFill>
                <a:latin typeface="Times New Roman" panose="02020603050405020304" pitchFamily="18" charset="0"/>
                <a:cs typeface="Times New Roman" panose="02020603050405020304" pitchFamily="18" charset="0"/>
              </a:rPr>
              <a:t> </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2452C60-005B-448D-A264-FCEA14891056}"/>
              </a:ext>
            </a:extLst>
          </p:cNvPr>
          <p:cNvSpPr>
            <a:spLocks noGrp="1"/>
          </p:cNvSpPr>
          <p:nvPr>
            <p:ph idx="1"/>
          </p:nvPr>
        </p:nvSpPr>
        <p:spPr/>
        <p:txBody>
          <a:bodyPr/>
          <a:lstStyle/>
          <a:p>
            <a:pPr marL="0" indent="0">
              <a:buNone/>
            </a:pPr>
            <a:r>
              <a:rPr lang="en-US" dirty="0"/>
              <a:t> </a:t>
            </a:r>
          </a:p>
          <a:p>
            <a:pPr marL="0" indent="0">
              <a:buNone/>
            </a:pPr>
            <a:endParaRPr lang="en-US" dirty="0"/>
          </a:p>
        </p:txBody>
      </p:sp>
      <p:pic>
        <p:nvPicPr>
          <p:cNvPr id="11" name="Picture 10" descr="Environmental Python for file concept.JPG"/>
          <p:cNvPicPr>
            <a:picLocks noChangeAspect="1"/>
          </p:cNvPicPr>
          <p:nvPr/>
        </p:nvPicPr>
        <p:blipFill>
          <a:blip r:embed="rId2"/>
          <a:stretch>
            <a:fillRect/>
          </a:stretch>
        </p:blipFill>
        <p:spPr>
          <a:xfrm>
            <a:off x="391887" y="1233714"/>
            <a:ext cx="11117942" cy="5254172"/>
          </a:xfrm>
          <a:prstGeom prst="rect">
            <a:avLst/>
          </a:prstGeom>
        </p:spPr>
      </p:pic>
    </p:spTree>
    <p:extLst>
      <p:ext uri="{BB962C8B-B14F-4D97-AF65-F5344CB8AC3E}">
        <p14:creationId xmlns:p14="http://schemas.microsoft.com/office/powerpoint/2010/main" xmlns="" val="3573562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86" y="437697"/>
            <a:ext cx="6807200" cy="1100818"/>
          </a:xfrm>
        </p:spPr>
        <p:txBody>
          <a:bodyPr>
            <a:normAutofit/>
          </a:bodyPr>
          <a:lstStyle/>
          <a:p>
            <a:r>
              <a:rPr lang="en-IN" sz="2800" dirty="0" smtClean="0">
                <a:latin typeface="Times New Roman" pitchFamily="18" charset="0"/>
                <a:cs typeface="Times New Roman" pitchFamily="18" charset="0"/>
              </a:rPr>
              <a:t>  </a:t>
            </a:r>
            <a:r>
              <a:rPr lang="en-IN" sz="2800" dirty="0" smtClean="0">
                <a:solidFill>
                  <a:srgbClr val="00B0F0"/>
                </a:solidFill>
                <a:latin typeface="Times New Roman" pitchFamily="18" charset="0"/>
                <a:cs typeface="Times New Roman" pitchFamily="18" charset="0"/>
              </a:rPr>
              <a:t>JAVA IMPLEMENTATION RESULTANT  </a:t>
            </a:r>
            <a:endParaRPr lang="en-US" sz="2800" dirty="0">
              <a:solidFill>
                <a:srgbClr val="00B0F0"/>
              </a:solidFill>
              <a:latin typeface="Times New Roman" pitchFamily="18" charset="0"/>
              <a:cs typeface="Times New Roman" pitchFamily="18" charset="0"/>
            </a:endParaRPr>
          </a:p>
        </p:txBody>
      </p:sp>
      <p:pic>
        <p:nvPicPr>
          <p:cNvPr id="4" name="Content Placeholder 3" descr="ENV.JPG"/>
          <p:cNvPicPr>
            <a:picLocks noGrp="1" noChangeAspect="1"/>
          </p:cNvPicPr>
          <p:nvPr>
            <p:ph idx="1"/>
          </p:nvPr>
        </p:nvPicPr>
        <p:blipFill>
          <a:blip r:embed="rId2"/>
          <a:stretch>
            <a:fillRect/>
          </a:stretch>
        </p:blipFill>
        <p:spPr>
          <a:xfrm>
            <a:off x="464457" y="1262743"/>
            <a:ext cx="11219543" cy="537028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943" y="365125"/>
            <a:ext cx="7881258" cy="1325563"/>
          </a:xfrm>
        </p:spPr>
        <p:txBody>
          <a:bodyPr>
            <a:normAutofit/>
          </a:bodyPr>
          <a:lstStyle/>
          <a:p>
            <a:r>
              <a:rPr lang="en-IN" sz="2800" dirty="0" smtClean="0">
                <a:solidFill>
                  <a:srgbClr val="00B0F0"/>
                </a:solidFill>
                <a:latin typeface="Times New Roman" pitchFamily="18" charset="0"/>
                <a:cs typeface="Times New Roman" pitchFamily="18" charset="0"/>
              </a:rPr>
              <a:t>JAVA IMPLEMENTATION OUTPUT</a:t>
            </a:r>
            <a:endParaRPr lang="en-US" sz="2800" dirty="0">
              <a:solidFill>
                <a:srgbClr val="00B0F0"/>
              </a:solidFill>
              <a:latin typeface="Times New Roman" pitchFamily="18" charset="0"/>
              <a:cs typeface="Times New Roman" pitchFamily="18" charset="0"/>
            </a:endParaRPr>
          </a:p>
        </p:txBody>
      </p:sp>
      <p:pic>
        <p:nvPicPr>
          <p:cNvPr id="4" name="Content Placeholder 3" descr="Java.JPG"/>
          <p:cNvPicPr>
            <a:picLocks noGrp="1" noChangeAspect="1"/>
          </p:cNvPicPr>
          <p:nvPr>
            <p:ph idx="1"/>
          </p:nvPr>
        </p:nvPicPr>
        <p:blipFill>
          <a:blip r:embed="rId2"/>
          <a:stretch>
            <a:fillRect/>
          </a:stretch>
        </p:blipFill>
        <p:spPr>
          <a:xfrm>
            <a:off x="362857" y="1553028"/>
            <a:ext cx="11393713" cy="496388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anose="02020603050405020304" pitchFamily="18" charset="0"/>
                <a:cs typeface="Times New Roman" panose="02020603050405020304" pitchFamily="18" charset="0"/>
              </a:rPr>
              <a:t>SIMPLE WEB DEVELOPMENT</a:t>
            </a:r>
            <a:endParaRPr lang="en-IN" sz="2800" dirty="0">
              <a:solidFill>
                <a:srgbClr val="00B0F0"/>
              </a:solidFill>
              <a:latin typeface="Times New Roman" panose="02020603050405020304" pitchFamily="18" charset="0"/>
              <a:cs typeface="Times New Roman" panose="02020603050405020304" pitchFamily="18" charset="0"/>
            </a:endParaRPr>
          </a:p>
        </p:txBody>
      </p:sp>
      <p:pic>
        <p:nvPicPr>
          <p:cNvPr id="6" name="Content Placeholder 5" descr="Web Development.JPG"/>
          <p:cNvPicPr>
            <a:picLocks noGrp="1" noChangeAspect="1"/>
          </p:cNvPicPr>
          <p:nvPr>
            <p:ph idx="1"/>
          </p:nvPr>
        </p:nvPicPr>
        <p:blipFill>
          <a:blip r:embed="rId2"/>
          <a:stretch>
            <a:fillRect/>
          </a:stretch>
        </p:blipFill>
        <p:spPr>
          <a:xfrm>
            <a:off x="478971" y="1480456"/>
            <a:ext cx="11161486" cy="4920343"/>
          </a:xfrm>
        </p:spPr>
      </p:pic>
    </p:spTree>
    <p:extLst>
      <p:ext uri="{BB962C8B-B14F-4D97-AF65-F5344CB8AC3E}">
        <p14:creationId xmlns:p14="http://schemas.microsoft.com/office/powerpoint/2010/main" xmlns="" val="2295949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629" y="365125"/>
            <a:ext cx="6444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BLOCK DIAGRAM</a:t>
            </a:r>
            <a:endParaRPr lang="en-IN" sz="2800" dirty="0">
              <a:solidFill>
                <a:srgbClr val="00B0F0"/>
              </a:solidFill>
              <a:latin typeface="Times New Roman" pitchFamily="18" charset="0"/>
              <a:cs typeface="Times New Roman" pitchFamily="18" charset="0"/>
            </a:endParaRPr>
          </a:p>
        </p:txBody>
      </p:sp>
      <p:pic>
        <p:nvPicPr>
          <p:cNvPr id="6" name="Picture 5" descr="sustainability-14-13384-g001.png"/>
          <p:cNvPicPr>
            <a:picLocks noChangeAspect="1"/>
          </p:cNvPicPr>
          <p:nvPr/>
        </p:nvPicPr>
        <p:blipFill>
          <a:blip r:embed="rId2"/>
          <a:stretch>
            <a:fillRect/>
          </a:stretch>
        </p:blipFill>
        <p:spPr>
          <a:xfrm>
            <a:off x="856343" y="1479235"/>
            <a:ext cx="10522857" cy="4616765"/>
          </a:xfrm>
          <a:prstGeom prst="rect">
            <a:avLst/>
          </a:prstGeom>
        </p:spPr>
      </p:pic>
    </p:spTree>
    <p:extLst>
      <p:ext uri="{BB962C8B-B14F-4D97-AF65-F5344CB8AC3E}">
        <p14:creationId xmlns:p14="http://schemas.microsoft.com/office/powerpoint/2010/main" xmlns="" val="1236952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12126-EB49-109A-82C8-FE3C8462ED32}"/>
              </a:ext>
            </a:extLst>
          </p:cNvPr>
          <p:cNvSpPr>
            <a:spLocks noGrp="1"/>
          </p:cNvSpPr>
          <p:nvPr>
            <p:ph type="title"/>
          </p:nvPr>
        </p:nvSpPr>
        <p:spPr>
          <a:xfrm>
            <a:off x="4136571" y="185748"/>
            <a:ext cx="3773715" cy="1325563"/>
          </a:xfrm>
        </p:spPr>
        <p:txBody>
          <a:bodyPr>
            <a:normAutofit/>
          </a:bodyPr>
          <a:lstStyle/>
          <a:p>
            <a:r>
              <a:rPr lang="en-IN" sz="2800" dirty="0" smtClean="0">
                <a:solidFill>
                  <a:srgbClr val="00B0F0"/>
                </a:solidFill>
                <a:latin typeface="Times New Roman" pitchFamily="18" charset="0"/>
                <a:cs typeface="Times New Roman" pitchFamily="18" charset="0"/>
              </a:rPr>
              <a:t>ADVANTAGES</a:t>
            </a:r>
            <a:r>
              <a:rPr lang="en-IN" sz="2800" dirty="0" smtClean="0">
                <a:solidFill>
                  <a:srgbClr val="00B0F0"/>
                </a:solidFill>
                <a:latin typeface="Times New Roman" pitchFamily="18" charset="0"/>
                <a:cs typeface="Times New Roman" pitchFamily="18" charset="0"/>
              </a:rPr>
              <a:t> </a:t>
            </a:r>
            <a:endParaRPr lang="en-IN" sz="2800" dirty="0">
              <a:solidFill>
                <a:srgbClr val="00B0F0"/>
              </a:solidFill>
              <a:latin typeface="Times New Roman" pitchFamily="18" charset="0"/>
              <a:cs typeface="Times New Roman" pitchFamily="18" charset="0"/>
            </a:endParaRPr>
          </a:p>
        </p:txBody>
      </p:sp>
      <p:sp>
        <p:nvSpPr>
          <p:cNvPr id="29" name="TextBox 28"/>
          <p:cNvSpPr txBox="1"/>
          <p:nvPr/>
        </p:nvSpPr>
        <p:spPr>
          <a:xfrm>
            <a:off x="1016000" y="1524000"/>
            <a:ext cx="10668000" cy="3108543"/>
          </a:xfrm>
          <a:prstGeom prst="rect">
            <a:avLst/>
          </a:prstGeom>
          <a:noFill/>
        </p:spPr>
        <p:txBody>
          <a:bodyPr wrap="square" rtlCol="0">
            <a:spAutoFit/>
          </a:bodyPr>
          <a:lstStyle/>
          <a:p>
            <a:pPr>
              <a:buFont typeface="Wingdings" pitchFamily="2" charset="2"/>
              <a:buChar char="Ø"/>
            </a:pPr>
            <a:r>
              <a:rPr lang="en-IN" sz="2800" dirty="0" smtClean="0">
                <a:latin typeface="Times New Roman" pitchFamily="18" charset="0"/>
                <a:cs typeface="Times New Roman" pitchFamily="18" charset="0"/>
              </a:rPr>
              <a:t>SCALABILITY</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SUSTAINABILITY</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ACCURACY</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REAL TIME INSIGHTS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18750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smtClean="0">
                <a:solidFill>
                  <a:srgbClr val="00B0F0"/>
                </a:solidFill>
                <a:latin typeface="Times New Roman" panose="02020603050405020304" pitchFamily="18" charset="0"/>
                <a:cs typeface="Times New Roman" panose="02020603050405020304" pitchFamily="18" charset="0"/>
              </a:rPr>
              <a:t>APPLICATIONS</a:t>
            </a:r>
            <a:endParaRPr lang="en-IN" sz="2400" b="1" dirty="0">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86971" y="1727200"/>
            <a:ext cx="10493829" cy="3970318"/>
          </a:xfrm>
          <a:prstGeom prst="rect">
            <a:avLst/>
          </a:prstGeom>
          <a:noFill/>
        </p:spPr>
        <p:txBody>
          <a:bodyPr wrap="square" rtlCol="0">
            <a:spAutoFit/>
          </a:bodyPr>
          <a:lstStyle/>
          <a:p>
            <a:pPr>
              <a:buFont typeface="Wingdings" pitchFamily="2" charset="2"/>
              <a:buChar char="Ø"/>
            </a:pPr>
            <a:r>
              <a:rPr lang="en-IN" sz="2800" dirty="0" smtClean="0">
                <a:latin typeface="Times New Roman" pitchFamily="18" charset="0"/>
                <a:cs typeface="Times New Roman" pitchFamily="18" charset="0"/>
              </a:rPr>
              <a:t>ENVIRONMENTAL MONITORING</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DISASTER RISK MANAGEMENT</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SUSTAINABLE AGRICULTURE</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SUSTAINABLE URBAN PLANNING</a:t>
            </a:r>
          </a:p>
          <a:p>
            <a:endParaRPr lang="en-IN" sz="2800" dirty="0" smtClean="0">
              <a:latin typeface="Times New Roman" pitchFamily="18" charset="0"/>
              <a:cs typeface="Times New Roman" pitchFamily="18" charset="0"/>
            </a:endParaRPr>
          </a:p>
          <a:p>
            <a:pPr>
              <a:buFont typeface="Wingdings" pitchFamily="2" charset="2"/>
              <a:buChar char="Ø"/>
            </a:pPr>
            <a:r>
              <a:rPr lang="en-IN" sz="2800" dirty="0" smtClean="0">
                <a:latin typeface="Times New Roman" pitchFamily="18" charset="0"/>
                <a:cs typeface="Times New Roman" pitchFamily="18" charset="0"/>
              </a:rPr>
              <a:t>EDUCATION AND AWARENESS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1803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B04A16E-BE28-52CB-0E68-D7F0550CEB51}"/>
              </a:ext>
            </a:extLst>
          </p:cNvPr>
          <p:cNvSpPr txBox="1">
            <a:spLocks/>
          </p:cNvSpPr>
          <p:nvPr/>
        </p:nvSpPr>
        <p:spPr>
          <a:xfrm>
            <a:off x="1524000" y="440193"/>
            <a:ext cx="9144000" cy="691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rgbClr val="00B0F0"/>
                </a:solidFill>
                <a:latin typeface="Times New Roman" pitchFamily="18" charset="0"/>
                <a:cs typeface="Times New Roman" pitchFamily="18" charset="0"/>
              </a:rPr>
              <a:t>CONTENTS</a:t>
            </a:r>
            <a:endParaRPr lang="en-US" sz="2800" dirty="0">
              <a:solidFill>
                <a:srgbClr val="00B0F0"/>
              </a:solidFill>
              <a:latin typeface="Times New Roman" pitchFamily="18" charset="0"/>
              <a:cs typeface="Times New Roman" pitchFamily="18" charset="0"/>
            </a:endParaRPr>
          </a:p>
        </p:txBody>
      </p:sp>
      <p:sp>
        <p:nvSpPr>
          <p:cNvPr id="5" name="Subtitle 2">
            <a:extLst>
              <a:ext uri="{FF2B5EF4-FFF2-40B4-BE49-F238E27FC236}">
                <a16:creationId xmlns:a16="http://schemas.microsoft.com/office/drawing/2014/main" xmlns="" id="{7BB3C1AD-F572-55A4-D62F-F297543458C4}"/>
              </a:ext>
            </a:extLst>
          </p:cNvPr>
          <p:cNvSpPr txBox="1">
            <a:spLocks/>
          </p:cNvSpPr>
          <p:nvPr/>
        </p:nvSpPr>
        <p:spPr>
          <a:xfrm>
            <a:off x="1146629" y="1741713"/>
            <a:ext cx="10522857" cy="480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96925">
              <a:spcBef>
                <a:spcPts val="800"/>
              </a:spcBef>
              <a:spcAft>
                <a:spcPts val="800"/>
              </a:spcAft>
              <a:buClr>
                <a:srgbClr val="0D0D0D"/>
              </a:buClr>
            </a:pP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pPr>
            <a:endParaRPr lang="en-US" altLang="en-US" dirty="0"/>
          </a:p>
        </p:txBody>
      </p:sp>
      <p:sp>
        <p:nvSpPr>
          <p:cNvPr id="6" name="TextBox 5"/>
          <p:cNvSpPr txBox="1"/>
          <p:nvPr/>
        </p:nvSpPr>
        <p:spPr>
          <a:xfrm>
            <a:off x="2046513" y="1030513"/>
            <a:ext cx="7707087" cy="6781344"/>
          </a:xfrm>
          <a:prstGeom prst="rect">
            <a:avLst/>
          </a:prstGeom>
          <a:noFill/>
        </p:spPr>
        <p:txBody>
          <a:bodyPr wrap="square" rtlCol="0">
            <a:spAutoFit/>
          </a:bodyPr>
          <a:lstStyle/>
          <a:p>
            <a:endParaRPr lang="en-IN" dirty="0" smtClean="0"/>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ABSTRACT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PROBLEM </a:t>
            </a:r>
            <a:r>
              <a:rPr lang="en-IN" altLang="en-US" dirty="0" smtClean="0">
                <a:latin typeface="Times New Roman" pitchFamily="18" charset="0"/>
                <a:cs typeface="Times New Roman" pitchFamily="18" charset="0"/>
              </a:rPr>
              <a:t>STATEMENT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ALGORITHMS USED</a:t>
            </a: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EXISTING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PROPOSED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SOFTWARE REQUIREMENTS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IMPLEMENTATION USING FULL STACK</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BLOCK DIAGRAM</a:t>
            </a:r>
            <a:r>
              <a:rPr lang="en-IN" altLang="en-US" dirty="0" smtClean="0">
                <a:latin typeface="Times New Roman" pitchFamily="18" charset="0"/>
                <a:cs typeface="Times New Roman" pitchFamily="18" charset="0"/>
              </a:rPr>
              <a:t>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ADVANTAGES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APPLICATIONS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FUTURE SCOPE</a:t>
            </a:r>
            <a:endParaRPr lang="en-IN" altLang="en-US"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Ø"/>
            </a:pPr>
            <a:endParaRPr lang="en-US" sz="2400" dirty="0"/>
          </a:p>
        </p:txBody>
      </p:sp>
    </p:spTree>
    <p:extLst>
      <p:ext uri="{BB962C8B-B14F-4D97-AF65-F5344CB8AC3E}">
        <p14:creationId xmlns:p14="http://schemas.microsoft.com/office/powerpoint/2010/main" xmlns="" val="1631920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629" y="365125"/>
            <a:ext cx="4412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FUTURE SCOPE</a:t>
            </a:r>
            <a:endParaRPr lang="en-IN"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IN" dirty="0" smtClean="0">
                <a:latin typeface="Times New Roman" panose="02020603050405020304" pitchFamily="18" charset="0"/>
                <a:cs typeface="Times New Roman" panose="02020603050405020304" pitchFamily="18" charset="0"/>
              </a:rPr>
              <a:t>DEEP LEARNING</a:t>
            </a:r>
          </a:p>
          <a:p>
            <a:pPr>
              <a:lnSpc>
                <a:spcPct val="150000"/>
              </a:lnSpc>
            </a:pPr>
            <a:r>
              <a:rPr lang="en-IN" dirty="0" smtClean="0">
                <a:latin typeface="Times New Roman" panose="02020603050405020304" pitchFamily="18" charset="0"/>
                <a:cs typeface="Times New Roman" panose="02020603050405020304" pitchFamily="18" charset="0"/>
              </a:rPr>
              <a:t>NATURAL LANGUAGE PROCESSING</a:t>
            </a:r>
          </a:p>
          <a:p>
            <a:pPr>
              <a:lnSpc>
                <a:spcPct val="150000"/>
              </a:lnSpc>
            </a:pPr>
            <a:r>
              <a:rPr lang="en-IN" dirty="0" smtClean="0">
                <a:latin typeface="Times New Roman" panose="02020603050405020304" pitchFamily="18" charset="0"/>
                <a:cs typeface="Times New Roman" panose="02020603050405020304" pitchFamily="18" charset="0"/>
              </a:rPr>
              <a:t>REINFORCEMENT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02748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C44657A-34CA-3DDD-A7DA-D843D9A21C2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06171" y="567897"/>
            <a:ext cx="8170506" cy="5629678"/>
          </a:xfrm>
        </p:spPr>
      </p:pic>
    </p:spTree>
    <p:extLst>
      <p:ext uri="{BB962C8B-B14F-4D97-AF65-F5344CB8AC3E}">
        <p14:creationId xmlns:p14="http://schemas.microsoft.com/office/powerpoint/2010/main" xmlns="" val="312114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3DAB522-B621-7D61-DCE1-D94958BF4014}"/>
              </a:ext>
            </a:extLst>
          </p:cNvPr>
          <p:cNvSpPr>
            <a:spLocks noGrp="1"/>
          </p:cNvSpPr>
          <p:nvPr>
            <p:ph type="title"/>
          </p:nvPr>
        </p:nvSpPr>
        <p:spPr>
          <a:xfrm>
            <a:off x="838200" y="365126"/>
            <a:ext cx="10515600" cy="999218"/>
          </a:xfrm>
        </p:spPr>
        <p:txBody>
          <a:bodyPr>
            <a:normAutofit/>
          </a:bodyPr>
          <a:lstStyle/>
          <a:p>
            <a:pPr algn="ctr"/>
            <a:r>
              <a:rPr lang="en-US" sz="3200" dirty="0">
                <a:solidFill>
                  <a:schemeClr val="accent5"/>
                </a:solidFill>
                <a:latin typeface="Times New Roman" panose="02020603050405020304" pitchFamily="18" charset="0"/>
                <a:cs typeface="Times New Roman" panose="02020603050405020304" pitchFamily="18" charset="0"/>
              </a:rPr>
              <a:t>ABSTRACT</a:t>
            </a:r>
            <a:r>
              <a:rPr lang="en-US" sz="3200" b="1" dirty="0">
                <a:latin typeface="+mn-lt"/>
                <a:cs typeface="Times New Roman" panose="02020603050405020304" pitchFamily="18" charset="0"/>
              </a:rPr>
              <a:t> </a:t>
            </a:r>
          </a:p>
        </p:txBody>
      </p:sp>
      <p:sp>
        <p:nvSpPr>
          <p:cNvPr id="5" name="Content Placeholder 2">
            <a:extLst>
              <a:ext uri="{FF2B5EF4-FFF2-40B4-BE49-F238E27FC236}">
                <a16:creationId xmlns:a16="http://schemas.microsoft.com/office/drawing/2014/main" xmlns="" id="{A085304F-27BF-6F1A-2F2C-247AE7EF5884}"/>
              </a:ext>
            </a:extLst>
          </p:cNvPr>
          <p:cNvSpPr>
            <a:spLocks noGrp="1"/>
          </p:cNvSpPr>
          <p:nvPr>
            <p:ph idx="1"/>
          </p:nvPr>
        </p:nvSpPr>
        <p:spPr>
          <a:xfrm>
            <a:off x="537029" y="1335314"/>
            <a:ext cx="11248571" cy="5152571"/>
          </a:xfrm>
        </p:spPr>
        <p:txBody>
          <a:bodyPr>
            <a:noAutofit/>
          </a:bodyPr>
          <a:lstStyle/>
          <a:p>
            <a:pPr algn="just">
              <a:lnSpc>
                <a:spcPct val="150000"/>
              </a:lnSpc>
              <a:buFont typeface="Wingdings" pitchFamily="2" charset="2"/>
              <a:buChar char="v"/>
            </a:pPr>
            <a:r>
              <a:rPr lang="en-IN" sz="2400" dirty="0" smtClean="0">
                <a:latin typeface="Times New Roman" panose="02020603050405020304" pitchFamily="18" charset="0"/>
                <a:cs typeface="Times New Roman" panose="02020603050405020304" pitchFamily="18" charset="0"/>
              </a:rPr>
              <a:t>    The AI environmental Conservation System is an innovative platform aimed at addressing core facts of environmental conservation. It leverages  advanced AI capabilities to continuously monitor and comprehensively analyze a wide range of environmental data, including air quality, water pollution, deforestation rates, and climate patterns. This system empowers individuals, groups, and businesses to adopt sustainable practices through personalized recommendations, educational content, and engaging challenges. By harnessing AI ,this platform seeks to revolutionize environmental preservation and promote sustainable choices for a better, more resilient future.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9664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883FA-900B-448D-9C80-86AF6179E1FC}"/>
              </a:ext>
            </a:extLst>
          </p:cNvPr>
          <p:cNvSpPr>
            <a:spLocks noGrp="1"/>
          </p:cNvSpPr>
          <p:nvPr>
            <p:ph type="title"/>
          </p:nvPr>
        </p:nvSpPr>
        <p:spPr>
          <a:xfrm>
            <a:off x="983343" y="174172"/>
            <a:ext cx="10515600" cy="914400"/>
          </a:xfrm>
        </p:spPr>
        <p:txBody>
          <a:bodyPr/>
          <a:lstStyle/>
          <a:p>
            <a:r>
              <a:rPr lang="en-US" dirty="0"/>
              <a:t>			</a:t>
            </a:r>
            <a:r>
              <a:rPr lang="en-US" sz="2800" dirty="0">
                <a:solidFill>
                  <a:srgbClr val="00B0F0"/>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xmlns="" id="{8CFF13C2-B24D-4208-9BF4-F9AEBF7AEA57}"/>
              </a:ext>
            </a:extLst>
          </p:cNvPr>
          <p:cNvSpPr>
            <a:spLocks noGrp="1"/>
          </p:cNvSpPr>
          <p:nvPr>
            <p:ph idx="1"/>
          </p:nvPr>
        </p:nvSpPr>
        <p:spPr/>
        <p:txBody>
          <a:bodyPr>
            <a:normAutofit/>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59543" y="1364342"/>
            <a:ext cx="10566400" cy="440120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Your task is to create an AI-driven system that tackles the core facets of environmental conservation. The system is designed with the advanced capability to continuously monitor and comprehensively analyze a wide range of environmental data , and propagate sustainable </a:t>
            </a:r>
            <a:r>
              <a:rPr lang="en-IN" sz="2000" dirty="0" err="1" smtClean="0">
                <a:latin typeface="Times New Roman" pitchFamily="18" charset="0"/>
                <a:cs typeface="Times New Roman" pitchFamily="18" charset="0"/>
              </a:rPr>
              <a:t>behaviors</a:t>
            </a:r>
            <a:r>
              <a:rPr lang="en-IN" sz="2000" dirty="0" smtClean="0">
                <a:latin typeface="Times New Roman" pitchFamily="18" charset="0"/>
                <a:cs typeface="Times New Roman" pitchFamily="18" charset="0"/>
              </a:rPr>
              <a:t>. You're encouraged to craft a new application or enhance existing platforms, aiming to achieve </a:t>
            </a:r>
            <a:r>
              <a:rPr lang="en-IN" sz="2000" dirty="0" err="1" smtClean="0">
                <a:latin typeface="Times New Roman" pitchFamily="18" charset="0"/>
                <a:cs typeface="Times New Roman" pitchFamily="18" charset="0"/>
              </a:rPr>
              <a:t>atleast</a:t>
            </a:r>
            <a:r>
              <a:rPr lang="en-IN" sz="2000" dirty="0" smtClean="0">
                <a:latin typeface="Times New Roman" pitchFamily="18" charset="0"/>
                <a:cs typeface="Times New Roman" pitchFamily="18" charset="0"/>
              </a:rPr>
              <a:t> one of the following objectives: Environmental Data Insights: Develop an AI ecosystem that captures, processes, and analyzes diverse environmental data – encompassing air quality, water pollution, deforestation rates, and climate patterns. The system should furnish real-time insights and visualizations for a comprehensive grasp of the environment's present state. Sustainable Practices: Make AI tools that encourage people, groups, and businesses to do things that are good for the environment. These tools could give personalized ideas, helpful lessons, and fun challenges to make it more interesting and easy to be eco-friendly. Let's team up to help our planet by making smart, Earth-friendly choices! By confronting these challenges head-on, your AI system will be at the forefront of environmental preservation, and the propagation of sustainable practices. Join us in this </a:t>
            </a:r>
            <a:r>
              <a:rPr lang="en-IN" sz="2000" dirty="0" err="1" smtClean="0">
                <a:latin typeface="Times New Roman" pitchFamily="18" charset="0"/>
                <a:cs typeface="Times New Roman" pitchFamily="18" charset="0"/>
              </a:rPr>
              <a:t>hackathon</a:t>
            </a:r>
            <a:r>
              <a:rPr lang="en-IN" sz="2000" dirty="0" smtClean="0">
                <a:latin typeface="Times New Roman" pitchFamily="18" charset="0"/>
                <a:cs typeface="Times New Roman" pitchFamily="18" charset="0"/>
              </a:rPr>
              <a:t> to pave the way for a more sustainable and resilient future, where AI becomes a driving force for global good.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5567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86" y="365125"/>
            <a:ext cx="6952343" cy="1325563"/>
          </a:xfrm>
        </p:spPr>
        <p:txBody>
          <a:bodyPr>
            <a:normAutofit/>
          </a:bodyPr>
          <a:lstStyle/>
          <a:p>
            <a:r>
              <a:rPr lang="en-IN" sz="2800" dirty="0" smtClean="0">
                <a:solidFill>
                  <a:srgbClr val="00B0F0"/>
                </a:solidFill>
                <a:latin typeface="Times New Roman" pitchFamily="18" charset="0"/>
                <a:cs typeface="Times New Roman" pitchFamily="18" charset="0"/>
              </a:rPr>
              <a:t>ALGORITHM USED TECHNIQUES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sz="2600" dirty="0" smtClean="0">
                <a:latin typeface="Times New Roman" pitchFamily="18" charset="0"/>
                <a:cs typeface="Times New Roman" pitchFamily="18" charset="0"/>
              </a:rPr>
              <a:t>Machine learning: Machine learning algorithms can be used to train computer models to identify patterns in environmental data. For example, a machine learning algorithm could be trained to identify patterns in satellite imagery to detect deforestation.</a:t>
            </a:r>
          </a:p>
          <a:p>
            <a:r>
              <a:rPr lang="en-IN" sz="2600" dirty="0" smtClean="0">
                <a:latin typeface="Times New Roman" pitchFamily="18" charset="0"/>
                <a:cs typeface="Times New Roman" pitchFamily="18" charset="0"/>
              </a:rPr>
              <a:t>Natural language processing: Natural language processing algorithms can be used to understand and extract information from human language. For example, a natural language processing algorithm could be used to extract information about a user's energy usage patterns from their energy bills.</a:t>
            </a:r>
          </a:p>
          <a:p>
            <a:r>
              <a:rPr lang="en-IN" sz="2600" dirty="0" smtClean="0">
                <a:latin typeface="Times New Roman" pitchFamily="18" charset="0"/>
                <a:cs typeface="Times New Roman" pitchFamily="18" charset="0"/>
              </a:rPr>
              <a:t>Computer vision: Computer vision algorithms can be used to extract information from images and videos. For example, a computer vision algorithm could be used to identify wildlife species in images from wildlife cameras.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8B5C5-5B19-47D8-BC1A-D35D7AD6C0CC}"/>
              </a:ext>
            </a:extLst>
          </p:cNvPr>
          <p:cNvSpPr>
            <a:spLocks noGrp="1"/>
          </p:cNvSpPr>
          <p:nvPr>
            <p:ph type="title"/>
          </p:nvPr>
        </p:nvSpPr>
        <p:spPr/>
        <p:txBody>
          <a:bodyPr>
            <a:normAutofit/>
          </a:bodyPr>
          <a:lstStyle/>
          <a:p>
            <a:pPr algn="ctr"/>
            <a:r>
              <a:rPr lang="en-US" sz="2800" dirty="0">
                <a:solidFill>
                  <a:schemeClr val="accent5"/>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xmlns="" id="{CF47F669-FFF8-4463-9925-7536A1D2EAC9}"/>
              </a:ext>
            </a:extLst>
          </p:cNvPr>
          <p:cNvSpPr>
            <a:spLocks noGrp="1"/>
          </p:cNvSpPr>
          <p:nvPr>
            <p:ph idx="1"/>
          </p:nvPr>
        </p:nvSpPr>
        <p:spPr/>
        <p:txBody>
          <a:bodyPr>
            <a:norm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The existing system may involve various environmental monitoring and conservation efforts. It may include disparate data sources , limited automation, and fragmented sustainability initiatives, There may be isolated apps or services focused on specific aspects of environmental data analysis or sustainability promotion.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3544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45111-57A2-4C7F-9EDE-25EC18316DEA}"/>
              </a:ext>
            </a:extLst>
          </p:cNvPr>
          <p:cNvSpPr>
            <a:spLocks noGrp="1"/>
          </p:cNvSpPr>
          <p:nvPr>
            <p:ph type="title"/>
          </p:nvPr>
        </p:nvSpPr>
        <p:spPr/>
        <p:txBody>
          <a:bodyPr>
            <a:normAutofit/>
          </a:bodyPr>
          <a:lstStyle/>
          <a:p>
            <a:pPr algn="ctr"/>
            <a:r>
              <a:rPr lang="en-US" sz="3200" dirty="0" smtClean="0">
                <a:solidFill>
                  <a:srgbClr val="00B0F0"/>
                </a:solidFill>
                <a:latin typeface="Times New Roman" pitchFamily="18" charset="0"/>
                <a:cs typeface="Times New Roman" pitchFamily="18" charset="0"/>
              </a:rPr>
              <a:t>PROPOSED SYSTEM</a:t>
            </a:r>
            <a:endParaRPr lang="en-US" sz="3200" dirty="0">
              <a:solidFill>
                <a:srgbClr val="00B0F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A1C0F8F-1E86-48D6-B862-8E651E816CE8}"/>
              </a:ext>
            </a:extLst>
          </p:cNvPr>
          <p:cNvSpPr>
            <a:spLocks noGrp="1"/>
          </p:cNvSpPr>
          <p:nvPr>
            <p:ph idx="1"/>
          </p:nvPr>
        </p:nvSpPr>
        <p:spPr/>
        <p:txBody>
          <a:bodyPr>
            <a:normAutofit/>
          </a:bodyPr>
          <a:lstStyle/>
          <a:p>
            <a:pPr algn="just">
              <a:lnSpc>
                <a:spcPct val="150000"/>
              </a:lnSpc>
            </a:pPr>
            <a:r>
              <a:rPr lang="en-IN" dirty="0" smtClean="0">
                <a:latin typeface="Times New Roman" pitchFamily="18" charset="0"/>
                <a:cs typeface="Times New Roman" pitchFamily="18" charset="0"/>
              </a:rPr>
              <a:t>To create an AI-driven system that empowers individuals, businesses, and communities to actively participate in environmental conservation and sustainability efforts through data insights and sustainable practices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7261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72" y="521381"/>
            <a:ext cx="8229600" cy="715962"/>
          </a:xfrm>
        </p:spPr>
        <p:txBody>
          <a:bodyPr>
            <a:normAutofit/>
          </a:bodyPr>
          <a:lstStyle/>
          <a:p>
            <a:pPr algn="ctr"/>
            <a:r>
              <a:rPr lang="en-US" sz="2800" b="1" dirty="0">
                <a:solidFill>
                  <a:srgbClr val="00B0F0"/>
                </a:solidFill>
                <a:latin typeface="Times New Roman" pitchFamily="18" charset="0"/>
                <a:cs typeface="Times New Roman" pitchFamily="18" charset="0"/>
              </a:rPr>
              <a:t>SOFTWARE </a:t>
            </a:r>
            <a:r>
              <a:rPr lang="en-US" sz="2800" b="1" dirty="0" smtClean="0">
                <a:solidFill>
                  <a:srgbClr val="00B0F0"/>
                </a:solidFill>
                <a:latin typeface="Times New Roman" pitchFamily="18" charset="0"/>
                <a:cs typeface="Times New Roman" pitchFamily="18" charset="0"/>
              </a:rPr>
              <a:t>REQUIREMENT</a:t>
            </a:r>
            <a:r>
              <a:rPr lang="en-US" sz="2800" b="1" dirty="0" smtClean="0">
                <a:solidFill>
                  <a:srgbClr val="00B0F0"/>
                </a:solidFill>
                <a:latin typeface="Times New Roman" pitchFamily="18" charset="0"/>
                <a:cs typeface="Times New Roman" pitchFamily="18" charset="0"/>
              </a:rPr>
              <a:t>S</a:t>
            </a:r>
            <a:endParaRPr lang="en-IN" sz="2800" b="1"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95401"/>
            <a:ext cx="8229600" cy="4830763"/>
          </a:xfrm>
        </p:spPr>
        <p:txBody>
          <a:bodyPr>
            <a:normAutofit/>
          </a:bodyPr>
          <a:lstStyle/>
          <a:p>
            <a:pPr algn="just">
              <a:lnSpc>
                <a:spcPct val="150000"/>
              </a:lnSpc>
            </a:pPr>
            <a:r>
              <a:rPr lang="en-IN" dirty="0" smtClean="0"/>
              <a:t>Arduino</a:t>
            </a:r>
            <a:r>
              <a:rPr lang="en-IN" dirty="0" smtClean="0"/>
              <a:t> 1.8-for finding </a:t>
            </a:r>
            <a:r>
              <a:rPr lang="en-IN" dirty="0" smtClean="0"/>
              <a:t>temperature</a:t>
            </a:r>
          </a:p>
          <a:p>
            <a:pPr algn="just">
              <a:lnSpc>
                <a:spcPct val="150000"/>
              </a:lnSpc>
            </a:pPr>
            <a:r>
              <a:rPr lang="en-IN" dirty="0" smtClean="0"/>
              <a:t>Python IDE for storing its average and temperature</a:t>
            </a:r>
          </a:p>
          <a:p>
            <a:pPr algn="just">
              <a:lnSpc>
                <a:spcPct val="150000"/>
              </a:lnSpc>
            </a:pPr>
            <a:r>
              <a:rPr lang="en-IN" dirty="0" smtClean="0"/>
              <a:t>Java</a:t>
            </a:r>
            <a:r>
              <a:rPr lang="en-IN" dirty="0" smtClean="0"/>
              <a:t> for backend purpose using </a:t>
            </a:r>
          </a:p>
          <a:p>
            <a:pPr algn="just">
              <a:lnSpc>
                <a:spcPct val="150000"/>
              </a:lnSpc>
            </a:pPr>
            <a:r>
              <a:rPr lang="en-IN" dirty="0" smtClean="0"/>
              <a:t>HTML using notepad for Web Development</a:t>
            </a:r>
          </a:p>
          <a:p>
            <a:pPr algn="just">
              <a:lnSpc>
                <a:spcPct val="150000"/>
              </a:lnSpc>
            </a:pPr>
            <a:endParaRPr lang="en-IN" dirty="0" smtClean="0"/>
          </a:p>
          <a:p>
            <a:pPr algn="just">
              <a:lnSpc>
                <a:spcPct val="150000"/>
              </a:lnSpc>
            </a:pPr>
            <a:endParaRPr lang="en-IN" dirty="0" smtClean="0"/>
          </a:p>
          <a:p>
            <a:pPr algn="just">
              <a:lnSpc>
                <a:spcPct val="150000"/>
              </a:lnSpc>
            </a:pPr>
            <a:endParaRPr lang="en-IN" dirty="0"/>
          </a:p>
        </p:txBody>
      </p:sp>
    </p:spTree>
    <p:extLst>
      <p:ext uri="{BB962C8B-B14F-4D97-AF65-F5344CB8AC3E}">
        <p14:creationId xmlns:p14="http://schemas.microsoft.com/office/powerpoint/2010/main" xmlns="" val="121835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715962"/>
          </a:xfrm>
        </p:spPr>
        <p:txBody>
          <a:bodyPr>
            <a:normAutofit/>
          </a:bodyPr>
          <a:lstStyle/>
          <a:p>
            <a:pPr algn="ctr"/>
            <a:r>
              <a:rPr lang="en-US" sz="2400" b="1" dirty="0">
                <a:solidFill>
                  <a:srgbClr val="00B0F0"/>
                </a:solidFill>
                <a:latin typeface="Times New Roman" pitchFamily="18" charset="0"/>
                <a:cs typeface="Times New Roman" pitchFamily="18" charset="0"/>
              </a:rPr>
              <a:t>ARDUINO IDE</a:t>
            </a:r>
          </a:p>
        </p:txBody>
      </p:sp>
      <p:sp>
        <p:nvSpPr>
          <p:cNvPr id="5" name="Content Placeholder 4"/>
          <p:cNvSpPr>
            <a:spLocks noGrp="1"/>
          </p:cNvSpPr>
          <p:nvPr>
            <p:ph idx="1"/>
          </p:nvPr>
        </p:nvSpPr>
        <p:spPr>
          <a:xfrm>
            <a:off x="1981200" y="990601"/>
            <a:ext cx="8229600" cy="4525963"/>
          </a:xfrm>
        </p:spPr>
        <p:txBody>
          <a:bodyPr>
            <a:normAutofit/>
          </a:bodyPr>
          <a:lstStyle/>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Arduino integrated development environment (IDE)</a:t>
            </a:r>
            <a:r>
              <a:rPr lang="en-US" sz="2000" dirty="0">
                <a:latin typeface="Times New Roman" pitchFamily="18" charset="0"/>
                <a:cs typeface="Times New Roman" pitchFamily="18" charset="0"/>
              </a:rPr>
              <a:t> is a cross-platform application (for Windows, macOS, Linux) that is written in the programming language Java. It is used to write and upload programs to Arduino board.</a:t>
            </a:r>
          </a:p>
          <a:p>
            <a:pPr algn="just"/>
            <a:r>
              <a:rPr lang="en-US" sz="2000" dirty="0">
                <a:latin typeface="Times New Roman" pitchFamily="18" charset="0"/>
                <a:cs typeface="Times New Roman" pitchFamily="18"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a:t>
            </a:r>
          </a:p>
          <a:p>
            <a:pPr algn="just"/>
            <a:endParaRPr lang="en-US" sz="2000" dirty="0">
              <a:latin typeface="Times New Roman" pitchFamily="18" charset="0"/>
              <a:cs typeface="Times New Roman" pitchFamily="18" charset="0"/>
            </a:endParaRPr>
          </a:p>
        </p:txBody>
      </p:sp>
      <p:pic>
        <p:nvPicPr>
          <p:cNvPr id="6" name="Picture 5" descr="Image of The Arduino IDE in its default state"/>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72200" y="3962400"/>
            <a:ext cx="2057400" cy="2514600"/>
          </a:xfrm>
          <a:prstGeom prst="rect">
            <a:avLst/>
          </a:prstGeom>
          <a:noFill/>
          <a:ln>
            <a:noFill/>
          </a:ln>
        </p:spPr>
      </p:pic>
    </p:spTree>
    <p:extLst>
      <p:ext uri="{BB962C8B-B14F-4D97-AF65-F5344CB8AC3E}">
        <p14:creationId xmlns:p14="http://schemas.microsoft.com/office/powerpoint/2010/main" xmlns="" val="3475938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1488</TotalTime>
  <Words>534</Words>
  <Application>Microsoft Office PowerPoint</Application>
  <PresentationFormat>Custom</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ABSTRACT </vt:lpstr>
      <vt:lpstr>   PROBLEM STATEMENT </vt:lpstr>
      <vt:lpstr>ALGORITHM USED TECHNIQUES</vt:lpstr>
      <vt:lpstr>EXISTING SYSTEM</vt:lpstr>
      <vt:lpstr>PROPOSED SYSTEM</vt:lpstr>
      <vt:lpstr>SOFTWARE REQUIREMENTS</vt:lpstr>
      <vt:lpstr>ARDUINO IDE</vt:lpstr>
      <vt:lpstr>ARDUINO IDE IMPLEMENTATION</vt:lpstr>
      <vt:lpstr>Slide 11</vt:lpstr>
      <vt:lpstr>  IMPLEMENTATION USING PYTHON </vt:lpstr>
      <vt:lpstr>IMPLEMENTATION USING PYTHON[CONTINUED] </vt:lpstr>
      <vt:lpstr>  JAVA IMPLEMENTATION RESULTANT  </vt:lpstr>
      <vt:lpstr>JAVA IMPLEMENTATION OUTPUT</vt:lpstr>
      <vt:lpstr>SIMPLE WEB DEVELOPMENT</vt:lpstr>
      <vt:lpstr>BLOCK DIAGRAM</vt:lpstr>
      <vt:lpstr>ADVANTAGES </vt:lpstr>
      <vt:lpstr>APPLICATIONS</vt:lpstr>
      <vt:lpstr>FUTURE SCOPE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91</cp:revision>
  <dcterms:created xsi:type="dcterms:W3CDTF">2023-01-24T07:20:12Z</dcterms:created>
  <dcterms:modified xsi:type="dcterms:W3CDTF">2023-09-29T16:46:17Z</dcterms:modified>
</cp:coreProperties>
</file>