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71" r:id="rId5"/>
    <p:sldId id="272" r:id="rId6"/>
    <p:sldId id="273" r:id="rId7"/>
    <p:sldId id="258" r:id="rId8"/>
    <p:sldId id="263" r:id="rId9"/>
    <p:sldId id="265" r:id="rId10"/>
    <p:sldId id="264" r:id="rId11"/>
    <p:sldId id="274" r:id="rId12"/>
    <p:sldId id="275" r:id="rId13"/>
    <p:sldId id="276" r:id="rId14"/>
    <p:sldId id="270" r:id="rId15"/>
    <p:sldId id="283" r:id="rId16"/>
    <p:sldId id="281" r:id="rId17"/>
    <p:sldId id="282" r:id="rId18"/>
    <p:sldId id="287" r:id="rId19"/>
    <p:sldId id="269" r:id="rId20"/>
    <p:sldId id="284" r:id="rId21"/>
    <p:sldId id="285" r:id="rId22"/>
    <p:sldId id="286" r:id="rId23"/>
    <p:sldId id="277" r:id="rId24"/>
    <p:sldId id="278" r:id="rId25"/>
    <p:sldId id="279" r:id="rId26"/>
    <p:sldId id="280"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3CE3B-FDFF-4A6F-A92B-74921B451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7D77435-35D1-4516-83B3-1142EB30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B5441E7-8840-4DD5-AB41-FB4CF47F394E}"/>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5" name="Footer Placeholder 4">
            <a:extLst>
              <a:ext uri="{FF2B5EF4-FFF2-40B4-BE49-F238E27FC236}">
                <a16:creationId xmlns="" xmlns:a16="http://schemas.microsoft.com/office/drawing/2014/main" id="{574F614B-4B42-4C01-9ADA-48DA9091E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5F772BC-288D-41BB-98FD-2CFED7C6DFC3}"/>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88226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C61D4F-D1A9-4751-993C-91DEEE9C5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19E38-020F-4586-B948-424E473D8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C92923-9C0E-4567-AE99-6F708B3BB4D8}"/>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5" name="Footer Placeholder 4">
            <a:extLst>
              <a:ext uri="{FF2B5EF4-FFF2-40B4-BE49-F238E27FC236}">
                <a16:creationId xmlns="" xmlns:a16="http://schemas.microsoft.com/office/drawing/2014/main" id="{3E3DACF0-55E3-4DEA-9389-76DD8D70E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13CFFE1-8603-4A7B-BDC0-FA1F1073656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15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EE50DE9-1069-40C6-B33D-6875FDF29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4C74EB5-7406-47DA-8125-385AEFBF3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1D24AD-42FB-4C5D-98DF-8005B73DB4A2}"/>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5" name="Footer Placeholder 4">
            <a:extLst>
              <a:ext uri="{FF2B5EF4-FFF2-40B4-BE49-F238E27FC236}">
                <a16:creationId xmlns="" xmlns:a16="http://schemas.microsoft.com/office/drawing/2014/main" id="{8B696BF3-EE7B-4572-BEFA-3B67037D0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51B3D34-9F7B-4355-8558-EC4BBBC13FAF}"/>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11947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07933-8EEB-4762-A61D-75922756A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3C8350A-9B82-47DE-9832-12197B6E5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90009C-C398-4FF7-8680-EE104342DCC4}"/>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5" name="Footer Placeholder 4">
            <a:extLst>
              <a:ext uri="{FF2B5EF4-FFF2-40B4-BE49-F238E27FC236}">
                <a16:creationId xmlns="" xmlns:a16="http://schemas.microsoft.com/office/drawing/2014/main" id="{9DECB283-ED29-4405-9391-0A930ABF0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6CD46B2-E17E-4A35-BFAD-FE6F483FA8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75732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91657-514C-4287-8020-2CEFE0295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A417115-0789-4DAD-9EC7-371C63106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8077286-0DC5-4D99-BAEC-0244211FAC19}"/>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5" name="Footer Placeholder 4">
            <a:extLst>
              <a:ext uri="{FF2B5EF4-FFF2-40B4-BE49-F238E27FC236}">
                <a16:creationId xmlns="" xmlns:a16="http://schemas.microsoft.com/office/drawing/2014/main" id="{C017A660-4541-4312-BD5E-7E61D20F2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6EE8126-9AEE-4246-8CE2-313A7290D4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75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2EEA0-ABCF-40BC-84D2-4E2826B44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2EC3DC-82DE-4AE1-85D3-8E769B8B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A2726BC-3105-4A53-A3FA-4963FC35E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41AD578-6A20-46E2-AD35-BE5EF457534E}"/>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6" name="Footer Placeholder 5">
            <a:extLst>
              <a:ext uri="{FF2B5EF4-FFF2-40B4-BE49-F238E27FC236}">
                <a16:creationId xmlns="" xmlns:a16="http://schemas.microsoft.com/office/drawing/2014/main" id="{BC71A45C-26FA-4EFE-9B07-93CFACF52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ADFCF66-7ECD-4D3D-B9FA-0269ACF68CE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7887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C6910-EFC1-4EC8-A5D4-948A3FDFE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1CCDB0C-246A-4F91-9EE4-40A190F67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326EF34-2AFE-41D8-A66D-B12C79C8B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E2CF03F-5669-4658-AD36-D8BD418A8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753547E-66A7-4D36-9E59-AA27AAC79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4CC672-E19C-42A0-9114-BF8A00A5916E}"/>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8" name="Footer Placeholder 7">
            <a:extLst>
              <a:ext uri="{FF2B5EF4-FFF2-40B4-BE49-F238E27FC236}">
                <a16:creationId xmlns="" xmlns:a16="http://schemas.microsoft.com/office/drawing/2014/main" id="{97B152A8-2EF2-4FED-81CF-E2D9EAAF68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47CC335E-DED5-4F15-8C81-D0DEF792EA9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5126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35D2E-30C5-41D9-80E0-DF796D2AE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FDAFFE7-23B1-4A21-B44A-0B4B04BCC587}"/>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4" name="Footer Placeholder 3">
            <a:extLst>
              <a:ext uri="{FF2B5EF4-FFF2-40B4-BE49-F238E27FC236}">
                <a16:creationId xmlns="" xmlns:a16="http://schemas.microsoft.com/office/drawing/2014/main" id="{44CAFC6F-59BB-44B5-9A6F-0D7D1CDAC0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8E99DBF-18A1-4E3A-8834-FD1511CC60DA}"/>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49827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A1D91C1-CD0F-45E1-B2EA-D0E869BB41AB}"/>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3" name="Footer Placeholder 2">
            <a:extLst>
              <a:ext uri="{FF2B5EF4-FFF2-40B4-BE49-F238E27FC236}">
                <a16:creationId xmlns="" xmlns:a16="http://schemas.microsoft.com/office/drawing/2014/main" id="{82578480-B81C-4BCC-8D08-2B80BA1E71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A221D222-D413-48DC-A0B0-1257FCAA02F7}"/>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66030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E0409C-BC2F-4963-9C6F-0FF8F05A1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EFBE882-14A4-40A9-BF2E-BF17A90A8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8038CFC-9EEF-46E7-8DDE-22A9D862C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5300A26-738C-4C95-9A87-80E426D4090B}"/>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6" name="Footer Placeholder 5">
            <a:extLst>
              <a:ext uri="{FF2B5EF4-FFF2-40B4-BE49-F238E27FC236}">
                <a16:creationId xmlns="" xmlns:a16="http://schemas.microsoft.com/office/drawing/2014/main" id="{AD48E4FE-B403-4DDC-9AE8-259FA6AA33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1E686CD-B781-4176-881E-6182F637AD3C}"/>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51348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9DDB-DC96-492E-BA16-23AD837CC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C20BCAB-7A5A-4C66-9ABD-551661A78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F4F9378D-99F8-47B3-A305-9DDB4770C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07960FD-A374-4D7A-B1E2-A1A9D8F3559A}"/>
              </a:ext>
            </a:extLst>
          </p:cNvPr>
          <p:cNvSpPr>
            <a:spLocks noGrp="1"/>
          </p:cNvSpPr>
          <p:nvPr>
            <p:ph type="dt" sz="half" idx="10"/>
          </p:nvPr>
        </p:nvSpPr>
        <p:spPr/>
        <p:txBody>
          <a:bodyPr/>
          <a:lstStyle/>
          <a:p>
            <a:fld id="{EB012A5E-CF2B-4267-8598-F8E60353C7FF}" type="datetimeFigureOut">
              <a:rPr lang="en-US" smtClean="0"/>
              <a:pPr/>
              <a:t>3/31/2023</a:t>
            </a:fld>
            <a:endParaRPr lang="en-US" dirty="0"/>
          </a:p>
        </p:txBody>
      </p:sp>
      <p:sp>
        <p:nvSpPr>
          <p:cNvPr id="6" name="Footer Placeholder 5">
            <a:extLst>
              <a:ext uri="{FF2B5EF4-FFF2-40B4-BE49-F238E27FC236}">
                <a16:creationId xmlns="" xmlns:a16="http://schemas.microsoft.com/office/drawing/2014/main" id="{0D1330F2-BC52-4389-B2C9-68423647F9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CE405D2-D464-47F5-9223-7B96CCDE2BD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6727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1930B89-9BBA-48D8-91DD-3392D9A6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BDA103E-375F-4FE3-A32D-140D82F0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BBA83A-6EEA-445D-8001-0FB2BB5FD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12A5E-CF2B-4267-8598-F8E60353C7FF}" type="datetimeFigureOut">
              <a:rPr lang="en-US" smtClean="0"/>
              <a:pPr/>
              <a:t>3/31/2023</a:t>
            </a:fld>
            <a:endParaRPr lang="en-US" dirty="0"/>
          </a:p>
        </p:txBody>
      </p:sp>
      <p:sp>
        <p:nvSpPr>
          <p:cNvPr id="5" name="Footer Placeholder 4">
            <a:extLst>
              <a:ext uri="{FF2B5EF4-FFF2-40B4-BE49-F238E27FC236}">
                <a16:creationId xmlns="" xmlns:a16="http://schemas.microsoft.com/office/drawing/2014/main" id="{CA0AB557-E32F-477C-9242-39EE3016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2F00145D-BE83-4B49-8685-CF0AD99CD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0745949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9297B7C8-1FA4-5EA3-74E5-B0E80D970C6C}"/>
              </a:ext>
            </a:extLst>
          </p:cNvPr>
          <p:cNvSpPr txBox="1">
            <a:spLocks/>
          </p:cNvSpPr>
          <p:nvPr/>
        </p:nvSpPr>
        <p:spPr>
          <a:xfrm>
            <a:off x="291323" y="1930399"/>
            <a:ext cx="11451771" cy="47171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cs typeface="Times New Roman" pitchFamily="18" charset="0"/>
              </a:rPr>
              <a:t>EC8811-PROJECT WORK</a:t>
            </a:r>
          </a:p>
          <a:p>
            <a:r>
              <a:rPr lang="en-US" dirty="0">
                <a:solidFill>
                  <a:srgbClr val="0A0EB6"/>
                </a:solidFill>
                <a:cs typeface="Times New Roman" pitchFamily="18" charset="0"/>
              </a:rPr>
              <a:t>PREDICTIVE ANALYSIS OF AGED AND FAULTY ELECTRONIC APPLIANCES IN SMART HOME</a:t>
            </a:r>
          </a:p>
          <a:p>
            <a:r>
              <a:rPr lang="en-IN" dirty="0">
                <a:solidFill>
                  <a:srgbClr val="FF0000"/>
                </a:solidFill>
                <a:cs typeface="Times New Roman" pitchFamily="18" charset="0"/>
              </a:rPr>
              <a:t>DOMAIN-EMBEDDED/IOT</a:t>
            </a:r>
          </a:p>
          <a:p>
            <a:r>
              <a:rPr lang="en-IN" dirty="0">
                <a:cs typeface="Times New Roman" pitchFamily="18" charset="0"/>
              </a:rPr>
              <a:t>  </a:t>
            </a:r>
            <a:r>
              <a:rPr lang="en-IN" b="1" dirty="0">
                <a:cs typeface="Times New Roman" pitchFamily="18" charset="0"/>
              </a:rPr>
              <a:t>GUIDED BY                                                                         TEAM MEMBERS</a:t>
            </a:r>
          </a:p>
          <a:p>
            <a:r>
              <a:rPr lang="en-IN" dirty="0">
                <a:cs typeface="Times New Roman" pitchFamily="18" charset="0"/>
              </a:rPr>
              <a:t> </a:t>
            </a:r>
            <a:r>
              <a:rPr lang="en-IN" dirty="0" smtClean="0">
                <a:cs typeface="Times New Roman" pitchFamily="18" charset="0"/>
              </a:rPr>
              <a:t> </a:t>
            </a:r>
            <a:r>
              <a:rPr lang="en-IN" dirty="0">
                <a:cs typeface="Times New Roman" pitchFamily="18" charset="0"/>
              </a:rPr>
              <a:t>Dr .P.SATHEES LINGAM </a:t>
            </a:r>
            <a:r>
              <a:rPr lang="en-IN" dirty="0" err="1">
                <a:cs typeface="Times New Roman" pitchFamily="18" charset="0"/>
              </a:rPr>
              <a:t>M.E.,Ph.D</a:t>
            </a:r>
            <a:r>
              <a:rPr lang="en-IN" dirty="0">
                <a:cs typeface="Times New Roman" pitchFamily="18" charset="0"/>
              </a:rPr>
              <a:t>                                </a:t>
            </a:r>
            <a:r>
              <a:rPr lang="en-IN" dirty="0" err="1" smtClean="0">
                <a:cs typeface="Times New Roman" pitchFamily="18" charset="0"/>
              </a:rPr>
              <a:t>S.Krithik</a:t>
            </a:r>
            <a:r>
              <a:rPr lang="en-IN" dirty="0" smtClean="0">
                <a:cs typeface="Times New Roman" pitchFamily="18" charset="0"/>
              </a:rPr>
              <a:t> </a:t>
            </a:r>
            <a:r>
              <a:rPr lang="en-IN" dirty="0" err="1" smtClean="0">
                <a:cs typeface="Times New Roman" pitchFamily="18" charset="0"/>
              </a:rPr>
              <a:t>Gokul</a:t>
            </a:r>
            <a:r>
              <a:rPr lang="en-IN" dirty="0" smtClean="0">
                <a:cs typeface="Times New Roman" pitchFamily="18" charset="0"/>
              </a:rPr>
              <a:t>(811519106071)</a:t>
            </a:r>
          </a:p>
          <a:p>
            <a:r>
              <a:rPr lang="en-IN" dirty="0" smtClean="0">
                <a:cs typeface="Times New Roman" pitchFamily="18" charset="0"/>
              </a:rPr>
              <a:t>Assistant </a:t>
            </a:r>
            <a:r>
              <a:rPr lang="en-IN" dirty="0">
                <a:cs typeface="Times New Roman" pitchFamily="18" charset="0"/>
              </a:rPr>
              <a:t>Professor                                     </a:t>
            </a:r>
            <a:r>
              <a:rPr lang="en-IN" dirty="0" smtClean="0">
                <a:cs typeface="Times New Roman" pitchFamily="18" charset="0"/>
              </a:rPr>
              <a:t>              </a:t>
            </a:r>
            <a:r>
              <a:rPr lang="en-IN" dirty="0" err="1" smtClean="0">
                <a:cs typeface="Times New Roman" pitchFamily="18" charset="0"/>
              </a:rPr>
              <a:t>T.N.Sagar</a:t>
            </a:r>
            <a:r>
              <a:rPr lang="en-IN" dirty="0" smtClean="0">
                <a:cs typeface="Times New Roman" pitchFamily="18" charset="0"/>
              </a:rPr>
              <a:t>(811519106117</a:t>
            </a:r>
            <a:r>
              <a:rPr lang="en-IN" dirty="0">
                <a:cs typeface="Times New Roman" pitchFamily="18" charset="0"/>
              </a:rPr>
              <a:t>)</a:t>
            </a:r>
          </a:p>
          <a:p>
            <a:r>
              <a:rPr lang="en-IN" dirty="0">
                <a:cs typeface="Times New Roman" pitchFamily="18" charset="0"/>
              </a:rPr>
              <a:t>  ECE/KRCE                                                                         B.Prasanna Venkatachalapathi</a:t>
            </a:r>
          </a:p>
          <a:p>
            <a:r>
              <a:rPr lang="en-IN" dirty="0">
                <a:cs typeface="Times New Roman" pitchFamily="18" charset="0"/>
              </a:rPr>
              <a:t>                                                                       (811519106102)</a:t>
            </a:r>
            <a:endParaRPr lang="en-US" dirty="0">
              <a:cs typeface="Times New Roman" pitchFamily="18" charset="0"/>
            </a:endParaRPr>
          </a:p>
        </p:txBody>
      </p:sp>
      <p:pic>
        <p:nvPicPr>
          <p:cNvPr id="9" name="Picture 9">
            <a:extLst>
              <a:ext uri="{FF2B5EF4-FFF2-40B4-BE49-F238E27FC236}">
                <a16:creationId xmlns="" xmlns:a16="http://schemas.microsoft.com/office/drawing/2014/main" id="{AE7EF694-3407-4E79-B6BB-C3E7365119A6}"/>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27201" y="207347"/>
            <a:ext cx="8055428" cy="1618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655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F45111-57A2-4C7F-9EDE-25EC18316DEA}"/>
              </a:ext>
            </a:extLst>
          </p:cNvPr>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PROPOSED SYSTEM</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1C0F8F-1E86-48D6-B862-8E651E816CE8}"/>
              </a:ext>
            </a:extLst>
          </p:cNvPr>
          <p:cNvSpPr>
            <a:spLocks noGrp="1"/>
          </p:cNvSpPr>
          <p:nvPr>
            <p:ph idx="1"/>
          </p:nvPr>
        </p:nvSpPr>
        <p:spPr/>
        <p:txBody>
          <a:bodyPr>
            <a:normAutofit fontScale="62500" lnSpcReduction="20000"/>
          </a:bodyPr>
          <a:lstStyle/>
          <a:p>
            <a:pPr algn="just">
              <a:lnSpc>
                <a:spcPct val="150000"/>
              </a:lnSpc>
            </a:pPr>
            <a:r>
              <a:rPr lang="en-IN" dirty="0">
                <a:latin typeface="Times New Roman" panose="02020603050405020304" pitchFamily="18" charset="0"/>
                <a:cs typeface="Times New Roman" panose="02020603050405020304" pitchFamily="18" charset="0"/>
              </a:rPr>
              <a:t>The necessity is to have some past activities of the user from day to day life and in some cases, machine learning would not have reference past values for prediction. In that case, prediction would not be possible for some of first few days. After long year, the prediction would possible for identify the old appliances.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proposed system predictive analysis of the Smart home appliances scheme  is proposed for monitoring the Smart home application monitoring </a:t>
            </a:r>
          </a:p>
          <a:p>
            <a:pPr algn="just">
              <a:lnSpc>
                <a:spcPct val="150000"/>
              </a:lnSpc>
            </a:pPr>
            <a:r>
              <a:rPr lang="en-US" dirty="0">
                <a:latin typeface="Times New Roman" panose="02020603050405020304" pitchFamily="18" charset="0"/>
                <a:cs typeface="Times New Roman" panose="02020603050405020304" pitchFamily="18" charset="0"/>
              </a:rPr>
              <a:t>The proposed system predictive analysis of the Smart medicine expired is proposed for monitoring and intimated. </a:t>
            </a:r>
          </a:p>
          <a:p>
            <a:pPr algn="just">
              <a:lnSpc>
                <a:spcPct val="150000"/>
              </a:lnSpc>
            </a:pPr>
            <a:r>
              <a:rPr lang="en-US" dirty="0">
                <a:latin typeface="Times New Roman" panose="02020603050405020304" pitchFamily="18" charset="0"/>
                <a:cs typeface="Times New Roman" panose="02020603050405020304" pitchFamily="18" charset="0"/>
              </a:rPr>
              <a:t>The life and energy of prediction of product is predicted based IOT scheme proposed here</a:t>
            </a:r>
          </a:p>
          <a:p>
            <a:pPr algn="just">
              <a:lnSpc>
                <a:spcPct val="150000"/>
              </a:lnSpc>
            </a:pPr>
            <a:r>
              <a:rPr lang="en-US" dirty="0">
                <a:latin typeface="Times New Roman" panose="02020603050405020304" pitchFamily="18" charset="0"/>
                <a:cs typeface="Times New Roman" panose="02020603050405020304" pitchFamily="18" charset="0"/>
              </a:rPr>
              <a:t>This will be used for monitor and analysis the product quality of the system.</a:t>
            </a:r>
          </a:p>
        </p:txBody>
      </p:sp>
    </p:spTree>
    <p:extLst>
      <p:ext uri="{BB962C8B-B14F-4D97-AF65-F5344CB8AC3E}">
        <p14:creationId xmlns="" xmlns:p14="http://schemas.microsoft.com/office/powerpoint/2010/main" val="357261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pPr algn="ctr"/>
            <a:r>
              <a:rPr lang="en-US" sz="1800" b="1" dirty="0">
                <a:latin typeface="Times New Roman" pitchFamily="18" charset="0"/>
                <a:cs typeface="Times New Roman" pitchFamily="18" charset="0"/>
              </a:rPr>
              <a:t>SOFTWARE REQUIREMENTS</a:t>
            </a:r>
            <a:endParaRPr lang="en-IN" sz="1800" b="1"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295401"/>
            <a:ext cx="8229600" cy="4830763"/>
          </a:xfrm>
        </p:spPr>
        <p:txBody>
          <a:bodyPr>
            <a:normAutofit/>
          </a:bodyPr>
          <a:lstStyle/>
          <a:p>
            <a:pPr algn="just">
              <a:lnSpc>
                <a:spcPct val="150000"/>
              </a:lnSpc>
            </a:pPr>
            <a:r>
              <a:rPr lang="en-US" dirty="0">
                <a:latin typeface="Times New Roman" pitchFamily="18" charset="0"/>
                <a:cs typeface="Times New Roman" pitchFamily="18" charset="0"/>
              </a:rPr>
              <a:t>MC Programming Language 	:Embedded C</a:t>
            </a:r>
          </a:p>
          <a:p>
            <a:pPr lvl="0" algn="just">
              <a:lnSpc>
                <a:spcPct val="150000"/>
              </a:lnSpc>
            </a:pPr>
            <a:r>
              <a:rPr lang="en-US" dirty="0">
                <a:latin typeface="Times New Roman" pitchFamily="18" charset="0"/>
                <a:cs typeface="Times New Roman" pitchFamily="18" charset="0"/>
              </a:rPr>
              <a:t>Coding		               : Arduino IDE 1.8.3</a:t>
            </a:r>
          </a:p>
          <a:p>
            <a:pPr lvl="0" algn="just">
              <a:lnSpc>
                <a:spcPct val="150000"/>
              </a:lnSpc>
            </a:pPr>
            <a:r>
              <a:rPr lang="en-US" dirty="0">
                <a:latin typeface="Times New Roman" pitchFamily="18" charset="0"/>
                <a:cs typeface="Times New Roman" pitchFamily="18" charset="0"/>
              </a:rPr>
              <a:t>Simulation                                   :PROTEUS</a:t>
            </a:r>
            <a:endParaRPr lang="en-IN" dirty="0"/>
          </a:p>
        </p:txBody>
      </p:sp>
    </p:spTree>
    <p:extLst>
      <p:ext uri="{BB962C8B-B14F-4D97-AF65-F5344CB8AC3E}">
        <p14:creationId xmlns="" xmlns:p14="http://schemas.microsoft.com/office/powerpoint/2010/main" val="1218357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715962"/>
          </a:xfrm>
        </p:spPr>
        <p:txBody>
          <a:bodyPr>
            <a:normAutofit/>
          </a:bodyPr>
          <a:lstStyle/>
          <a:p>
            <a:pPr algn="ctr"/>
            <a:r>
              <a:rPr lang="en-US" sz="1800" b="1" dirty="0">
                <a:latin typeface="Times New Roman" pitchFamily="18" charset="0"/>
                <a:cs typeface="Times New Roman" pitchFamily="18" charset="0"/>
              </a:rPr>
              <a:t>ARDUINO IDE</a:t>
            </a:r>
          </a:p>
        </p:txBody>
      </p:sp>
      <p:sp>
        <p:nvSpPr>
          <p:cNvPr id="5" name="Content Placeholder 4"/>
          <p:cNvSpPr>
            <a:spLocks noGrp="1"/>
          </p:cNvSpPr>
          <p:nvPr>
            <p:ph idx="1"/>
          </p:nvPr>
        </p:nvSpPr>
        <p:spPr>
          <a:xfrm>
            <a:off x="1981200" y="990601"/>
            <a:ext cx="8229600" cy="4525963"/>
          </a:xfrm>
        </p:spPr>
        <p:txBody>
          <a:bodyPr>
            <a:normAutofit/>
          </a:bodyPr>
          <a:lstStyle/>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Arduino integrated development environment (IDE)</a:t>
            </a:r>
            <a:r>
              <a:rPr lang="en-US" sz="2000" dirty="0">
                <a:latin typeface="Times New Roman" pitchFamily="18" charset="0"/>
                <a:cs typeface="Times New Roman" pitchFamily="18" charset="0"/>
              </a:rPr>
              <a:t> is a cross-platform application (for Windows, macOS, Linux) that is written in the programming language Java. It is used to write and upload programs to Arduino board.</a:t>
            </a:r>
          </a:p>
          <a:p>
            <a:pPr algn="just"/>
            <a:r>
              <a:rPr lang="en-US" sz="2000" dirty="0">
                <a:latin typeface="Times New Roman" pitchFamily="18" charset="0"/>
                <a:cs typeface="Times New Roman" pitchFamily="18" charset="0"/>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a:t>
            </a:r>
          </a:p>
          <a:p>
            <a:pPr algn="just"/>
            <a:endParaRPr lang="en-US" sz="2000" dirty="0">
              <a:latin typeface="Times New Roman" pitchFamily="18" charset="0"/>
              <a:cs typeface="Times New Roman" pitchFamily="18" charset="0"/>
            </a:endParaRPr>
          </a:p>
        </p:txBody>
      </p:sp>
      <p:pic>
        <p:nvPicPr>
          <p:cNvPr id="6" name="Picture 5" descr="Image of The Arduino IDE in its default state"/>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72200" y="3962400"/>
            <a:ext cx="2057400" cy="2514600"/>
          </a:xfrm>
          <a:prstGeom prst="rect">
            <a:avLst/>
          </a:prstGeom>
          <a:noFill/>
          <a:ln>
            <a:noFill/>
          </a:ln>
        </p:spPr>
      </p:pic>
    </p:spTree>
    <p:extLst>
      <p:ext uri="{BB962C8B-B14F-4D97-AF65-F5344CB8AC3E}">
        <p14:creationId xmlns="" xmlns:p14="http://schemas.microsoft.com/office/powerpoint/2010/main" val="347593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487362"/>
          </a:xfrm>
        </p:spPr>
        <p:txBody>
          <a:bodyPr>
            <a:normAutofit/>
          </a:bodyPr>
          <a:lstStyle/>
          <a:p>
            <a:pPr algn="ctr"/>
            <a:r>
              <a:rPr lang="en-US" sz="2000" b="1" dirty="0">
                <a:latin typeface="Times New Roman" pitchFamily="18" charset="0"/>
                <a:cs typeface="Times New Roman" pitchFamily="18" charset="0"/>
              </a:rPr>
              <a:t>PROTEUS</a:t>
            </a:r>
          </a:p>
        </p:txBody>
      </p:sp>
      <p:sp>
        <p:nvSpPr>
          <p:cNvPr id="5" name="Content Placeholder 4"/>
          <p:cNvSpPr>
            <a:spLocks noGrp="1"/>
          </p:cNvSpPr>
          <p:nvPr>
            <p:ph idx="1"/>
          </p:nvPr>
        </p:nvSpPr>
        <p:spPr>
          <a:xfrm>
            <a:off x="2133600" y="914401"/>
            <a:ext cx="8229600" cy="4525963"/>
          </a:xfrm>
        </p:spPr>
        <p:txBody>
          <a:bodyPr>
            <a:normAutofit/>
          </a:bodyPr>
          <a:lstStyle/>
          <a:p>
            <a:pPr algn="just"/>
            <a:r>
              <a:rPr lang="en-US" sz="2000" b="1" dirty="0">
                <a:latin typeface="Times New Roman" pitchFamily="18" charset="0"/>
                <a:cs typeface="Times New Roman" pitchFamily="18" charset="0"/>
              </a:rPr>
              <a:t>Proteus</a:t>
            </a:r>
            <a:r>
              <a:rPr lang="en-US" sz="2000" dirty="0">
                <a:latin typeface="Times New Roman" pitchFamily="18" charset="0"/>
                <a:cs typeface="Times New Roman" pitchFamily="18" charset="0"/>
              </a:rPr>
              <a:t> is a simulation and design software tool developed by </a:t>
            </a:r>
            <a:r>
              <a:rPr lang="en-US" sz="2000" b="1" dirty="0">
                <a:latin typeface="Times New Roman" pitchFamily="18" charset="0"/>
                <a:cs typeface="Times New Roman" pitchFamily="18" charset="0"/>
              </a:rPr>
              <a:t>Labcenter Electronics</a:t>
            </a:r>
            <a:r>
              <a:rPr lang="en-US" sz="2000" dirty="0">
                <a:latin typeface="Times New Roman" pitchFamily="18" charset="0"/>
                <a:cs typeface="Times New Roman" pitchFamily="18" charset="0"/>
              </a:rPr>
              <a:t> for </a:t>
            </a:r>
            <a:r>
              <a:rPr lang="en-US" sz="2000" b="1" dirty="0">
                <a:latin typeface="Times New Roman" pitchFamily="18" charset="0"/>
                <a:cs typeface="Times New Roman" pitchFamily="18" charset="0"/>
              </a:rPr>
              <a:t>Electrical</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and Electronic circuit design</a:t>
            </a:r>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Proteus's simulation feature. Many of the components in Proteus can be simulated. There are two options for simulating: Run simulator and advance frame by frame. </a:t>
            </a:r>
          </a:p>
          <a:p>
            <a:pPr algn="just"/>
            <a:r>
              <a:rPr lang="en-US" sz="2000" dirty="0">
                <a:latin typeface="Times New Roman" pitchFamily="18" charset="0"/>
                <a:cs typeface="Times New Roman" pitchFamily="18" charset="0"/>
              </a:rPr>
              <a:t>The "Run simulator" option simulates the circuit in a normal speed (If the circuit is not heavy). "Advance frame by frame" option advances to next frame and waits till you click this button for the next time. This can be useful for debugging digital circuits.</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6" name="Picture 5" descr="Image result for proteus simulation software description"/>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95800" y="4038601"/>
            <a:ext cx="3733800" cy="2087563"/>
          </a:xfrm>
          <a:prstGeom prst="rect">
            <a:avLst/>
          </a:prstGeom>
          <a:noFill/>
          <a:ln>
            <a:noFill/>
          </a:ln>
        </p:spPr>
      </p:pic>
    </p:spTree>
    <p:extLst>
      <p:ext uri="{BB962C8B-B14F-4D97-AF65-F5344CB8AC3E}">
        <p14:creationId xmlns="" xmlns:p14="http://schemas.microsoft.com/office/powerpoint/2010/main" val="222971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B57D44D-BB6E-83B1-6290-7EA134710100}"/>
              </a:ext>
            </a:extLst>
          </p:cNvPr>
          <p:cNvSpPr/>
          <p:nvPr/>
        </p:nvSpPr>
        <p:spPr>
          <a:xfrm>
            <a:off x="4495716" y="2262891"/>
            <a:ext cx="2418521" cy="446063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ATMEGA 328 Micro Controller</a:t>
            </a:r>
          </a:p>
        </p:txBody>
      </p:sp>
      <p:sp>
        <p:nvSpPr>
          <p:cNvPr id="7" name="Arrow: Up 6">
            <a:extLst>
              <a:ext uri="{FF2B5EF4-FFF2-40B4-BE49-F238E27FC236}">
                <a16:creationId xmlns="" xmlns:a16="http://schemas.microsoft.com/office/drawing/2014/main" id="{EDDDF8CE-B0DE-BAF0-12D4-F02EDB577B39}"/>
              </a:ext>
            </a:extLst>
          </p:cNvPr>
          <p:cNvSpPr/>
          <p:nvPr/>
        </p:nvSpPr>
        <p:spPr>
          <a:xfrm rot="10800000">
            <a:off x="5319475" y="1694328"/>
            <a:ext cx="405946" cy="5782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D4DCB80B-1192-4507-DFAA-3192490FAC7D}"/>
              </a:ext>
            </a:extLst>
          </p:cNvPr>
          <p:cNvSpPr/>
          <p:nvPr/>
        </p:nvSpPr>
        <p:spPr>
          <a:xfrm>
            <a:off x="4495716" y="816479"/>
            <a:ext cx="2418522" cy="95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supply </a:t>
            </a:r>
          </a:p>
        </p:txBody>
      </p:sp>
      <p:sp>
        <p:nvSpPr>
          <p:cNvPr id="25" name="Cloud 24">
            <a:extLst>
              <a:ext uri="{FF2B5EF4-FFF2-40B4-BE49-F238E27FC236}">
                <a16:creationId xmlns="" xmlns:a16="http://schemas.microsoft.com/office/drawing/2014/main" id="{4D927F85-78DF-AEEE-C01F-10EB6694D3BA}"/>
              </a:ext>
            </a:extLst>
          </p:cNvPr>
          <p:cNvSpPr/>
          <p:nvPr/>
        </p:nvSpPr>
        <p:spPr>
          <a:xfrm>
            <a:off x="9466730" y="1860938"/>
            <a:ext cx="1508760" cy="14504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cloud</a:t>
            </a:r>
          </a:p>
        </p:txBody>
      </p:sp>
      <p:sp>
        <p:nvSpPr>
          <p:cNvPr id="26" name="Rectangle 25">
            <a:extLst>
              <a:ext uri="{FF2B5EF4-FFF2-40B4-BE49-F238E27FC236}">
                <a16:creationId xmlns="" xmlns:a16="http://schemas.microsoft.com/office/drawing/2014/main" id="{D4DCB80B-1192-4507-DFAA-3192490FAC7D}"/>
              </a:ext>
            </a:extLst>
          </p:cNvPr>
          <p:cNvSpPr/>
          <p:nvPr/>
        </p:nvSpPr>
        <p:spPr>
          <a:xfrm>
            <a:off x="1173901" y="2167908"/>
            <a:ext cx="2418522" cy="95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TEMPERATURE SENSOR</a:t>
            </a:r>
          </a:p>
        </p:txBody>
      </p:sp>
      <p:sp>
        <p:nvSpPr>
          <p:cNvPr id="27" name="Rectangle 26">
            <a:extLst>
              <a:ext uri="{FF2B5EF4-FFF2-40B4-BE49-F238E27FC236}">
                <a16:creationId xmlns="" xmlns:a16="http://schemas.microsoft.com/office/drawing/2014/main" id="{D4DCB80B-1192-4507-DFAA-3192490FAC7D}"/>
              </a:ext>
            </a:extLst>
          </p:cNvPr>
          <p:cNvSpPr/>
          <p:nvPr/>
        </p:nvSpPr>
        <p:spPr>
          <a:xfrm>
            <a:off x="1221184" y="3519337"/>
            <a:ext cx="2418522" cy="95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VOLTAGE SENSOR</a:t>
            </a:r>
          </a:p>
        </p:txBody>
      </p:sp>
      <p:sp>
        <p:nvSpPr>
          <p:cNvPr id="28" name="Rectangle 27">
            <a:extLst>
              <a:ext uri="{FF2B5EF4-FFF2-40B4-BE49-F238E27FC236}">
                <a16:creationId xmlns="" xmlns:a16="http://schemas.microsoft.com/office/drawing/2014/main" id="{D4DCB80B-1192-4507-DFAA-3192490FAC7D}"/>
              </a:ext>
            </a:extLst>
          </p:cNvPr>
          <p:cNvSpPr/>
          <p:nvPr/>
        </p:nvSpPr>
        <p:spPr>
          <a:xfrm>
            <a:off x="1269449" y="4853838"/>
            <a:ext cx="2418522" cy="95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SENSOR</a:t>
            </a:r>
          </a:p>
        </p:txBody>
      </p:sp>
      <p:sp>
        <p:nvSpPr>
          <p:cNvPr id="29" name="Rectangle 28">
            <a:extLst>
              <a:ext uri="{FF2B5EF4-FFF2-40B4-BE49-F238E27FC236}">
                <a16:creationId xmlns="" xmlns:a16="http://schemas.microsoft.com/office/drawing/2014/main" id="{D4DCB80B-1192-4507-DFAA-3192490FAC7D}"/>
              </a:ext>
            </a:extLst>
          </p:cNvPr>
          <p:cNvSpPr/>
          <p:nvPr/>
        </p:nvSpPr>
        <p:spPr>
          <a:xfrm>
            <a:off x="7767833" y="3364933"/>
            <a:ext cx="2223332" cy="95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a:t>
            </a:r>
          </a:p>
        </p:txBody>
      </p:sp>
      <p:sp>
        <p:nvSpPr>
          <p:cNvPr id="2" name="Right Arrow 1"/>
          <p:cNvSpPr/>
          <p:nvPr/>
        </p:nvSpPr>
        <p:spPr>
          <a:xfrm>
            <a:off x="3594836" y="2380839"/>
            <a:ext cx="896054" cy="52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ight Arrow 30"/>
          <p:cNvSpPr/>
          <p:nvPr/>
        </p:nvSpPr>
        <p:spPr>
          <a:xfrm>
            <a:off x="3642119" y="3597393"/>
            <a:ext cx="896054" cy="52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ight Arrow 31"/>
          <p:cNvSpPr/>
          <p:nvPr/>
        </p:nvSpPr>
        <p:spPr>
          <a:xfrm>
            <a:off x="3690384" y="4981047"/>
            <a:ext cx="855029" cy="52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ight Arrow 32"/>
          <p:cNvSpPr/>
          <p:nvPr/>
        </p:nvSpPr>
        <p:spPr>
          <a:xfrm>
            <a:off x="6914237" y="3577864"/>
            <a:ext cx="853596" cy="52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p:cNvSpPr/>
          <p:nvPr/>
        </p:nvSpPr>
        <p:spPr>
          <a:xfrm>
            <a:off x="3642119" y="-40241"/>
            <a:ext cx="409714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mj-lt"/>
              </a:rPr>
              <a:t>BLOCK DIAGRAM</a:t>
            </a:r>
          </a:p>
        </p:txBody>
      </p:sp>
      <p:sp>
        <p:nvSpPr>
          <p:cNvPr id="15" name="Right Arrow 14"/>
          <p:cNvSpPr/>
          <p:nvPr/>
        </p:nvSpPr>
        <p:spPr>
          <a:xfrm>
            <a:off x="3639706" y="6056938"/>
            <a:ext cx="855029" cy="52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 xmlns:a16="http://schemas.microsoft.com/office/drawing/2014/main" id="{D4DCB80B-1192-4507-DFAA-3192490FAC7D}"/>
              </a:ext>
            </a:extLst>
          </p:cNvPr>
          <p:cNvSpPr/>
          <p:nvPr/>
        </p:nvSpPr>
        <p:spPr>
          <a:xfrm>
            <a:off x="1221184" y="6044737"/>
            <a:ext cx="2466787" cy="594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RFID READER</a:t>
            </a:r>
          </a:p>
        </p:txBody>
      </p:sp>
      <p:sp>
        <p:nvSpPr>
          <p:cNvPr id="17" name="Right Arrow 16"/>
          <p:cNvSpPr/>
          <p:nvPr/>
        </p:nvSpPr>
        <p:spPr>
          <a:xfrm>
            <a:off x="6885670" y="5793136"/>
            <a:ext cx="853596" cy="52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ight Arrow 17"/>
          <p:cNvSpPr/>
          <p:nvPr/>
        </p:nvSpPr>
        <p:spPr>
          <a:xfrm>
            <a:off x="6910089" y="4772586"/>
            <a:ext cx="853596" cy="52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 xmlns:a16="http://schemas.microsoft.com/office/drawing/2014/main" id="{D4DCB80B-1192-4507-DFAA-3192490FAC7D}"/>
              </a:ext>
            </a:extLst>
          </p:cNvPr>
          <p:cNvSpPr/>
          <p:nvPr/>
        </p:nvSpPr>
        <p:spPr>
          <a:xfrm>
            <a:off x="7770247" y="4774759"/>
            <a:ext cx="2223332" cy="584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a:t>
            </a:r>
          </a:p>
        </p:txBody>
      </p:sp>
      <p:sp>
        <p:nvSpPr>
          <p:cNvPr id="20" name="Rectangle 19">
            <a:extLst>
              <a:ext uri="{FF2B5EF4-FFF2-40B4-BE49-F238E27FC236}">
                <a16:creationId xmlns="" xmlns:a16="http://schemas.microsoft.com/office/drawing/2014/main" id="{D4DCB80B-1192-4507-DFAA-3192490FAC7D}"/>
              </a:ext>
            </a:extLst>
          </p:cNvPr>
          <p:cNvSpPr/>
          <p:nvPr/>
        </p:nvSpPr>
        <p:spPr>
          <a:xfrm>
            <a:off x="7719569" y="5665824"/>
            <a:ext cx="2223332" cy="70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BUZZER</a:t>
            </a:r>
          </a:p>
        </p:txBody>
      </p:sp>
    </p:spTree>
    <p:extLst>
      <p:ext uri="{BB962C8B-B14F-4D97-AF65-F5344CB8AC3E}">
        <p14:creationId xmlns="" xmlns:p14="http://schemas.microsoft.com/office/powerpoint/2010/main" val="416585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HARDWARE BLOCK DIAGRAM EXPLANATION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2729" y="1963271"/>
            <a:ext cx="11869271" cy="4773704"/>
          </a:xfrm>
        </p:spPr>
        <p:txBody>
          <a:bodyPr>
            <a:normAutofit fontScale="62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The hardware explanation of product, to calculating product temperature,voltage,and current values through ATmega328P microcontroller comment. </a:t>
            </a:r>
          </a:p>
          <a:p>
            <a:pPr algn="just">
              <a:lnSpc>
                <a:spcPct val="150000"/>
              </a:lnSpc>
            </a:pPr>
            <a:r>
              <a:rPr lang="en-US" dirty="0">
                <a:latin typeface="Times New Roman" panose="02020603050405020304" pitchFamily="18" charset="0"/>
                <a:cs typeface="Times New Roman" panose="02020603050405020304" pitchFamily="18" charset="0"/>
              </a:rPr>
              <a:t>The temperature sensor value above than 40 to intimate the LCD and IOT on electronics appliances production fault.</a:t>
            </a:r>
          </a:p>
          <a:p>
            <a:pPr algn="just">
              <a:lnSpc>
                <a:spcPct val="150000"/>
              </a:lnSpc>
            </a:pPr>
            <a:r>
              <a:rPr lang="en-US" dirty="0">
                <a:latin typeface="Times New Roman" panose="02020603050405020304" pitchFamily="18" charset="0"/>
                <a:cs typeface="Times New Roman" panose="02020603050405020304" pitchFamily="18" charset="0"/>
              </a:rPr>
              <a:t>The current sensor value increased particular stage to intimate on LCD and IOT on on electronics appliances production fault.</a:t>
            </a:r>
          </a:p>
          <a:p>
            <a:pPr algn="just">
              <a:lnSpc>
                <a:spcPct val="150000"/>
              </a:lnSpc>
            </a:pPr>
            <a:r>
              <a:rPr lang="en-US" dirty="0">
                <a:latin typeface="Times New Roman" panose="02020603050405020304" pitchFamily="18" charset="0"/>
                <a:cs typeface="Times New Roman" panose="02020603050405020304" pitchFamily="18" charset="0"/>
              </a:rPr>
              <a:t>The voltage sensor value above than 230V to intimate the LCD and IOT on electronics appliances production fault.</a:t>
            </a:r>
          </a:p>
          <a:p>
            <a:pPr algn="just">
              <a:lnSpc>
                <a:spcPct val="150000"/>
              </a:lnSpc>
            </a:pPr>
            <a:r>
              <a:rPr lang="en-US" dirty="0">
                <a:latin typeface="Times New Roman" panose="02020603050405020304" pitchFamily="18" charset="0"/>
                <a:cs typeface="Times New Roman" panose="02020603050405020304" pitchFamily="18" charset="0"/>
              </a:rPr>
              <a:t>The microcontroller comment and control on all the components. The RFID reader is used to the medicine expired detection to intimate the IOT and LCD.</a:t>
            </a:r>
          </a:p>
          <a:p>
            <a:pPr algn="just">
              <a:lnSpc>
                <a:spcPct val="150000"/>
              </a:lnSpc>
            </a:pPr>
            <a:r>
              <a:rPr lang="en-US" dirty="0">
                <a:latin typeface="Times New Roman" panose="02020603050405020304" pitchFamily="18" charset="0"/>
                <a:cs typeface="Times New Roman" panose="02020603050405020304" pitchFamily="18" charset="0"/>
              </a:rPr>
              <a:t>The all sensors values are update to the IOT. The IOT main advantage is the all the information viewed on anywhere. If any sensors are damaged to intimate the IOT through network. So watch on anywhere.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9791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003F17-F773-4B73-A1C4-B4D979D47A69}"/>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SOFTWARE BLOCK DIAGRAM </a:t>
            </a:r>
          </a:p>
        </p:txBody>
      </p:sp>
      <p:sp>
        <p:nvSpPr>
          <p:cNvPr id="3" name="Content Placeholder 2">
            <a:extLst>
              <a:ext uri="{FF2B5EF4-FFF2-40B4-BE49-F238E27FC236}">
                <a16:creationId xmlns="" xmlns:a16="http://schemas.microsoft.com/office/drawing/2014/main" id="{22452C60-005B-448D-A264-FCEA14891056}"/>
              </a:ext>
            </a:extLst>
          </p:cNvPr>
          <p:cNvSpPr>
            <a:spLocks noGrp="1"/>
          </p:cNvSpPr>
          <p:nvPr>
            <p:ph idx="1"/>
          </p:nvPr>
        </p:nvSpPr>
        <p:spPr/>
        <p:txBody>
          <a:bodyPr/>
          <a:lstStyle/>
          <a:p>
            <a:pPr marL="0" indent="0">
              <a:buNone/>
            </a:pPr>
            <a:r>
              <a:rPr lang="en-US" dirty="0"/>
              <a:t> </a:t>
            </a:r>
          </a:p>
          <a:p>
            <a:pPr marL="0" indent="0">
              <a:buNone/>
            </a:pPr>
            <a:endParaRPr lang="en-US" dirty="0"/>
          </a:p>
        </p:txBody>
      </p:sp>
      <p:sp>
        <p:nvSpPr>
          <p:cNvPr id="4" name="Rectangle 3">
            <a:extLst>
              <a:ext uri="{FF2B5EF4-FFF2-40B4-BE49-F238E27FC236}">
                <a16:creationId xmlns="" xmlns:a16="http://schemas.microsoft.com/office/drawing/2014/main" id="{3F2A0216-94F7-4EA9-BEA0-B83AB48AE3FE}"/>
              </a:ext>
            </a:extLst>
          </p:cNvPr>
          <p:cNvSpPr/>
          <p:nvPr/>
        </p:nvSpPr>
        <p:spPr>
          <a:xfrm>
            <a:off x="838200" y="2822714"/>
            <a:ext cx="2425148" cy="980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collection </a:t>
            </a:r>
          </a:p>
          <a:p>
            <a:pPr algn="ctr"/>
            <a:r>
              <a:rPr lang="en-US" dirty="0"/>
              <a:t>Of Microcontroller</a:t>
            </a:r>
          </a:p>
        </p:txBody>
      </p:sp>
      <p:sp>
        <p:nvSpPr>
          <p:cNvPr id="6" name="Rectangle 5">
            <a:extLst>
              <a:ext uri="{FF2B5EF4-FFF2-40B4-BE49-F238E27FC236}">
                <a16:creationId xmlns="" xmlns:a16="http://schemas.microsoft.com/office/drawing/2014/main" id="{C4F7437A-B2F8-40AE-AB27-8C76367EC88F}"/>
              </a:ext>
            </a:extLst>
          </p:cNvPr>
          <p:cNvSpPr/>
          <p:nvPr/>
        </p:nvSpPr>
        <p:spPr>
          <a:xfrm>
            <a:off x="3801717" y="2822714"/>
            <a:ext cx="2054087" cy="861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of think speak  web server</a:t>
            </a:r>
          </a:p>
        </p:txBody>
      </p:sp>
      <p:sp>
        <p:nvSpPr>
          <p:cNvPr id="7" name="Rectangle 6">
            <a:extLst>
              <a:ext uri="{FF2B5EF4-FFF2-40B4-BE49-F238E27FC236}">
                <a16:creationId xmlns="" xmlns:a16="http://schemas.microsoft.com/office/drawing/2014/main" id="{27953A5F-367A-4E36-A637-B7A1BEA174E3}"/>
              </a:ext>
            </a:extLst>
          </p:cNvPr>
          <p:cNvSpPr/>
          <p:nvPr/>
        </p:nvSpPr>
        <p:spPr>
          <a:xfrm>
            <a:off x="6652591" y="2822714"/>
            <a:ext cx="2292626" cy="861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on HTML Page</a:t>
            </a:r>
          </a:p>
        </p:txBody>
      </p:sp>
      <p:cxnSp>
        <p:nvCxnSpPr>
          <p:cNvPr id="20" name="Straight Arrow Connector 19">
            <a:extLst>
              <a:ext uri="{FF2B5EF4-FFF2-40B4-BE49-F238E27FC236}">
                <a16:creationId xmlns="" xmlns:a16="http://schemas.microsoft.com/office/drawing/2014/main" id="{EEF25CD3-EB2D-4FF7-8E94-D7E9182A3F27}"/>
              </a:ext>
            </a:extLst>
          </p:cNvPr>
          <p:cNvCxnSpPr>
            <a:cxnSpLocks/>
            <a:stCxn id="4" idx="3"/>
          </p:cNvCxnSpPr>
          <p:nvPr/>
        </p:nvCxnSpPr>
        <p:spPr>
          <a:xfrm>
            <a:off x="3263348" y="3313045"/>
            <a:ext cx="420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0E4CA38C-9191-411E-9897-C5811CF53D3D}"/>
              </a:ext>
            </a:extLst>
          </p:cNvPr>
          <p:cNvCxnSpPr/>
          <p:nvPr/>
        </p:nvCxnSpPr>
        <p:spPr>
          <a:xfrm>
            <a:off x="5817704" y="3220279"/>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27953A5F-367A-4E36-A637-B7A1BEA174E3}"/>
              </a:ext>
            </a:extLst>
          </p:cNvPr>
          <p:cNvSpPr/>
          <p:nvPr/>
        </p:nvSpPr>
        <p:spPr>
          <a:xfrm>
            <a:off x="9669117" y="2822714"/>
            <a:ext cx="2292626" cy="861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Appliances Aged display</a:t>
            </a:r>
          </a:p>
        </p:txBody>
      </p:sp>
      <p:cxnSp>
        <p:nvCxnSpPr>
          <p:cNvPr id="18" name="Straight Arrow Connector 17">
            <a:extLst>
              <a:ext uri="{FF2B5EF4-FFF2-40B4-BE49-F238E27FC236}">
                <a16:creationId xmlns="" xmlns:a16="http://schemas.microsoft.com/office/drawing/2014/main" id="{0E4CA38C-9191-411E-9897-C5811CF53D3D}"/>
              </a:ext>
            </a:extLst>
          </p:cNvPr>
          <p:cNvCxnSpPr/>
          <p:nvPr/>
        </p:nvCxnSpPr>
        <p:spPr>
          <a:xfrm>
            <a:off x="8945217" y="3253409"/>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73562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BLOCK DIAGRAM EXPLANATION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software process are start to the hardware measure of products output result. </a:t>
            </a:r>
          </a:p>
          <a:p>
            <a:pPr algn="just">
              <a:lnSpc>
                <a:spcPct val="150000"/>
              </a:lnSpc>
            </a:pPr>
            <a:r>
              <a:rPr lang="en-US" dirty="0">
                <a:latin typeface="Times New Roman" panose="02020603050405020304" pitchFamily="18" charset="0"/>
                <a:cs typeface="Times New Roman" panose="02020603050405020304" pitchFamily="18" charset="0"/>
              </a:rPr>
              <a:t>Such us, temperature, current and voltage all the database values are  store the microcontroller.</a:t>
            </a:r>
          </a:p>
          <a:p>
            <a:pPr algn="just">
              <a:lnSpc>
                <a:spcPct val="150000"/>
              </a:lnSpc>
            </a:pPr>
            <a:r>
              <a:rPr lang="en-US" dirty="0">
                <a:latin typeface="Times New Roman" panose="02020603050405020304" pitchFamily="18" charset="0"/>
                <a:cs typeface="Times New Roman" panose="02020603050405020304" pitchFamily="18" charset="0"/>
              </a:rPr>
              <a:t> The microcontroller save and command on all the components. The all the informations are viewed on the  think speaker web server through HTML page to identifying the home appliances 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9594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DIAGRAM</a:t>
            </a:r>
            <a:endParaRPr lang="en-IN" dirty="0"/>
          </a:p>
        </p:txBody>
      </p:sp>
      <p:pic>
        <p:nvPicPr>
          <p:cNvPr id="4" name="Picture 3"/>
          <p:cNvPicPr/>
          <p:nvPr/>
        </p:nvPicPr>
        <p:blipFill>
          <a:blip r:embed="rId2"/>
          <a:stretch>
            <a:fillRect/>
          </a:stretch>
        </p:blipFill>
        <p:spPr>
          <a:xfrm>
            <a:off x="1694328" y="1667827"/>
            <a:ext cx="9103659" cy="4948126"/>
          </a:xfrm>
          <a:prstGeom prst="rect">
            <a:avLst/>
          </a:prstGeom>
        </p:spPr>
      </p:pic>
    </p:spTree>
    <p:extLst>
      <p:ext uri="{BB962C8B-B14F-4D97-AF65-F5344CB8AC3E}">
        <p14:creationId xmlns="" xmlns:p14="http://schemas.microsoft.com/office/powerpoint/2010/main" val="123695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12126-EB49-109A-82C8-FE3C8462ED32}"/>
              </a:ext>
            </a:extLst>
          </p:cNvPr>
          <p:cNvSpPr>
            <a:spLocks noGrp="1"/>
          </p:cNvSpPr>
          <p:nvPr>
            <p:ph type="title"/>
          </p:nvPr>
        </p:nvSpPr>
        <p:spPr>
          <a:xfrm>
            <a:off x="236375" y="185748"/>
            <a:ext cx="10515600" cy="1325563"/>
          </a:xfrm>
        </p:spPr>
        <p:txBody>
          <a:bodyPr/>
          <a:lstStyle/>
          <a:p>
            <a:r>
              <a:rPr lang="en-IN" dirty="0"/>
              <a:t>BLOCK DIAGRAM </a:t>
            </a:r>
          </a:p>
        </p:txBody>
      </p:sp>
      <p:sp>
        <p:nvSpPr>
          <p:cNvPr id="3" name="Rectangle 2">
            <a:extLst>
              <a:ext uri="{FF2B5EF4-FFF2-40B4-BE49-F238E27FC236}">
                <a16:creationId xmlns="" xmlns:a16="http://schemas.microsoft.com/office/drawing/2014/main" id="{340335EF-DE3F-FC0B-DAB4-181A8320467C}"/>
              </a:ext>
            </a:extLst>
          </p:cNvPr>
          <p:cNvSpPr/>
          <p:nvPr/>
        </p:nvSpPr>
        <p:spPr>
          <a:xfrm>
            <a:off x="4243873" y="2450190"/>
            <a:ext cx="1251857" cy="164840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IOT </a:t>
            </a:r>
          </a:p>
          <a:p>
            <a:pPr algn="ctr"/>
            <a:r>
              <a:rPr lang="en-IN" dirty="0"/>
              <a:t>Product </a:t>
            </a:r>
          </a:p>
          <a:p>
            <a:pPr algn="ctr"/>
            <a:r>
              <a:rPr lang="en-IN" dirty="0"/>
              <a:t>1 </a:t>
            </a:r>
          </a:p>
          <a:p>
            <a:pPr algn="ctr"/>
            <a:r>
              <a:rPr lang="en-IN" dirty="0"/>
              <a:t>(new or</a:t>
            </a:r>
          </a:p>
          <a:p>
            <a:pPr algn="ctr"/>
            <a:r>
              <a:rPr lang="en-IN" dirty="0"/>
              <a:t>Old)</a:t>
            </a:r>
          </a:p>
        </p:txBody>
      </p:sp>
      <p:sp>
        <p:nvSpPr>
          <p:cNvPr id="4" name="Rectangle 3">
            <a:extLst>
              <a:ext uri="{FF2B5EF4-FFF2-40B4-BE49-F238E27FC236}">
                <a16:creationId xmlns="" xmlns:a16="http://schemas.microsoft.com/office/drawing/2014/main" id="{CF776C66-8FF6-BDCD-65F9-E19A2EF53340}"/>
              </a:ext>
            </a:extLst>
          </p:cNvPr>
          <p:cNvSpPr/>
          <p:nvPr/>
        </p:nvSpPr>
        <p:spPr>
          <a:xfrm>
            <a:off x="2304662" y="2450190"/>
            <a:ext cx="1251858" cy="373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Temperature</a:t>
            </a:r>
          </a:p>
        </p:txBody>
      </p:sp>
      <p:sp>
        <p:nvSpPr>
          <p:cNvPr id="7" name="Rectangle 6">
            <a:extLst>
              <a:ext uri="{FF2B5EF4-FFF2-40B4-BE49-F238E27FC236}">
                <a16:creationId xmlns="" xmlns:a16="http://schemas.microsoft.com/office/drawing/2014/main" id="{BD5A8BBC-76B8-8F4D-6AC6-F4E0717D647A}"/>
              </a:ext>
            </a:extLst>
          </p:cNvPr>
          <p:cNvSpPr/>
          <p:nvPr/>
        </p:nvSpPr>
        <p:spPr>
          <a:xfrm>
            <a:off x="2304662" y="3087781"/>
            <a:ext cx="1251858" cy="373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Current </a:t>
            </a:r>
          </a:p>
        </p:txBody>
      </p:sp>
      <p:sp>
        <p:nvSpPr>
          <p:cNvPr id="8" name="Rectangle 7">
            <a:extLst>
              <a:ext uri="{FF2B5EF4-FFF2-40B4-BE49-F238E27FC236}">
                <a16:creationId xmlns="" xmlns:a16="http://schemas.microsoft.com/office/drawing/2014/main" id="{572A5ADE-F082-56B7-3E57-F552DD3BA4A8}"/>
              </a:ext>
            </a:extLst>
          </p:cNvPr>
          <p:cNvSpPr/>
          <p:nvPr/>
        </p:nvSpPr>
        <p:spPr>
          <a:xfrm>
            <a:off x="2304662" y="3725372"/>
            <a:ext cx="1251858" cy="373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Voltage</a:t>
            </a:r>
          </a:p>
        </p:txBody>
      </p:sp>
      <p:sp>
        <p:nvSpPr>
          <p:cNvPr id="9" name="Cloud 8">
            <a:extLst>
              <a:ext uri="{FF2B5EF4-FFF2-40B4-BE49-F238E27FC236}">
                <a16:creationId xmlns="" xmlns:a16="http://schemas.microsoft.com/office/drawing/2014/main" id="{6F3E4453-D6AB-E9F2-5140-92077B398A11}"/>
              </a:ext>
            </a:extLst>
          </p:cNvPr>
          <p:cNvSpPr/>
          <p:nvPr/>
        </p:nvSpPr>
        <p:spPr>
          <a:xfrm>
            <a:off x="6714930" y="318472"/>
            <a:ext cx="2845837" cy="2142929"/>
          </a:xfrm>
          <a:prstGeom prst="clou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cloud</a:t>
            </a:r>
          </a:p>
        </p:txBody>
      </p:sp>
      <p:sp>
        <p:nvSpPr>
          <p:cNvPr id="10" name="Rectangle 9">
            <a:extLst>
              <a:ext uri="{FF2B5EF4-FFF2-40B4-BE49-F238E27FC236}">
                <a16:creationId xmlns="" xmlns:a16="http://schemas.microsoft.com/office/drawing/2014/main" id="{2F461DF2-A306-6F74-8E73-9EF394820F57}"/>
              </a:ext>
            </a:extLst>
          </p:cNvPr>
          <p:cNvSpPr/>
          <p:nvPr/>
        </p:nvSpPr>
        <p:spPr>
          <a:xfrm>
            <a:off x="4243873" y="4723152"/>
            <a:ext cx="1251857" cy="164840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IOT Product </a:t>
            </a:r>
          </a:p>
          <a:p>
            <a:pPr algn="ctr"/>
            <a:r>
              <a:rPr lang="en-IN" dirty="0"/>
              <a:t>2</a:t>
            </a:r>
          </a:p>
          <a:p>
            <a:pPr algn="ctr"/>
            <a:r>
              <a:rPr lang="en-IN" dirty="0"/>
              <a:t>(new or</a:t>
            </a:r>
          </a:p>
          <a:p>
            <a:pPr algn="ctr"/>
            <a:r>
              <a:rPr lang="en-IN" dirty="0"/>
              <a:t>Old)</a:t>
            </a:r>
          </a:p>
          <a:p>
            <a:pPr algn="ctr"/>
            <a:endParaRPr lang="en-IN" dirty="0"/>
          </a:p>
        </p:txBody>
      </p:sp>
      <p:sp>
        <p:nvSpPr>
          <p:cNvPr id="11" name="Rectangle 10">
            <a:extLst>
              <a:ext uri="{FF2B5EF4-FFF2-40B4-BE49-F238E27FC236}">
                <a16:creationId xmlns="" xmlns:a16="http://schemas.microsoft.com/office/drawing/2014/main" id="{11225C9E-975B-84DE-656E-A8886D85D3B9}"/>
              </a:ext>
            </a:extLst>
          </p:cNvPr>
          <p:cNvSpPr/>
          <p:nvPr/>
        </p:nvSpPr>
        <p:spPr>
          <a:xfrm>
            <a:off x="2304662" y="4723152"/>
            <a:ext cx="1251858" cy="373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Temperature</a:t>
            </a:r>
          </a:p>
        </p:txBody>
      </p:sp>
      <p:sp>
        <p:nvSpPr>
          <p:cNvPr id="12" name="Rectangle 11">
            <a:extLst>
              <a:ext uri="{FF2B5EF4-FFF2-40B4-BE49-F238E27FC236}">
                <a16:creationId xmlns="" xmlns:a16="http://schemas.microsoft.com/office/drawing/2014/main" id="{2BE2D419-270D-284D-C011-F82F196363E8}"/>
              </a:ext>
            </a:extLst>
          </p:cNvPr>
          <p:cNvSpPr/>
          <p:nvPr/>
        </p:nvSpPr>
        <p:spPr>
          <a:xfrm>
            <a:off x="2304662" y="5360743"/>
            <a:ext cx="1251858" cy="373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Current </a:t>
            </a:r>
          </a:p>
        </p:txBody>
      </p:sp>
      <p:sp>
        <p:nvSpPr>
          <p:cNvPr id="13" name="Rectangle 12">
            <a:extLst>
              <a:ext uri="{FF2B5EF4-FFF2-40B4-BE49-F238E27FC236}">
                <a16:creationId xmlns="" xmlns:a16="http://schemas.microsoft.com/office/drawing/2014/main" id="{386C6FC1-4DEE-8A65-F3DC-B9ED7A321703}"/>
              </a:ext>
            </a:extLst>
          </p:cNvPr>
          <p:cNvSpPr/>
          <p:nvPr/>
        </p:nvSpPr>
        <p:spPr>
          <a:xfrm>
            <a:off x="2304662" y="5998334"/>
            <a:ext cx="1251858" cy="373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t>Voltage</a:t>
            </a:r>
          </a:p>
        </p:txBody>
      </p:sp>
      <p:cxnSp>
        <p:nvCxnSpPr>
          <p:cNvPr id="15" name="Connector: Elbow 14">
            <a:extLst>
              <a:ext uri="{FF2B5EF4-FFF2-40B4-BE49-F238E27FC236}">
                <a16:creationId xmlns="" xmlns:a16="http://schemas.microsoft.com/office/drawing/2014/main" id="{8C32B43F-3274-08A3-867E-EBC82285B3D8}"/>
              </a:ext>
            </a:extLst>
          </p:cNvPr>
          <p:cNvCxnSpPr>
            <a:stCxn id="3" idx="3"/>
          </p:cNvCxnSpPr>
          <p:nvPr/>
        </p:nvCxnSpPr>
        <p:spPr>
          <a:xfrm flipV="1">
            <a:off x="5495730" y="2202024"/>
            <a:ext cx="737119" cy="107237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5B0427F-AC11-E038-ECDB-CB2BE6179863}"/>
              </a:ext>
            </a:extLst>
          </p:cNvPr>
          <p:cNvCxnSpPr>
            <a:cxnSpLocks/>
          </p:cNvCxnSpPr>
          <p:nvPr/>
        </p:nvCxnSpPr>
        <p:spPr>
          <a:xfrm>
            <a:off x="5960706" y="1875453"/>
            <a:ext cx="270588" cy="326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7E5FE016-F8C4-981C-5730-9E9893F52FD3}"/>
              </a:ext>
            </a:extLst>
          </p:cNvPr>
          <p:cNvCxnSpPr/>
          <p:nvPr/>
        </p:nvCxnSpPr>
        <p:spPr>
          <a:xfrm>
            <a:off x="6466114" y="22020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EE47D92C-327F-B904-D9AC-F518C4C016E7}"/>
              </a:ext>
            </a:extLst>
          </p:cNvPr>
          <p:cNvCxnSpPr>
            <a:cxnSpLocks/>
          </p:cNvCxnSpPr>
          <p:nvPr/>
        </p:nvCxnSpPr>
        <p:spPr>
          <a:xfrm flipH="1">
            <a:off x="6231294" y="1875453"/>
            <a:ext cx="197498" cy="326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 xmlns:a16="http://schemas.microsoft.com/office/drawing/2014/main" id="{8235E52F-AA14-FE24-7C06-1B1628F74743}"/>
              </a:ext>
            </a:extLst>
          </p:cNvPr>
          <p:cNvCxnSpPr/>
          <p:nvPr/>
        </p:nvCxnSpPr>
        <p:spPr>
          <a:xfrm flipV="1">
            <a:off x="5494175" y="4462739"/>
            <a:ext cx="737119" cy="107237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E611372E-F6DC-EA44-D9BF-8753DE4C63C0}"/>
              </a:ext>
            </a:extLst>
          </p:cNvPr>
          <p:cNvCxnSpPr>
            <a:cxnSpLocks/>
          </p:cNvCxnSpPr>
          <p:nvPr/>
        </p:nvCxnSpPr>
        <p:spPr>
          <a:xfrm>
            <a:off x="5959151" y="4136168"/>
            <a:ext cx="270588" cy="326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A5723C79-F135-08D2-FB41-FB8A4F0BC165}"/>
              </a:ext>
            </a:extLst>
          </p:cNvPr>
          <p:cNvCxnSpPr/>
          <p:nvPr/>
        </p:nvCxnSpPr>
        <p:spPr>
          <a:xfrm>
            <a:off x="6464559" y="446273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8C683A99-5501-D414-427C-F986430A87B2}"/>
              </a:ext>
            </a:extLst>
          </p:cNvPr>
          <p:cNvCxnSpPr>
            <a:cxnSpLocks/>
          </p:cNvCxnSpPr>
          <p:nvPr/>
        </p:nvCxnSpPr>
        <p:spPr>
          <a:xfrm flipH="1">
            <a:off x="6229739" y="4136168"/>
            <a:ext cx="197498" cy="326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D71E17A8-52E1-8A12-D49D-6AF592B2AD57}"/>
              </a:ext>
            </a:extLst>
          </p:cNvPr>
          <p:cNvCxnSpPr>
            <a:stCxn id="4" idx="3"/>
          </p:cNvCxnSpPr>
          <p:nvPr/>
        </p:nvCxnSpPr>
        <p:spPr>
          <a:xfrm flipV="1">
            <a:off x="3556520" y="2636802"/>
            <a:ext cx="6873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38F11556-A1B6-7293-BFF7-B391AAE69B24}"/>
              </a:ext>
            </a:extLst>
          </p:cNvPr>
          <p:cNvCxnSpPr/>
          <p:nvPr/>
        </p:nvCxnSpPr>
        <p:spPr>
          <a:xfrm flipV="1">
            <a:off x="3556520" y="3287287"/>
            <a:ext cx="6873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E35AD0AD-4F25-606B-1E93-F06E39946D2C}"/>
              </a:ext>
            </a:extLst>
          </p:cNvPr>
          <p:cNvCxnSpPr/>
          <p:nvPr/>
        </p:nvCxnSpPr>
        <p:spPr>
          <a:xfrm flipV="1">
            <a:off x="3556520" y="3912450"/>
            <a:ext cx="6873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EE4DE1C7-90A5-ED09-EE90-FDE861E25EC3}"/>
              </a:ext>
            </a:extLst>
          </p:cNvPr>
          <p:cNvCxnSpPr/>
          <p:nvPr/>
        </p:nvCxnSpPr>
        <p:spPr>
          <a:xfrm flipV="1">
            <a:off x="3547970" y="4909112"/>
            <a:ext cx="6873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946D63F3-4E08-CB99-24A8-671CEBC1B3DA}"/>
              </a:ext>
            </a:extLst>
          </p:cNvPr>
          <p:cNvCxnSpPr/>
          <p:nvPr/>
        </p:nvCxnSpPr>
        <p:spPr>
          <a:xfrm flipV="1">
            <a:off x="3580625" y="5547355"/>
            <a:ext cx="6873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2FCA1624-ACEA-C07E-4DA5-B534737455FE}"/>
              </a:ext>
            </a:extLst>
          </p:cNvPr>
          <p:cNvCxnSpPr/>
          <p:nvPr/>
        </p:nvCxnSpPr>
        <p:spPr>
          <a:xfrm flipV="1">
            <a:off x="3547970" y="6170624"/>
            <a:ext cx="6873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1875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B04A16E-BE28-52CB-0E68-D7F0550CEB51}"/>
              </a:ext>
            </a:extLst>
          </p:cNvPr>
          <p:cNvSpPr txBox="1">
            <a:spLocks/>
          </p:cNvSpPr>
          <p:nvPr/>
        </p:nvSpPr>
        <p:spPr>
          <a:xfrm>
            <a:off x="1219200" y="425678"/>
            <a:ext cx="9144000" cy="677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mn-lt"/>
                <a:cs typeface="Times New Roman" pitchFamily="18" charset="0"/>
              </a:rPr>
              <a:t>CONTENTS</a:t>
            </a:r>
            <a:endParaRPr lang="en-US" sz="2800" dirty="0">
              <a:latin typeface="+mn-lt"/>
              <a:cs typeface="Times New Roman" pitchFamily="18" charset="0"/>
            </a:endParaRPr>
          </a:p>
        </p:txBody>
      </p:sp>
      <p:sp>
        <p:nvSpPr>
          <p:cNvPr id="5" name="Subtitle 2">
            <a:extLst>
              <a:ext uri="{FF2B5EF4-FFF2-40B4-BE49-F238E27FC236}">
                <a16:creationId xmlns="" xmlns:a16="http://schemas.microsoft.com/office/drawing/2014/main" id="{7BB3C1AD-F572-55A4-D62F-F297543458C4}"/>
              </a:ext>
            </a:extLst>
          </p:cNvPr>
          <p:cNvSpPr txBox="1">
            <a:spLocks/>
          </p:cNvSpPr>
          <p:nvPr/>
        </p:nvSpPr>
        <p:spPr>
          <a:xfrm>
            <a:off x="1146629" y="1741713"/>
            <a:ext cx="10522857" cy="480422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ABSTRACT</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LITERATURE SURVEY</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PROBLEM STATEMENT</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EXISTING SYSTEM</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EXISTING PROBLEM STATEMENT</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PROPOSED SYSTEM</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SOFTWARE REQUIREMENTS</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BLOCK DIAGRAM AND EXPLANATION</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SIMULATION </a:t>
            </a:r>
            <a:r>
              <a:rPr lang="en-IN" altLang="en-US" dirty="0" smtClean="0">
                <a:latin typeface="Times New Roman" pitchFamily="18" charset="0"/>
                <a:cs typeface="Times New Roman" pitchFamily="18" charset="0"/>
              </a:rPr>
              <a:t>RESULT AND CIRCUIT DIAGRAM</a:t>
            </a:r>
            <a:endParaRPr lang="en-IN" altLang="en-US" dirty="0" smtClean="0">
              <a:latin typeface="Times New Roman" pitchFamily="18" charset="0"/>
              <a:cs typeface="Times New Roman" pitchFamily="18" charset="0"/>
            </a:endParaRP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ADVANTAGES AND DISADVANTAGES</a:t>
            </a:r>
          </a:p>
          <a:p>
            <a:pPr indent="-796925">
              <a:spcBef>
                <a:spcPts val="800"/>
              </a:spcBef>
              <a:spcAft>
                <a:spcPts val="800"/>
              </a:spcAft>
              <a:buClr>
                <a:srgbClr val="0D0D0D"/>
              </a:buClr>
            </a:pPr>
            <a:r>
              <a:rPr lang="en-IN" altLang="en-US" dirty="0" smtClean="0">
                <a:latin typeface="Times New Roman" pitchFamily="18" charset="0"/>
                <a:cs typeface="Times New Roman" pitchFamily="18" charset="0"/>
              </a:rPr>
              <a:t>CONCLUSION AND REFERENCES</a:t>
            </a:r>
          </a:p>
          <a:p>
            <a:pPr indent="-796925">
              <a:spcBef>
                <a:spcPts val="800"/>
              </a:spcBef>
              <a:spcAft>
                <a:spcPts val="800"/>
              </a:spcAft>
              <a:buClr>
                <a:srgbClr val="0D0D0D"/>
              </a:buClr>
            </a:pPr>
            <a:endParaRPr lang="en-US" altLang="en-US" dirty="0"/>
          </a:p>
        </p:txBody>
      </p:sp>
    </p:spTree>
    <p:extLst>
      <p:ext uri="{BB962C8B-B14F-4D97-AF65-F5344CB8AC3E}">
        <p14:creationId xmlns="" xmlns:p14="http://schemas.microsoft.com/office/powerpoint/2010/main" val="163192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SIMULATION RESULT</a:t>
            </a:r>
            <a:endParaRPr lang="en-IN" sz="24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551543" y="1432765"/>
            <a:ext cx="11059886" cy="4782764"/>
          </a:xfrm>
          <a:prstGeom prst="rect">
            <a:avLst/>
          </a:prstGeom>
        </p:spPr>
      </p:pic>
    </p:spTree>
    <p:extLst>
      <p:ext uri="{BB962C8B-B14F-4D97-AF65-F5344CB8AC3E}">
        <p14:creationId xmlns="" xmlns:p14="http://schemas.microsoft.com/office/powerpoint/2010/main" val="164180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19314" y="658906"/>
            <a:ext cx="11306629" cy="5930153"/>
          </a:xfrm>
          <a:prstGeom prst="rect">
            <a:avLst/>
          </a:prstGeom>
        </p:spPr>
      </p:pic>
    </p:spTree>
    <p:extLst>
      <p:ext uri="{BB962C8B-B14F-4D97-AF65-F5344CB8AC3E}">
        <p14:creationId xmlns="" xmlns:p14="http://schemas.microsoft.com/office/powerpoint/2010/main" val="178776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406400" y="856343"/>
            <a:ext cx="11234057" cy="5719269"/>
          </a:xfrm>
          <a:prstGeom prst="rect">
            <a:avLst/>
          </a:prstGeom>
        </p:spPr>
      </p:pic>
    </p:spTree>
    <p:extLst>
      <p:ext uri="{BB962C8B-B14F-4D97-AF65-F5344CB8AC3E}">
        <p14:creationId xmlns="" xmlns:p14="http://schemas.microsoft.com/office/powerpoint/2010/main" val="147869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endParaRPr lang="en-IN" dirty="0"/>
          </a:p>
        </p:txBody>
      </p:sp>
      <p:sp>
        <p:nvSpPr>
          <p:cNvPr id="3" name="Content Placeholder 2"/>
          <p:cNvSpPr>
            <a:spLocks noGrp="1"/>
          </p:cNvSpPr>
          <p:nvPr>
            <p:ph idx="1"/>
          </p:nvPr>
        </p:nvSpPr>
        <p:spPr/>
        <p:txBody>
          <a:bodyPr/>
          <a:lstStyle/>
          <a:p>
            <a:pPr>
              <a:lnSpc>
                <a:spcPct val="150000"/>
              </a:lnSpc>
            </a:pPr>
            <a:r>
              <a:rPr lang="en-IN" dirty="0">
                <a:latin typeface="Times New Roman" panose="02020603050405020304" pitchFamily="18" charset="0"/>
                <a:cs typeface="Times New Roman" panose="02020603050405020304" pitchFamily="18" charset="0"/>
              </a:rPr>
              <a:t>It is important to explore the aged users.</a:t>
            </a:r>
          </a:p>
          <a:p>
            <a:pPr>
              <a:lnSpc>
                <a:spcPct val="150000"/>
              </a:lnSpc>
            </a:pPr>
            <a:r>
              <a:rPr lang="en-IN" dirty="0">
                <a:latin typeface="Times New Roman" panose="02020603050405020304" pitchFamily="18" charset="0"/>
                <a:cs typeface="Times New Roman" panose="02020603050405020304" pitchFamily="18" charset="0"/>
              </a:rPr>
              <a:t>The gauge the intention of the users.</a:t>
            </a:r>
          </a:p>
        </p:txBody>
      </p:sp>
    </p:spTree>
    <p:extLst>
      <p:ext uri="{BB962C8B-B14F-4D97-AF65-F5344CB8AC3E}">
        <p14:creationId xmlns="" xmlns:p14="http://schemas.microsoft.com/office/powerpoint/2010/main" val="3002748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endParaRPr lang="en-IN" dirty="0"/>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High Cost.</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In the unpredictability of the surrounding environment which adds unwarranted risks of interrupted monitoring services.</a:t>
            </a:r>
          </a:p>
        </p:txBody>
      </p:sp>
    </p:spTree>
    <p:extLst>
      <p:ext uri="{BB962C8B-B14F-4D97-AF65-F5344CB8AC3E}">
        <p14:creationId xmlns="" xmlns:p14="http://schemas.microsoft.com/office/powerpoint/2010/main" val="305083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CONCLUSION</a:t>
            </a:r>
            <a:endParaRPr lang="en-IN" sz="2800" dirty="0">
              <a:latin typeface="Times New Roman" pitchFamily="18" charset="0"/>
              <a:cs typeface="Times New Roman" pitchFamily="18" charset="0"/>
            </a:endParaRPr>
          </a:p>
        </p:txBody>
      </p:sp>
      <p:sp>
        <p:nvSpPr>
          <p:cNvPr id="3" name="Rectangle 2"/>
          <p:cNvSpPr/>
          <p:nvPr/>
        </p:nvSpPr>
        <p:spPr>
          <a:xfrm>
            <a:off x="551329" y="1720840"/>
            <a:ext cx="10932459" cy="4247317"/>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Primarily smart homes and related technologies consist of various kinds of sensors, appliances, and monitoring systems that are connected together and act like an automated system enabling both localized and remote control of the environment . The type of sensors, control appliances, and devices that are installed depend upon the application type and nature of support provided. They range from hot water systems, lighting for homes, fridges, TVs to sensors and equipment that are used for the purpose of health monitoring . Smart home services are considered one of the most promising potential markets as the demand for related products has increased exponentially over the past few years.</a:t>
            </a:r>
          </a:p>
          <a:p>
            <a:pPr algn="just">
              <a:lnSpc>
                <a:spcPct val="150000"/>
              </a:lnSpc>
            </a:pPr>
            <a:r>
              <a:rPr lang="en-IN" dirty="0">
                <a:latin typeface="Times New Roman" panose="02020603050405020304" pitchFamily="18" charset="0"/>
                <a:cs typeface="Times New Roman" panose="02020603050405020304" pitchFamily="18" charset="0"/>
              </a:rPr>
              <a:t>In my project, we provide the results for energy consumption predictions when we include the scheduling module in our proposed methodology. For every user, we see a noticeable drop in the energy consumption and the energy cost when we include each module of the proposed methodology and apply proper control rules. </a:t>
            </a:r>
          </a:p>
        </p:txBody>
      </p:sp>
    </p:spTree>
    <p:extLst>
      <p:ext uri="{BB962C8B-B14F-4D97-AF65-F5344CB8AC3E}">
        <p14:creationId xmlns="" xmlns:p14="http://schemas.microsoft.com/office/powerpoint/2010/main" val="2432912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normAutofit/>
          </a:bodyPr>
          <a:lstStyle/>
          <a:p>
            <a:pPr algn="ctr"/>
            <a:r>
              <a:rPr lang="en-US" sz="2000" dirty="0">
                <a:latin typeface="Times New Roman" pitchFamily="18" charset="0"/>
                <a:cs typeface="Times New Roman" pitchFamily="18" charset="0"/>
              </a:rPr>
              <a:t>REFERENCE</a:t>
            </a:r>
            <a:endParaRPr lang="en-IN" sz="2000" dirty="0">
              <a:latin typeface="Times New Roman" pitchFamily="18" charset="0"/>
              <a:cs typeface="Times New Roman" pitchFamily="18" charset="0"/>
            </a:endParaRPr>
          </a:p>
        </p:txBody>
      </p:sp>
      <p:sp>
        <p:nvSpPr>
          <p:cNvPr id="3" name="Rectangle 2"/>
          <p:cNvSpPr/>
          <p:nvPr/>
        </p:nvSpPr>
        <p:spPr>
          <a:xfrm>
            <a:off x="220490" y="1227354"/>
            <a:ext cx="11766176" cy="52629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Yadav, A.K.S.; Sora, M. An optimized deep neural network-based financial statement fraud detection in text mining. 3c Empres. Investig. Y Pensam. Crítico 2021, 10, 77–105. [CrossRef] </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Luo, H.; Hu, X.; Zou, Y.; Jing, X.; Song, C.; Ni, Q. Research on a reference signal optimisation algorithm for indoor Bluetooth positioning. Appl. Math. Nonlinear Sci. 2021, 6, 525–534. [CrossRef] </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Ramesh, J.; Al-Ali, A.R.; Al Nabulsi, A.; Osman, A.; Shaaban, M. Deep Learning Approach for Smart Home Appliances Monitoring and Classification. In Proceedings of the 2022 IEEE International Conference on Consumer Electronics (ICCE), Las Vegas, NV, USA, 7–9 January 2022; pp. 1–5.</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Rashid, R.A.; Chin, L.; Sarijari, M.A.; Sudirman, R.; Ide, T. Machine learning for smart energy monitoring of home appliances using IoT. In Proceedings of the 2019 Eleventh International Conference on Ubiquitous and Future Networks (ICUFN), Zagreb, Croatia, 2–5 July 2019; pp. 66–71.</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Veloso, A.F.d.S.; de Oliveira, R.G.; Rodrigues, A.A.; Rabelo, R.A.; Rodrigues, J.J. Cognitive smart plugs for signature identification of residential home appliance load using machine learning: From theory to practice. In Proceedings of the 2019 IEEE International Conference on Communications Workshops (ICC Workshops), Shanghai, China, 20–24 May 2019; pp. 1–6.</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96989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C44657A-34CA-3DDD-A7DA-D843D9A21C2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206171" y="567897"/>
            <a:ext cx="8170506" cy="5629678"/>
          </a:xfrm>
        </p:spPr>
      </p:pic>
    </p:spTree>
    <p:extLst>
      <p:ext uri="{BB962C8B-B14F-4D97-AF65-F5344CB8AC3E}">
        <p14:creationId xmlns="" xmlns:p14="http://schemas.microsoft.com/office/powerpoint/2010/main" val="312114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3DAB522-B621-7D61-DCE1-D94958BF4014}"/>
              </a:ext>
            </a:extLst>
          </p:cNvPr>
          <p:cNvSpPr>
            <a:spLocks noGrp="1"/>
          </p:cNvSpPr>
          <p:nvPr>
            <p:ph type="title"/>
          </p:nvPr>
        </p:nvSpPr>
        <p:spPr>
          <a:xfrm>
            <a:off x="838200" y="365125"/>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ABSTRACT</a:t>
            </a:r>
            <a:r>
              <a:rPr lang="en-US" sz="3200" b="1" dirty="0">
                <a:latin typeface="+mn-lt"/>
                <a:cs typeface="Times New Roman" panose="02020603050405020304" pitchFamily="18" charset="0"/>
              </a:rPr>
              <a:t> </a:t>
            </a:r>
          </a:p>
        </p:txBody>
      </p:sp>
      <p:sp>
        <p:nvSpPr>
          <p:cNvPr id="5" name="Content Placeholder 2">
            <a:extLst>
              <a:ext uri="{FF2B5EF4-FFF2-40B4-BE49-F238E27FC236}">
                <a16:creationId xmlns="" xmlns:a16="http://schemas.microsoft.com/office/drawing/2014/main" id="{A085304F-27BF-6F1A-2F2C-247AE7EF5884}"/>
              </a:ext>
            </a:extLst>
          </p:cNvPr>
          <p:cNvSpPr>
            <a:spLocks noGrp="1"/>
          </p:cNvSpPr>
          <p:nvPr>
            <p:ph idx="1"/>
          </p:nvPr>
        </p:nvSpPr>
        <p:spPr>
          <a:xfrm>
            <a:off x="838200" y="1825625"/>
            <a:ext cx="10515600" cy="4351338"/>
          </a:xfr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In smart home, the prediction of smart devices age as well as fault is mandatory to avoid the problems in automation and replace the expired smart devices.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pervasiveness of home automation has been increasing greatly in recent years due to much higher affordability and simplicity to get updates through smart phone and tablet connectivity.</a:t>
            </a:r>
          </a:p>
          <a:p>
            <a:pPr algn="just">
              <a:lnSpc>
                <a:spcPct val="150000"/>
              </a:lnSpc>
            </a:pPr>
            <a:r>
              <a:rPr lang="en-US" sz="1800" dirty="0">
                <a:latin typeface="Times New Roman" panose="02020603050405020304" pitchFamily="18" charset="0"/>
                <a:cs typeface="Times New Roman" panose="02020603050405020304" pitchFamily="18" charset="0"/>
              </a:rPr>
              <a:t>AI based algorithm is implemented for   automation of home product system  and also medicine expired detection using RFID reader process.</a:t>
            </a:r>
          </a:p>
          <a:p>
            <a:pPr algn="just">
              <a:lnSpc>
                <a:spcPct val="150000"/>
              </a:lnSpc>
            </a:pPr>
            <a:r>
              <a:rPr lang="en-US" sz="1800" dirty="0">
                <a:latin typeface="Times New Roman" panose="02020603050405020304" pitchFamily="18" charset="0"/>
                <a:cs typeface="Times New Roman" panose="02020603050405020304" pitchFamily="18" charset="0"/>
              </a:rPr>
              <a:t>It is automation of the home, housework, hospital or household activity or domestic activities under the observance. </a:t>
            </a:r>
          </a:p>
          <a:p>
            <a:pPr algn="just">
              <a:lnSpc>
                <a:spcPct val="150000"/>
              </a:lnSpc>
            </a:pPr>
            <a:r>
              <a:rPr lang="en-US" sz="1800" dirty="0">
                <a:latin typeface="Times New Roman" panose="02020603050405020304" pitchFamily="18" charset="0"/>
                <a:cs typeface="Times New Roman" panose="02020603050405020304" pitchFamily="18" charset="0"/>
              </a:rPr>
              <a:t>This proposed model utilizes for energy saving as well as identifying the aged smart devices and the medicines</a:t>
            </a:r>
          </a:p>
        </p:txBody>
      </p:sp>
    </p:spTree>
    <p:extLst>
      <p:ext uri="{BB962C8B-B14F-4D97-AF65-F5344CB8AC3E}">
        <p14:creationId xmlns="" xmlns:p14="http://schemas.microsoft.com/office/powerpoint/2010/main" val="340966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286" y="2188028"/>
            <a:ext cx="8229600" cy="1143000"/>
          </a:xfrm>
        </p:spPr>
        <p:txBody>
          <a:bodyPr>
            <a:normAutofit/>
          </a:bodyPr>
          <a:lstStyle/>
          <a:p>
            <a:pPr algn="ctr"/>
            <a:r>
              <a:rPr lang="en-US" sz="2800" b="1" dirty="0">
                <a:latin typeface="Times New Roman" pitchFamily="18" charset="0"/>
                <a:cs typeface="Times New Roman" pitchFamily="18" charset="0"/>
              </a:rPr>
              <a:t> LITERATURE SURVEY</a:t>
            </a:r>
            <a:endParaRPr lang="en-IN"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04444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508692745"/>
              </p:ext>
            </p:extLst>
          </p:nvPr>
        </p:nvGraphicFramePr>
        <p:xfrm>
          <a:off x="406400" y="381000"/>
          <a:ext cx="11350170" cy="6119193"/>
        </p:xfrm>
        <a:graphic>
          <a:graphicData uri="http://schemas.openxmlformats.org/drawingml/2006/table">
            <a:tbl>
              <a:tblPr firstRow="1" bandRow="1">
                <a:tableStyleId>{5940675A-B579-460E-94D1-54222C63F5DA}</a:tableStyleId>
              </a:tblPr>
              <a:tblGrid>
                <a:gridCol w="1238200">
                  <a:extLst>
                    <a:ext uri="{9D8B030D-6E8A-4147-A177-3AD203B41FA5}">
                      <a16:colId xmlns="" xmlns:a16="http://schemas.microsoft.com/office/drawing/2014/main" val="20000"/>
                    </a:ext>
                  </a:extLst>
                </a:gridCol>
                <a:gridCol w="2785951">
                  <a:extLst>
                    <a:ext uri="{9D8B030D-6E8A-4147-A177-3AD203B41FA5}">
                      <a16:colId xmlns="" xmlns:a16="http://schemas.microsoft.com/office/drawing/2014/main" val="20001"/>
                    </a:ext>
                  </a:extLst>
                </a:gridCol>
                <a:gridCol w="2579584">
                  <a:extLst>
                    <a:ext uri="{9D8B030D-6E8A-4147-A177-3AD203B41FA5}">
                      <a16:colId xmlns="" xmlns:a16="http://schemas.microsoft.com/office/drawing/2014/main" val="20002"/>
                    </a:ext>
                  </a:extLst>
                </a:gridCol>
                <a:gridCol w="4746435">
                  <a:extLst>
                    <a:ext uri="{9D8B030D-6E8A-4147-A177-3AD203B41FA5}">
                      <a16:colId xmlns="" xmlns:a16="http://schemas.microsoft.com/office/drawing/2014/main" val="20003"/>
                    </a:ext>
                  </a:extLst>
                </a:gridCol>
              </a:tblGrid>
              <a:tr h="685801">
                <a:tc>
                  <a:txBody>
                    <a:bodyPr/>
                    <a:lstStyle/>
                    <a:p>
                      <a:pPr algn="ctr"/>
                      <a:r>
                        <a:rPr lang="en-US" b="1" dirty="0">
                          <a:latin typeface="Times New Roman" pitchFamily="18" charset="0"/>
                          <a:cs typeface="Times New Roman" pitchFamily="18" charset="0"/>
                        </a:rPr>
                        <a:t>S.NO</a:t>
                      </a:r>
                      <a:endParaRPr lang="en-IN"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TITLE</a:t>
                      </a:r>
                      <a:endParaRPr lang="en-IN"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AUTHOR &amp; YEAR</a:t>
                      </a:r>
                      <a:endParaRPr lang="en-IN"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DESCRIPTION</a:t>
                      </a:r>
                      <a:endParaRPr lang="en-IN" b="1"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716696">
                <a:tc>
                  <a:txBody>
                    <a:bodyPr/>
                    <a:lstStyle/>
                    <a:p>
                      <a:r>
                        <a:rPr lang="en-US" dirty="0"/>
                        <a:t>1.</a:t>
                      </a:r>
                      <a:endParaRPr lang="en-IN" dirty="0"/>
                    </a:p>
                  </a:txBody>
                  <a:tcPr/>
                </a:tc>
                <a:tc>
                  <a:txBody>
                    <a:bodyPr/>
                    <a:lstStyle/>
                    <a:p>
                      <a:r>
                        <a:rPr lang="en-IN" dirty="0"/>
                        <a:t>Predictive Analytics of Energy Usage by IoT-Based Smart Home Appliances for Green Urban Development</a:t>
                      </a:r>
                    </a:p>
                  </a:txBody>
                  <a:tcPr/>
                </a:tc>
                <a:tc>
                  <a:txBody>
                    <a:bodyPr/>
                    <a:lstStyle/>
                    <a:p>
                      <a:r>
                        <a:rPr lang="en-IN" dirty="0"/>
                        <a:t>Mohammad Shorfuzzaman , M. Shamim Hossain </a:t>
                      </a:r>
                    </a:p>
                    <a:p>
                      <a:r>
                        <a:rPr lang="en-IN" dirty="0"/>
                        <a:t>2021</a:t>
                      </a:r>
                    </a:p>
                  </a:txBody>
                  <a:tcPr/>
                </a:tc>
                <a:tc>
                  <a:txBody>
                    <a:bodyPr/>
                    <a:lstStyle/>
                    <a:p>
                      <a:r>
                        <a:rPr lang="en-IN" dirty="0"/>
                        <a:t>Green IoT primarily focuses on increasing IoT sustainability by reducing the large amount of energy required by IoT devices. Whether increasing the efficiency of these devices or conserving energy, predictive analytics is the cornerstone for creating value and insight from large IoT data. </a:t>
                      </a:r>
                    </a:p>
                  </a:txBody>
                  <a:tcPr/>
                </a:tc>
                <a:extLst>
                  <a:ext uri="{0D108BD9-81ED-4DB2-BD59-A6C34878D82A}">
                    <a16:rowId xmlns="" xmlns:a16="http://schemas.microsoft.com/office/drawing/2014/main" val="10001"/>
                  </a:ext>
                </a:extLst>
              </a:tr>
              <a:tr h="2716696">
                <a:tc>
                  <a:txBody>
                    <a:bodyPr/>
                    <a:lstStyle/>
                    <a:p>
                      <a:r>
                        <a:rPr lang="en-US" dirty="0"/>
                        <a:t>2.</a:t>
                      </a:r>
                      <a:endParaRPr lang="en-IN" dirty="0"/>
                    </a:p>
                  </a:txBody>
                  <a:tcPr/>
                </a:tc>
                <a:tc>
                  <a:txBody>
                    <a:bodyPr/>
                    <a:lstStyle/>
                    <a:p>
                      <a:r>
                        <a:rPr lang="en-IN" dirty="0"/>
                        <a:t>A Comprehensive Predictive-Learning Framework for Optimal Scheduling and Control of Smart Home Appliances Based on User and Appliance Classification</a:t>
                      </a:r>
                    </a:p>
                  </a:txBody>
                  <a:tcPr/>
                </a:tc>
                <a:tc>
                  <a:txBody>
                    <a:bodyPr/>
                    <a:lstStyle/>
                    <a:p>
                      <a:r>
                        <a:rPr lang="en-IN" dirty="0"/>
                        <a:t>Wafa Shafqat , Kyu-Tae Lee</a:t>
                      </a:r>
                    </a:p>
                    <a:p>
                      <a:r>
                        <a:rPr lang="en-US" dirty="0"/>
                        <a:t>2022</a:t>
                      </a:r>
                      <a:endParaRPr lang="en-IN" dirty="0"/>
                    </a:p>
                  </a:txBody>
                  <a:tcPr/>
                </a:tc>
                <a:tc>
                  <a:txBody>
                    <a:bodyPr/>
                    <a:lstStyle/>
                    <a:p>
                      <a:r>
                        <a:rPr lang="en-IN" dirty="0"/>
                        <a:t> Machine learning has shown significant outcomes in the field of energy management</a:t>
                      </a:r>
                    </a:p>
                    <a:p>
                      <a:r>
                        <a:rPr lang="en-IN" dirty="0"/>
                        <a:t>systems. This paper presents a comprehensive predictive-learning based framework for smart home</a:t>
                      </a:r>
                    </a:p>
                    <a:p>
                      <a:r>
                        <a:rPr lang="en-IN" dirty="0"/>
                        <a:t>energy management systems.</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341669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4032734289"/>
              </p:ext>
            </p:extLst>
          </p:nvPr>
        </p:nvGraphicFramePr>
        <p:xfrm>
          <a:off x="275769" y="174172"/>
          <a:ext cx="11567887" cy="6386124"/>
        </p:xfrm>
        <a:graphic>
          <a:graphicData uri="http://schemas.openxmlformats.org/drawingml/2006/table">
            <a:tbl>
              <a:tblPr firstRow="1" bandRow="1">
                <a:tableStyleId>{5940675A-B579-460E-94D1-54222C63F5DA}</a:tableStyleId>
              </a:tblPr>
              <a:tblGrid>
                <a:gridCol w="810038">
                  <a:extLst>
                    <a:ext uri="{9D8B030D-6E8A-4147-A177-3AD203B41FA5}">
                      <a16:colId xmlns="" xmlns:a16="http://schemas.microsoft.com/office/drawing/2014/main" val="20000"/>
                    </a:ext>
                  </a:extLst>
                </a:gridCol>
                <a:gridCol w="2344841">
                  <a:extLst>
                    <a:ext uri="{9D8B030D-6E8A-4147-A177-3AD203B41FA5}">
                      <a16:colId xmlns="" xmlns:a16="http://schemas.microsoft.com/office/drawing/2014/main" val="20001"/>
                    </a:ext>
                  </a:extLst>
                </a:gridCol>
                <a:gridCol w="3041189">
                  <a:extLst>
                    <a:ext uri="{9D8B030D-6E8A-4147-A177-3AD203B41FA5}">
                      <a16:colId xmlns="" xmlns:a16="http://schemas.microsoft.com/office/drawing/2014/main" val="20002"/>
                    </a:ext>
                  </a:extLst>
                </a:gridCol>
                <a:gridCol w="5371819">
                  <a:extLst>
                    <a:ext uri="{9D8B030D-6E8A-4147-A177-3AD203B41FA5}">
                      <a16:colId xmlns="" xmlns:a16="http://schemas.microsoft.com/office/drawing/2014/main" val="20003"/>
                    </a:ext>
                  </a:extLst>
                </a:gridCol>
              </a:tblGrid>
              <a:tr h="2187222">
                <a:tc>
                  <a:txBody>
                    <a:bodyPr/>
                    <a:lstStyle/>
                    <a:p>
                      <a:r>
                        <a:rPr lang="en-US" dirty="0"/>
                        <a:t>3.</a:t>
                      </a:r>
                      <a:endParaRPr lang="en-IN" dirty="0"/>
                    </a:p>
                  </a:txBody>
                  <a:tcPr/>
                </a:tc>
                <a:tc>
                  <a:txBody>
                    <a:bodyPr/>
                    <a:lstStyle/>
                    <a:p>
                      <a:r>
                        <a:rPr lang="en-IN" dirty="0"/>
                        <a:t>Smart Homes and Quality of Life for the Elderly: Perspective of Competing Models</a:t>
                      </a:r>
                    </a:p>
                  </a:txBody>
                  <a:tcPr/>
                </a:tc>
                <a:tc>
                  <a:txBody>
                    <a:bodyPr/>
                    <a:lstStyle/>
                    <a:p>
                      <a:r>
                        <a:rPr lang="en-IN" dirty="0"/>
                        <a:t>DEBAJYOTI PAL , TUUL TRIYASON</a:t>
                      </a:r>
                    </a:p>
                    <a:p>
                      <a:r>
                        <a:rPr lang="en-IN" dirty="0"/>
                        <a:t> 2018</a:t>
                      </a:r>
                    </a:p>
                  </a:txBody>
                  <a:tcPr/>
                </a:tc>
                <a:tc>
                  <a:txBody>
                    <a:bodyPr/>
                    <a:lstStyle/>
                    <a:p>
                      <a:r>
                        <a:rPr lang="en-IN" dirty="0"/>
                        <a:t>this paper is to fill up this void of a lack of theoretical approach by testing the three models in the context of the adoption of smart homes by the elderly population. In order to do so, we conducted a survey with and analyzed the results using the structural equation modeling and confirmatory factor analysis</a:t>
                      </a:r>
                    </a:p>
                    <a:p>
                      <a:r>
                        <a:rPr lang="en-IN" dirty="0"/>
                        <a:t>techniques.</a:t>
                      </a:r>
                    </a:p>
                  </a:txBody>
                  <a:tcPr/>
                </a:tc>
                <a:extLst>
                  <a:ext uri="{0D108BD9-81ED-4DB2-BD59-A6C34878D82A}">
                    <a16:rowId xmlns="" xmlns:a16="http://schemas.microsoft.com/office/drawing/2014/main" val="10000"/>
                  </a:ext>
                </a:extLst>
              </a:tr>
              <a:tr h="1924755">
                <a:tc>
                  <a:txBody>
                    <a:bodyPr/>
                    <a:lstStyle/>
                    <a:p>
                      <a:r>
                        <a:rPr lang="en-US" dirty="0"/>
                        <a:t>4.</a:t>
                      </a:r>
                      <a:endParaRPr lang="en-IN" dirty="0"/>
                    </a:p>
                  </a:txBody>
                  <a:tcPr/>
                </a:tc>
                <a:tc>
                  <a:txBody>
                    <a:bodyPr/>
                    <a:lstStyle/>
                    <a:p>
                      <a:r>
                        <a:rPr lang="en-IN" dirty="0"/>
                        <a:t>Factors Significantly Impacting Consumer Acceptance of Entertainment, Domestic, and Housekeeping Smart Home IoT Devices</a:t>
                      </a:r>
                    </a:p>
                  </a:txBody>
                  <a:tcPr/>
                </a:tc>
                <a:tc>
                  <a:txBody>
                    <a:bodyPr/>
                    <a:lstStyle/>
                    <a:p>
                      <a:r>
                        <a:rPr lang="en-IN" dirty="0"/>
                        <a:t>Shalini Chopra,Nasar Al Siyabi </a:t>
                      </a:r>
                    </a:p>
                    <a:p>
                      <a:r>
                        <a:rPr lang="en-IN" dirty="0"/>
                        <a:t>2022</a:t>
                      </a:r>
                    </a:p>
                  </a:txBody>
                  <a:tcPr/>
                </a:tc>
                <a:tc>
                  <a:txBody>
                    <a:bodyPr/>
                    <a:lstStyle/>
                    <a:p>
                      <a:r>
                        <a:rPr lang="en-IN" dirty="0"/>
                        <a:t>Smart Home devices are more popular suggesting that there is variance in acceptance of IoT devices. This research investigates the differences in consumer acceptance of various Smart Home device categories. Smart Home devices were categorised</a:t>
                      </a:r>
                    </a:p>
                  </a:txBody>
                  <a:tcPr/>
                </a:tc>
                <a:extLst>
                  <a:ext uri="{0D108BD9-81ED-4DB2-BD59-A6C34878D82A}">
                    <a16:rowId xmlns="" xmlns:a16="http://schemas.microsoft.com/office/drawing/2014/main" val="10001"/>
                  </a:ext>
                </a:extLst>
              </a:tr>
              <a:tr h="2187222">
                <a:tc>
                  <a:txBody>
                    <a:bodyPr/>
                    <a:lstStyle/>
                    <a:p>
                      <a:r>
                        <a:rPr lang="en-US" dirty="0"/>
                        <a:t>5.</a:t>
                      </a:r>
                      <a:endParaRPr lang="en-IN" dirty="0"/>
                    </a:p>
                  </a:txBody>
                  <a:tcPr/>
                </a:tc>
                <a:tc>
                  <a:txBody>
                    <a:bodyPr/>
                    <a:lstStyle/>
                    <a:p>
                      <a:r>
                        <a:rPr lang="en-IN" sz="1800" b="0" i="0" kern="1200" dirty="0">
                          <a:solidFill>
                            <a:schemeClr val="tx1"/>
                          </a:solidFill>
                          <a:effectLst/>
                          <a:latin typeface="+mn-lt"/>
                          <a:ea typeface="+mn-ea"/>
                          <a:cs typeface="+mn-cs"/>
                        </a:rPr>
                        <a:t>Using RFID Technology for Managing Patient Medical File</a:t>
                      </a:r>
                      <a:endParaRPr lang="en-IN" b="0" dirty="0"/>
                    </a:p>
                  </a:txBody>
                  <a:tcPr/>
                </a:tc>
                <a:tc>
                  <a:txBody>
                    <a:bodyPr/>
                    <a:lstStyle/>
                    <a:p>
                      <a:r>
                        <a:rPr lang="en-IN" dirty="0"/>
                        <a:t>Mohammad </a:t>
                      </a:r>
                      <a:r>
                        <a:rPr lang="en-IN" dirty="0" err="1"/>
                        <a:t>Mizanur</a:t>
                      </a:r>
                      <a:r>
                        <a:rPr lang="en-IN" dirty="0"/>
                        <a:t> Rahman </a:t>
                      </a:r>
                    </a:p>
                    <a:p>
                      <a:r>
                        <a:rPr lang="en-IN" dirty="0"/>
                        <a:t>2018</a:t>
                      </a:r>
                    </a:p>
                  </a:txBody>
                  <a:tcPr/>
                </a:tc>
                <a:tc>
                  <a:txBody>
                    <a:bodyPr/>
                    <a:lstStyle/>
                    <a:p>
                      <a:r>
                        <a:rPr lang="en-IN" sz="1800" b="0" i="0" kern="1200" dirty="0">
                          <a:solidFill>
                            <a:schemeClr val="tx1"/>
                          </a:solidFill>
                          <a:effectLst/>
                          <a:latin typeface="+mn-lt"/>
                          <a:ea typeface="+mn-ea"/>
                          <a:cs typeface="+mn-cs"/>
                        </a:rPr>
                        <a:t>Radio Frequency Identification (RFID) technology </a:t>
                      </a:r>
                      <a:r>
                        <a:rPr lang="en-IN" sz="1800" b="0" i="0" kern="1200" dirty="0" err="1">
                          <a:solidFill>
                            <a:schemeClr val="tx1"/>
                          </a:solidFill>
                          <a:effectLst/>
                          <a:latin typeface="+mn-lt"/>
                          <a:ea typeface="+mn-ea"/>
                          <a:cs typeface="+mn-cs"/>
                        </a:rPr>
                        <a:t>usingradio</a:t>
                      </a:r>
                      <a:r>
                        <a:rPr lang="en-IN" sz="1800" b="0" i="0" kern="1200" dirty="0">
                          <a:solidFill>
                            <a:schemeClr val="tx1"/>
                          </a:solidFill>
                          <a:effectLst/>
                          <a:latin typeface="+mn-lt"/>
                          <a:ea typeface="+mn-ea"/>
                          <a:cs typeface="+mn-cs"/>
                        </a:rPr>
                        <a:t> frequencies for identifying objects in inventory, </a:t>
                      </a:r>
                      <a:r>
                        <a:rPr lang="en-IN" sz="1800" b="0" i="0" kern="1200" dirty="0" err="1">
                          <a:solidFill>
                            <a:schemeClr val="tx1"/>
                          </a:solidFill>
                          <a:effectLst/>
                          <a:latin typeface="+mn-lt"/>
                          <a:ea typeface="+mn-ea"/>
                          <a:cs typeface="+mn-cs"/>
                        </a:rPr>
                        <a:t>tracingcars</a:t>
                      </a:r>
                      <a:r>
                        <a:rPr lang="en-IN" sz="1800" b="0" i="0" kern="1200" dirty="0">
                          <a:solidFill>
                            <a:schemeClr val="tx1"/>
                          </a:solidFill>
                          <a:effectLst/>
                          <a:latin typeface="+mn-lt"/>
                          <a:ea typeface="+mn-ea"/>
                          <a:cs typeface="+mn-cs"/>
                        </a:rPr>
                        <a:t> in parking areas and identifying books in libraries. </a:t>
                      </a:r>
                      <a:r>
                        <a:rPr lang="en-IN" sz="1800" b="0" i="0" kern="1200" dirty="0" err="1">
                          <a:solidFill>
                            <a:schemeClr val="tx1"/>
                          </a:solidFill>
                          <a:effectLst/>
                          <a:latin typeface="+mn-lt"/>
                          <a:ea typeface="+mn-ea"/>
                          <a:cs typeface="+mn-cs"/>
                        </a:rPr>
                        <a:t>RFIDtechnology</a:t>
                      </a:r>
                      <a:r>
                        <a:rPr lang="en-IN" sz="1800" b="0" i="0" kern="1200" dirty="0">
                          <a:solidFill>
                            <a:schemeClr val="tx1"/>
                          </a:solidFill>
                          <a:effectLst/>
                          <a:latin typeface="+mn-lt"/>
                          <a:ea typeface="+mn-ea"/>
                          <a:cs typeface="+mn-cs"/>
                        </a:rPr>
                        <a:t> also can be used in hospital medical record </a:t>
                      </a:r>
                      <a:r>
                        <a:rPr lang="en-IN" sz="1800" b="0" i="0" kern="1200" dirty="0" err="1">
                          <a:solidFill>
                            <a:schemeClr val="tx1"/>
                          </a:solidFill>
                          <a:effectLst/>
                          <a:latin typeface="+mn-lt"/>
                          <a:ea typeface="+mn-ea"/>
                          <a:cs typeface="+mn-cs"/>
                        </a:rPr>
                        <a:t>formanaging</a:t>
                      </a:r>
                      <a:r>
                        <a:rPr lang="en-IN" sz="1800" b="0" i="0" kern="1200" dirty="0">
                          <a:solidFill>
                            <a:schemeClr val="tx1"/>
                          </a:solidFill>
                          <a:effectLst/>
                          <a:latin typeface="+mn-lt"/>
                          <a:ea typeface="+mn-ea"/>
                          <a:cs typeface="+mn-cs"/>
                        </a:rPr>
                        <a:t> patient medical Files. RFID is a very </a:t>
                      </a:r>
                      <a:r>
                        <a:rPr lang="en-IN" sz="1800" b="0" i="0" kern="1200" dirty="0" err="1">
                          <a:solidFill>
                            <a:schemeClr val="tx1"/>
                          </a:solidFill>
                          <a:effectLst/>
                          <a:latin typeface="+mn-lt"/>
                          <a:ea typeface="+mn-ea"/>
                          <a:cs typeface="+mn-cs"/>
                        </a:rPr>
                        <a:t>populartechnology</a:t>
                      </a:r>
                      <a:r>
                        <a:rPr lang="en-IN" sz="1800" b="0" i="0" kern="1200" dirty="0">
                          <a:solidFill>
                            <a:schemeClr val="tx1"/>
                          </a:solidFill>
                          <a:effectLst/>
                          <a:latin typeface="+mn-lt"/>
                          <a:ea typeface="+mn-ea"/>
                          <a:cs typeface="+mn-cs"/>
                        </a:rPr>
                        <a:t> for identifying an item or object from </a:t>
                      </a:r>
                      <a:r>
                        <a:rPr lang="en-IN" sz="1800" b="0" i="0" kern="1200" dirty="0" err="1">
                          <a:solidFill>
                            <a:schemeClr val="tx1"/>
                          </a:solidFill>
                          <a:effectLst/>
                          <a:latin typeface="+mn-lt"/>
                          <a:ea typeface="+mn-ea"/>
                          <a:cs typeface="+mn-cs"/>
                        </a:rPr>
                        <a:t>nearestdistance</a:t>
                      </a:r>
                      <a:r>
                        <a:rPr lang="en-IN" sz="1800" b="0" i="0" kern="1200" dirty="0">
                          <a:solidFill>
                            <a:schemeClr val="tx1"/>
                          </a:solidFill>
                          <a:effectLst/>
                          <a:latin typeface="+mn-lt"/>
                          <a:ea typeface="+mn-ea"/>
                          <a:cs typeface="+mn-cs"/>
                        </a:rPr>
                        <a:t>.</a:t>
                      </a:r>
                      <a:endParaRPr lang="en-IN" dirty="0"/>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162971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883FA-900B-448D-9C80-86AF6179E1FC}"/>
              </a:ext>
            </a:extLst>
          </p:cNvPr>
          <p:cNvSpPr>
            <a:spLocks noGrp="1"/>
          </p:cNvSpPr>
          <p:nvPr>
            <p:ph type="title"/>
          </p:nvPr>
        </p:nvSpPr>
        <p:spPr/>
        <p:txBody>
          <a:bodyPr/>
          <a:lstStyle/>
          <a:p>
            <a:r>
              <a:rPr lang="en-US" dirty="0"/>
              <a:t>			</a:t>
            </a:r>
            <a:r>
              <a:rPr lang="en-US" sz="2800"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 xmlns:a16="http://schemas.microsoft.com/office/drawing/2014/main" id="{8CFF13C2-B24D-4208-9BF4-F9AEBF7AEA57}"/>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main problem of Smart home automation we need to analysis the product life time of the system </a:t>
            </a:r>
          </a:p>
          <a:p>
            <a:pPr algn="just">
              <a:lnSpc>
                <a:spcPct val="150000"/>
              </a:lnSpc>
            </a:pPr>
            <a:r>
              <a:rPr lang="en-US" sz="2400" dirty="0">
                <a:latin typeface="Times New Roman" panose="02020603050405020304" pitchFamily="18" charset="0"/>
                <a:cs typeface="Times New Roman" panose="02020603050405020304" pitchFamily="18" charset="0"/>
              </a:rPr>
              <a:t>The medicine are the main of all the person. In this system identify the medicine expired date.</a:t>
            </a:r>
          </a:p>
          <a:p>
            <a:pPr algn="just">
              <a:lnSpc>
                <a:spcPct val="150000"/>
              </a:lnSpc>
            </a:pPr>
            <a:r>
              <a:rPr lang="en-US" sz="2400" dirty="0">
                <a:latin typeface="Times New Roman" panose="02020603050405020304" pitchFamily="18" charset="0"/>
                <a:cs typeface="Times New Roman" panose="02020603050405020304" pitchFamily="18" charset="0"/>
              </a:rPr>
              <a:t>Aging based product analysis is important problem  for predict the life time  Smart home appliance </a:t>
            </a:r>
          </a:p>
          <a:p>
            <a:pPr algn="just">
              <a:lnSpc>
                <a:spcPct val="150000"/>
              </a:lnSpc>
            </a:pPr>
            <a:r>
              <a:rPr lang="en-US" sz="2400" dirty="0">
                <a:latin typeface="Times New Roman" panose="02020603050405020304" pitchFamily="18" charset="0"/>
                <a:cs typeface="Times New Roman" panose="02020603050405020304" pitchFamily="18" charset="0"/>
              </a:rPr>
              <a:t>Many product in Smart home appliance have fault in the system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5567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8B5C5-5B19-47D8-BC1A-D35D7AD6C0CC}"/>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 xmlns:a16="http://schemas.microsoft.com/office/drawing/2014/main" id="{CF47F669-FFF8-4463-9925-7536A1D2EAC9}"/>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In existing system energy level of home appliance based sheme employed in existing system  for monitoring for home appliances .</a:t>
            </a:r>
          </a:p>
          <a:p>
            <a:pPr algn="just">
              <a:lnSpc>
                <a:spcPct val="150000"/>
              </a:lnSpc>
            </a:pPr>
            <a:r>
              <a:rPr lang="en-US" dirty="0">
                <a:latin typeface="Times New Roman" panose="02020603050405020304" pitchFamily="18" charset="0"/>
                <a:cs typeface="Times New Roman" panose="02020603050405020304" pitchFamily="18" charset="0"/>
              </a:rPr>
              <a:t>IOT based home appliances monitoring scheme has been  implemented in existing system .</a:t>
            </a:r>
          </a:p>
        </p:txBody>
      </p:sp>
    </p:spTree>
    <p:extLst>
      <p:ext uri="{BB962C8B-B14F-4D97-AF65-F5344CB8AC3E}">
        <p14:creationId xmlns="" xmlns:p14="http://schemas.microsoft.com/office/powerpoint/2010/main" val="115354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31B87-5BAC-4F5B-857C-490A2084CF06}"/>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EXISTING PROBLEM STATEMENT </a:t>
            </a:r>
          </a:p>
        </p:txBody>
      </p:sp>
      <p:sp>
        <p:nvSpPr>
          <p:cNvPr id="3" name="Content Placeholder 2">
            <a:extLst>
              <a:ext uri="{FF2B5EF4-FFF2-40B4-BE49-F238E27FC236}">
                <a16:creationId xmlns="" xmlns:a16="http://schemas.microsoft.com/office/drawing/2014/main" id="{1F6634B3-EC09-4ACF-B426-31CADFAF0335}"/>
              </a:ext>
            </a:extLst>
          </p:cNvPr>
          <p:cNvSpPr>
            <a:spLocks noGrp="1"/>
          </p:cNvSpPr>
          <p:nvPr>
            <p:ph idx="1"/>
          </p:nvPr>
        </p:nvSpPr>
        <p:spPr/>
        <p:txBody>
          <a:bodyPr>
            <a:normAutofit/>
          </a:bodyPr>
          <a:lstStyle/>
          <a:p>
            <a:pPr algn="just">
              <a:lnSpc>
                <a:spcPct val="150000"/>
              </a:lnSpc>
            </a:pPr>
            <a:r>
              <a:rPr lang="en-US" dirty="0">
                <a:latin typeface="Times New Roman" pitchFamily="18" charset="0"/>
                <a:cs typeface="Times New Roman" pitchFamily="18" charset="0"/>
              </a:rPr>
              <a:t>The main drawback of the existing system we can able monitor analysis the product quality</a:t>
            </a:r>
          </a:p>
          <a:p>
            <a:pPr algn="just">
              <a:lnSpc>
                <a:spcPct val="150000"/>
              </a:lnSpc>
            </a:pPr>
            <a:r>
              <a:rPr lang="en-US" dirty="0">
                <a:latin typeface="Times New Roman" pitchFamily="18" charset="0"/>
                <a:cs typeface="Times New Roman" pitchFamily="18" charset="0"/>
              </a:rPr>
              <a:t>We cant able to predict the life time of the product</a:t>
            </a:r>
          </a:p>
          <a:p>
            <a:pPr algn="just">
              <a:lnSpc>
                <a:spcPct val="150000"/>
              </a:lnSpc>
            </a:pPr>
            <a:r>
              <a:rPr lang="en-US" dirty="0">
                <a:latin typeface="Times New Roman" pitchFamily="18" charset="0"/>
                <a:cs typeface="Times New Roman" pitchFamily="18" charset="0"/>
              </a:rPr>
              <a:t>It’s the main drawback of the product quality analysis </a:t>
            </a:r>
          </a:p>
        </p:txBody>
      </p:sp>
    </p:spTree>
    <p:extLst>
      <p:ext uri="{BB962C8B-B14F-4D97-AF65-F5344CB8AC3E}">
        <p14:creationId xmlns="" xmlns:p14="http://schemas.microsoft.com/office/powerpoint/2010/main" val="2850774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TotalTime>
  <Words>1592</Words>
  <Application>Microsoft Office PowerPoint</Application>
  <PresentationFormat>Custom</PresentationFormat>
  <Paragraphs>152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ABSTRACT </vt:lpstr>
      <vt:lpstr> LITERATURE SURVEY</vt:lpstr>
      <vt:lpstr>Slide 5</vt:lpstr>
      <vt:lpstr>Slide 6</vt:lpstr>
      <vt:lpstr>   PROBLEM STATEMENT </vt:lpstr>
      <vt:lpstr>EXISTING SYSTEM</vt:lpstr>
      <vt:lpstr>EXISTING PROBLEM STATEMENT </vt:lpstr>
      <vt:lpstr>PROPOSED SYSTEM</vt:lpstr>
      <vt:lpstr>SOFTWARE REQUIREMENTS</vt:lpstr>
      <vt:lpstr>ARDUINO IDE</vt:lpstr>
      <vt:lpstr>PROTEUS</vt:lpstr>
      <vt:lpstr>Slide 14</vt:lpstr>
      <vt:lpstr>HARDWARE BLOCK DIAGRAM EXPLANATION</vt:lpstr>
      <vt:lpstr>SOFTWARE BLOCK DIAGRAM </vt:lpstr>
      <vt:lpstr>SOFTWARE BLOCK DIAGRAM EXPLANATION</vt:lpstr>
      <vt:lpstr>CIRCUIT DIAGRAM</vt:lpstr>
      <vt:lpstr>BLOCK DIAGRAM </vt:lpstr>
      <vt:lpstr>SIMULATION RESULT</vt:lpstr>
      <vt:lpstr>Slide 21</vt:lpstr>
      <vt:lpstr>Slide 22</vt:lpstr>
      <vt:lpstr>ADVANTAGES</vt:lpstr>
      <vt:lpstr>DISADVANTAGES</vt:lpstr>
      <vt:lpstr>CONCLUSION</vt:lpstr>
      <vt:lpstr>REFERENCE</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HOME</cp:lastModifiedBy>
  <cp:revision>86</cp:revision>
  <dcterms:created xsi:type="dcterms:W3CDTF">2023-01-24T07:20:12Z</dcterms:created>
  <dcterms:modified xsi:type="dcterms:W3CDTF">2023-03-31T05:58:04Z</dcterms:modified>
</cp:coreProperties>
</file>