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6" r:id="rId3"/>
    <p:sldId id="267" r:id="rId4"/>
    <p:sldId id="258" r:id="rId5"/>
    <p:sldId id="290" r:id="rId6"/>
    <p:sldId id="263" r:id="rId7"/>
    <p:sldId id="264" r:id="rId8"/>
    <p:sldId id="274" r:id="rId9"/>
    <p:sldId id="270" r:id="rId10"/>
    <p:sldId id="283" r:id="rId11"/>
    <p:sldId id="287" r:id="rId12"/>
    <p:sldId id="269" r:id="rId13"/>
    <p:sldId id="284" r:id="rId14"/>
    <p:sldId id="27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5FE53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2" autoAdjust="0"/>
    <p:restoredTop sz="94660" autoAdjust="0"/>
  </p:normalViewPr>
  <p:slideViewPr>
    <p:cSldViewPr snapToGrid="0">
      <p:cViewPr varScale="1">
        <p:scale>
          <a:sx n="66" d="100"/>
          <a:sy n="66" d="100"/>
        </p:scale>
        <p:origin x="-678"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A3CE3B-FDFF-4A6F-A92B-74921B4519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7D77435-35D1-4516-83B3-1142EB30C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DB5441E7-8840-4DD5-AB41-FB4CF47F394E}"/>
              </a:ext>
            </a:extLst>
          </p:cNvPr>
          <p:cNvSpPr>
            <a:spLocks noGrp="1"/>
          </p:cNvSpPr>
          <p:nvPr>
            <p:ph type="dt" sz="half" idx="10"/>
          </p:nvPr>
        </p:nvSpPr>
        <p:spPr/>
        <p:txBody>
          <a:bodyPr/>
          <a:lstStyle/>
          <a:p>
            <a:fld id="{EB012A5E-CF2B-4267-8598-F8E60353C7FF}" type="datetimeFigureOut">
              <a:rPr lang="en-US" smtClean="0"/>
              <a:pPr/>
              <a:t>10/29/2023</a:t>
            </a:fld>
            <a:endParaRPr lang="en-US" dirty="0"/>
          </a:p>
        </p:txBody>
      </p:sp>
      <p:sp>
        <p:nvSpPr>
          <p:cNvPr id="5" name="Footer Placeholder 4">
            <a:extLst>
              <a:ext uri="{FF2B5EF4-FFF2-40B4-BE49-F238E27FC236}">
                <a16:creationId xmlns="" xmlns:a16="http://schemas.microsoft.com/office/drawing/2014/main" id="{574F614B-4B42-4C01-9ADA-48DA9091ED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5F772BC-288D-41BB-98FD-2CFED7C6DFC3}"/>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88226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C61D4F-D1A9-4751-993C-91DEEE9C5C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9A19E38-020F-4586-B948-424E473D8F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3C92923-9C0E-4567-AE99-6F708B3BB4D8}"/>
              </a:ext>
            </a:extLst>
          </p:cNvPr>
          <p:cNvSpPr>
            <a:spLocks noGrp="1"/>
          </p:cNvSpPr>
          <p:nvPr>
            <p:ph type="dt" sz="half" idx="10"/>
          </p:nvPr>
        </p:nvSpPr>
        <p:spPr/>
        <p:txBody>
          <a:bodyPr/>
          <a:lstStyle/>
          <a:p>
            <a:fld id="{EB012A5E-CF2B-4267-8598-F8E60353C7FF}" type="datetimeFigureOut">
              <a:rPr lang="en-US" smtClean="0"/>
              <a:pPr/>
              <a:t>10/29/2023</a:t>
            </a:fld>
            <a:endParaRPr lang="en-US" dirty="0"/>
          </a:p>
        </p:txBody>
      </p:sp>
      <p:sp>
        <p:nvSpPr>
          <p:cNvPr id="5" name="Footer Placeholder 4">
            <a:extLst>
              <a:ext uri="{FF2B5EF4-FFF2-40B4-BE49-F238E27FC236}">
                <a16:creationId xmlns="" xmlns:a16="http://schemas.microsoft.com/office/drawing/2014/main" id="{3E3DACF0-55E3-4DEA-9389-76DD8D70E4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B13CFFE1-8603-4A7B-BDC0-FA1F1073656B}"/>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51156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EE50DE9-1069-40C6-B33D-6875FDF291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74C74EB5-7406-47DA-8125-385AEFBF3C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61D24AD-42FB-4C5D-98DF-8005B73DB4A2}"/>
              </a:ext>
            </a:extLst>
          </p:cNvPr>
          <p:cNvSpPr>
            <a:spLocks noGrp="1"/>
          </p:cNvSpPr>
          <p:nvPr>
            <p:ph type="dt" sz="half" idx="10"/>
          </p:nvPr>
        </p:nvSpPr>
        <p:spPr/>
        <p:txBody>
          <a:bodyPr/>
          <a:lstStyle/>
          <a:p>
            <a:fld id="{EB012A5E-CF2B-4267-8598-F8E60353C7FF}" type="datetimeFigureOut">
              <a:rPr lang="en-US" smtClean="0"/>
              <a:pPr/>
              <a:t>10/29/2023</a:t>
            </a:fld>
            <a:endParaRPr lang="en-US" dirty="0"/>
          </a:p>
        </p:txBody>
      </p:sp>
      <p:sp>
        <p:nvSpPr>
          <p:cNvPr id="5" name="Footer Placeholder 4">
            <a:extLst>
              <a:ext uri="{FF2B5EF4-FFF2-40B4-BE49-F238E27FC236}">
                <a16:creationId xmlns="" xmlns:a16="http://schemas.microsoft.com/office/drawing/2014/main" id="{8B696BF3-EE7B-4572-BEFA-3B67037D06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051B3D34-9F7B-4355-8558-EC4BBBC13FAF}"/>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119473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E07933-8EEB-4762-A61D-75922756A5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3C8350A-9B82-47DE-9832-12197B6E5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490009C-C398-4FF7-8680-EE104342DCC4}"/>
              </a:ext>
            </a:extLst>
          </p:cNvPr>
          <p:cNvSpPr>
            <a:spLocks noGrp="1"/>
          </p:cNvSpPr>
          <p:nvPr>
            <p:ph type="dt" sz="half" idx="10"/>
          </p:nvPr>
        </p:nvSpPr>
        <p:spPr/>
        <p:txBody>
          <a:bodyPr/>
          <a:lstStyle/>
          <a:p>
            <a:fld id="{EB012A5E-CF2B-4267-8598-F8E60353C7FF}" type="datetimeFigureOut">
              <a:rPr lang="en-US" smtClean="0"/>
              <a:pPr/>
              <a:t>10/29/2023</a:t>
            </a:fld>
            <a:endParaRPr lang="en-US" dirty="0"/>
          </a:p>
        </p:txBody>
      </p:sp>
      <p:sp>
        <p:nvSpPr>
          <p:cNvPr id="5" name="Footer Placeholder 4">
            <a:extLst>
              <a:ext uri="{FF2B5EF4-FFF2-40B4-BE49-F238E27FC236}">
                <a16:creationId xmlns="" xmlns:a16="http://schemas.microsoft.com/office/drawing/2014/main" id="{9DECB283-ED29-4405-9391-0A930ABF06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6CD46B2-E17E-4A35-BFAD-FE6F483FA80D}"/>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75732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91657-514C-4287-8020-2CEFE0295D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5A417115-0789-4DAD-9EC7-371C63106E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8077286-0DC5-4D99-BAEC-0244211FAC19}"/>
              </a:ext>
            </a:extLst>
          </p:cNvPr>
          <p:cNvSpPr>
            <a:spLocks noGrp="1"/>
          </p:cNvSpPr>
          <p:nvPr>
            <p:ph type="dt" sz="half" idx="10"/>
          </p:nvPr>
        </p:nvSpPr>
        <p:spPr/>
        <p:txBody>
          <a:bodyPr/>
          <a:lstStyle/>
          <a:p>
            <a:fld id="{EB012A5E-CF2B-4267-8598-F8E60353C7FF}" type="datetimeFigureOut">
              <a:rPr lang="en-US" smtClean="0"/>
              <a:pPr/>
              <a:t>10/29/2023</a:t>
            </a:fld>
            <a:endParaRPr lang="en-US" dirty="0"/>
          </a:p>
        </p:txBody>
      </p:sp>
      <p:sp>
        <p:nvSpPr>
          <p:cNvPr id="5" name="Footer Placeholder 4">
            <a:extLst>
              <a:ext uri="{FF2B5EF4-FFF2-40B4-BE49-F238E27FC236}">
                <a16:creationId xmlns="" xmlns:a16="http://schemas.microsoft.com/office/drawing/2014/main" id="{C017A660-4541-4312-BD5E-7E61D20F21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96EE8126-9AEE-4246-8CE2-313A7290D40D}"/>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51758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32EEA0-ABCF-40BC-84D2-4E2826B44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2EC3DC-82DE-4AE1-85D3-8E769B8B3B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3A2726BC-3105-4A53-A3FA-4963FC35E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41AD578-6A20-46E2-AD35-BE5EF457534E}"/>
              </a:ext>
            </a:extLst>
          </p:cNvPr>
          <p:cNvSpPr>
            <a:spLocks noGrp="1"/>
          </p:cNvSpPr>
          <p:nvPr>
            <p:ph type="dt" sz="half" idx="10"/>
          </p:nvPr>
        </p:nvSpPr>
        <p:spPr/>
        <p:txBody>
          <a:bodyPr/>
          <a:lstStyle/>
          <a:p>
            <a:fld id="{EB012A5E-CF2B-4267-8598-F8E60353C7FF}" type="datetimeFigureOut">
              <a:rPr lang="en-US" smtClean="0"/>
              <a:pPr/>
              <a:t>10/29/2023</a:t>
            </a:fld>
            <a:endParaRPr lang="en-US" dirty="0"/>
          </a:p>
        </p:txBody>
      </p:sp>
      <p:sp>
        <p:nvSpPr>
          <p:cNvPr id="6" name="Footer Placeholder 5">
            <a:extLst>
              <a:ext uri="{FF2B5EF4-FFF2-40B4-BE49-F238E27FC236}">
                <a16:creationId xmlns="" xmlns:a16="http://schemas.microsoft.com/office/drawing/2014/main" id="{BC71A45C-26FA-4EFE-9B07-93CFACF527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DADFCF66-7ECD-4D3D-B9FA-0269ACF68CE0}"/>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278878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2C6910-EFC1-4EC8-A5D4-948A3FDFE0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B1CCDB0C-246A-4F91-9EE4-40A190F67D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326EF34-2AFE-41D8-A66D-B12C79C8B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E2CF03F-5669-4658-AD36-D8BD418A8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753547E-66A7-4D36-9E59-AA27AAC790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4CC672-E19C-42A0-9114-BF8A00A5916E}"/>
              </a:ext>
            </a:extLst>
          </p:cNvPr>
          <p:cNvSpPr>
            <a:spLocks noGrp="1"/>
          </p:cNvSpPr>
          <p:nvPr>
            <p:ph type="dt" sz="half" idx="10"/>
          </p:nvPr>
        </p:nvSpPr>
        <p:spPr/>
        <p:txBody>
          <a:bodyPr/>
          <a:lstStyle/>
          <a:p>
            <a:fld id="{EB012A5E-CF2B-4267-8598-F8E60353C7FF}" type="datetimeFigureOut">
              <a:rPr lang="en-US" smtClean="0"/>
              <a:pPr/>
              <a:t>10/29/2023</a:t>
            </a:fld>
            <a:endParaRPr lang="en-US" dirty="0"/>
          </a:p>
        </p:txBody>
      </p:sp>
      <p:sp>
        <p:nvSpPr>
          <p:cNvPr id="8" name="Footer Placeholder 7">
            <a:extLst>
              <a:ext uri="{FF2B5EF4-FFF2-40B4-BE49-F238E27FC236}">
                <a16:creationId xmlns="" xmlns:a16="http://schemas.microsoft.com/office/drawing/2014/main" id="{97B152A8-2EF2-4FED-81CF-E2D9EAAF68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47CC335E-DED5-4F15-8C81-D0DEF792EA90}"/>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512698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635D2E-30C5-41D9-80E0-DF796D2AE4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FDAFFE7-23B1-4A21-B44A-0B4B04BCC587}"/>
              </a:ext>
            </a:extLst>
          </p:cNvPr>
          <p:cNvSpPr>
            <a:spLocks noGrp="1"/>
          </p:cNvSpPr>
          <p:nvPr>
            <p:ph type="dt" sz="half" idx="10"/>
          </p:nvPr>
        </p:nvSpPr>
        <p:spPr/>
        <p:txBody>
          <a:bodyPr/>
          <a:lstStyle/>
          <a:p>
            <a:fld id="{EB012A5E-CF2B-4267-8598-F8E60353C7FF}" type="datetimeFigureOut">
              <a:rPr lang="en-US" smtClean="0"/>
              <a:pPr/>
              <a:t>10/29/2023</a:t>
            </a:fld>
            <a:endParaRPr lang="en-US" dirty="0"/>
          </a:p>
        </p:txBody>
      </p:sp>
      <p:sp>
        <p:nvSpPr>
          <p:cNvPr id="4" name="Footer Placeholder 3">
            <a:extLst>
              <a:ext uri="{FF2B5EF4-FFF2-40B4-BE49-F238E27FC236}">
                <a16:creationId xmlns="" xmlns:a16="http://schemas.microsoft.com/office/drawing/2014/main" id="{44CAFC6F-59BB-44B5-9A6F-0D7D1CDAC03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8E99DBF-18A1-4E3A-8834-FD1511CC60DA}"/>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249827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A1D91C1-CD0F-45E1-B2EA-D0E869BB41AB}"/>
              </a:ext>
            </a:extLst>
          </p:cNvPr>
          <p:cNvSpPr>
            <a:spLocks noGrp="1"/>
          </p:cNvSpPr>
          <p:nvPr>
            <p:ph type="dt" sz="half" idx="10"/>
          </p:nvPr>
        </p:nvSpPr>
        <p:spPr/>
        <p:txBody>
          <a:bodyPr/>
          <a:lstStyle/>
          <a:p>
            <a:fld id="{EB012A5E-CF2B-4267-8598-F8E60353C7FF}" type="datetimeFigureOut">
              <a:rPr lang="en-US" smtClean="0"/>
              <a:pPr/>
              <a:t>10/29/2023</a:t>
            </a:fld>
            <a:endParaRPr lang="en-US" dirty="0"/>
          </a:p>
        </p:txBody>
      </p:sp>
      <p:sp>
        <p:nvSpPr>
          <p:cNvPr id="3" name="Footer Placeholder 2">
            <a:extLst>
              <a:ext uri="{FF2B5EF4-FFF2-40B4-BE49-F238E27FC236}">
                <a16:creationId xmlns="" xmlns:a16="http://schemas.microsoft.com/office/drawing/2014/main" id="{82578480-B81C-4BCC-8D08-2B80BA1E71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A221D222-D413-48DC-A0B0-1257FCAA02F7}"/>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66030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E0409C-BC2F-4963-9C6F-0FF8F05A1F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EFBE882-14A4-40A9-BF2E-BF17A90A8D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8038CFC-9EEF-46E7-8DDE-22A9D862C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5300A26-738C-4C95-9A87-80E426D4090B}"/>
              </a:ext>
            </a:extLst>
          </p:cNvPr>
          <p:cNvSpPr>
            <a:spLocks noGrp="1"/>
          </p:cNvSpPr>
          <p:nvPr>
            <p:ph type="dt" sz="half" idx="10"/>
          </p:nvPr>
        </p:nvSpPr>
        <p:spPr/>
        <p:txBody>
          <a:bodyPr/>
          <a:lstStyle/>
          <a:p>
            <a:fld id="{EB012A5E-CF2B-4267-8598-F8E60353C7FF}" type="datetimeFigureOut">
              <a:rPr lang="en-US" smtClean="0"/>
              <a:pPr/>
              <a:t>10/29/2023</a:t>
            </a:fld>
            <a:endParaRPr lang="en-US" dirty="0"/>
          </a:p>
        </p:txBody>
      </p:sp>
      <p:sp>
        <p:nvSpPr>
          <p:cNvPr id="6" name="Footer Placeholder 5">
            <a:extLst>
              <a:ext uri="{FF2B5EF4-FFF2-40B4-BE49-F238E27FC236}">
                <a16:creationId xmlns="" xmlns:a16="http://schemas.microsoft.com/office/drawing/2014/main" id="{AD48E4FE-B403-4DDC-9AE8-259FA6AA33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11E686CD-B781-4176-881E-6182F637AD3C}"/>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2513482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EB9DDB-DC96-492E-BA16-23AD837CC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C20BCAB-7A5A-4C66-9ABD-551661A786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F4F9378D-99F8-47B3-A305-9DDB4770C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07960FD-A374-4D7A-B1E2-A1A9D8F3559A}"/>
              </a:ext>
            </a:extLst>
          </p:cNvPr>
          <p:cNvSpPr>
            <a:spLocks noGrp="1"/>
          </p:cNvSpPr>
          <p:nvPr>
            <p:ph type="dt" sz="half" idx="10"/>
          </p:nvPr>
        </p:nvSpPr>
        <p:spPr/>
        <p:txBody>
          <a:bodyPr/>
          <a:lstStyle/>
          <a:p>
            <a:fld id="{EB012A5E-CF2B-4267-8598-F8E60353C7FF}" type="datetimeFigureOut">
              <a:rPr lang="en-US" smtClean="0"/>
              <a:pPr/>
              <a:t>10/29/2023</a:t>
            </a:fld>
            <a:endParaRPr lang="en-US" dirty="0"/>
          </a:p>
        </p:txBody>
      </p:sp>
      <p:sp>
        <p:nvSpPr>
          <p:cNvPr id="6" name="Footer Placeholder 5">
            <a:extLst>
              <a:ext uri="{FF2B5EF4-FFF2-40B4-BE49-F238E27FC236}">
                <a16:creationId xmlns="" xmlns:a16="http://schemas.microsoft.com/office/drawing/2014/main" id="{0D1330F2-BC52-4389-B2C9-68423647F9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CE405D2-D464-47F5-9223-7B96CCDE2BDB}"/>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67277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1930B89-9BBA-48D8-91DD-3392D9A6CB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BDA103E-375F-4FE3-A32D-140D82F04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2BBA83A-6EEA-445D-8001-0FB2BB5FDF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012A5E-CF2B-4267-8598-F8E60353C7FF}" type="datetimeFigureOut">
              <a:rPr lang="en-US" smtClean="0"/>
              <a:pPr/>
              <a:t>10/29/2023</a:t>
            </a:fld>
            <a:endParaRPr lang="en-US" dirty="0"/>
          </a:p>
        </p:txBody>
      </p:sp>
      <p:sp>
        <p:nvSpPr>
          <p:cNvPr id="5" name="Footer Placeholder 4">
            <a:extLst>
              <a:ext uri="{FF2B5EF4-FFF2-40B4-BE49-F238E27FC236}">
                <a16:creationId xmlns="" xmlns:a16="http://schemas.microsoft.com/office/drawing/2014/main" id="{CA0AB557-E32F-477C-9242-39EE301607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2F00145D-BE83-4B49-8685-CF0AD99CD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16B58-2A7D-4487-BDA9-EFC187D26BCF}" type="slidenum">
              <a:rPr lang="en-US" smtClean="0"/>
              <a:pPr/>
              <a:t>‹#›</a:t>
            </a:fld>
            <a:endParaRPr lang="en-US" dirty="0"/>
          </a:p>
        </p:txBody>
      </p:sp>
    </p:spTree>
    <p:extLst>
      <p:ext uri="{BB962C8B-B14F-4D97-AF65-F5344CB8AC3E}">
        <p14:creationId xmlns="" xmlns:p14="http://schemas.microsoft.com/office/powerpoint/2010/main" val="30745949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 xmlns:a16="http://schemas.microsoft.com/office/drawing/2014/main" id="{9297B7C8-1FA4-5EA3-74E5-B0E80D970C6C}"/>
              </a:ext>
            </a:extLst>
          </p:cNvPr>
          <p:cNvSpPr txBox="1">
            <a:spLocks/>
          </p:cNvSpPr>
          <p:nvPr/>
        </p:nvSpPr>
        <p:spPr>
          <a:xfrm>
            <a:off x="291323" y="1930399"/>
            <a:ext cx="11451771" cy="471714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smtClean="0">
                <a:solidFill>
                  <a:srgbClr val="7030A0"/>
                </a:solidFill>
                <a:cs typeface="Times New Roman" pitchFamily="18" charset="0"/>
              </a:rPr>
              <a:t>THEME-WEB3</a:t>
            </a:r>
            <a:endParaRPr lang="en-IN" dirty="0" smtClean="0">
              <a:solidFill>
                <a:srgbClr val="7030A0"/>
              </a:solidFill>
              <a:cs typeface="Times New Roman" pitchFamily="18" charset="0"/>
            </a:endParaRPr>
          </a:p>
          <a:p>
            <a:r>
              <a:rPr lang="en-IN" dirty="0" smtClean="0">
                <a:solidFill>
                  <a:srgbClr val="7030A0"/>
                </a:solidFill>
                <a:cs typeface="Times New Roman" pitchFamily="18" charset="0"/>
              </a:rPr>
              <a:t>PROJECT NAME </a:t>
            </a:r>
            <a:r>
              <a:rPr lang="en-IN" dirty="0" smtClean="0">
                <a:solidFill>
                  <a:srgbClr val="7030A0"/>
                </a:solidFill>
                <a:cs typeface="Times New Roman" pitchFamily="18" charset="0"/>
              </a:rPr>
              <a:t>:</a:t>
            </a:r>
            <a:r>
              <a:rPr lang="en-IN" b="1" dirty="0" err="1" smtClean="0">
                <a:solidFill>
                  <a:srgbClr val="7030A0"/>
                </a:solidFill>
                <a:effectLst>
                  <a:outerShdw blurRad="38100" dist="38100" dir="2700000" algn="tl">
                    <a:srgbClr val="000000">
                      <a:alpha val="43137"/>
                    </a:srgbClr>
                  </a:outerShdw>
                </a:effectLst>
              </a:rPr>
              <a:t>BlockLogistics</a:t>
            </a:r>
            <a:r>
              <a:rPr lang="en-IN" b="1" dirty="0" smtClean="0">
                <a:solidFill>
                  <a:srgbClr val="7030A0"/>
                </a:solidFill>
                <a:effectLst>
                  <a:outerShdw blurRad="38100" dist="38100" dir="2700000" algn="tl">
                    <a:srgbClr val="000000">
                      <a:alpha val="43137"/>
                    </a:srgbClr>
                  </a:outerShdw>
                </a:effectLst>
              </a:rPr>
              <a:t> - </a:t>
            </a:r>
            <a:r>
              <a:rPr lang="en-IN" b="1" dirty="0" err="1" smtClean="0">
                <a:solidFill>
                  <a:srgbClr val="7030A0"/>
                </a:solidFill>
                <a:effectLst>
                  <a:outerShdw blurRad="38100" dist="38100" dir="2700000" algn="tl">
                    <a:srgbClr val="000000">
                      <a:alpha val="43137"/>
                    </a:srgbClr>
                  </a:outerShdw>
                </a:effectLst>
              </a:rPr>
              <a:t>Blockchain</a:t>
            </a:r>
            <a:r>
              <a:rPr lang="en-IN" b="1" dirty="0" smtClean="0">
                <a:solidFill>
                  <a:srgbClr val="7030A0"/>
                </a:solidFill>
                <a:effectLst>
                  <a:outerShdw blurRad="38100" dist="38100" dir="2700000" algn="tl">
                    <a:srgbClr val="000000">
                      <a:alpha val="43137"/>
                    </a:srgbClr>
                  </a:outerShdw>
                </a:effectLst>
              </a:rPr>
              <a:t>-Based Supply Chain Management</a:t>
            </a:r>
            <a:endParaRPr lang="en-US" b="1" dirty="0" smtClean="0">
              <a:solidFill>
                <a:srgbClr val="7030A0"/>
              </a:solidFill>
              <a:effectLst>
                <a:outerShdw blurRad="38100" dist="38100" dir="2700000" algn="tl">
                  <a:srgbClr val="000000">
                    <a:alpha val="43137"/>
                  </a:srgbClr>
                </a:outerShdw>
              </a:effectLst>
            </a:endParaRPr>
          </a:p>
          <a:p>
            <a:endParaRPr lang="en-IN" dirty="0" smtClean="0">
              <a:solidFill>
                <a:srgbClr val="7030A0"/>
              </a:solidFill>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r>
              <a:rPr lang="en-IN" b="1" dirty="0" smtClean="0">
                <a:solidFill>
                  <a:schemeClr val="accent5"/>
                </a:solidFill>
                <a:cs typeface="Times New Roman" pitchFamily="18" charset="0"/>
              </a:rPr>
              <a:t>DONE BY</a:t>
            </a:r>
          </a:p>
          <a:p>
            <a:r>
              <a:rPr lang="en-IN" dirty="0" smtClean="0">
                <a:solidFill>
                  <a:srgbClr val="5FE53B"/>
                </a:solidFill>
                <a:cs typeface="Times New Roman" pitchFamily="18" charset="0"/>
              </a:rPr>
              <a:t>S.KRITHIK GOKUL</a:t>
            </a:r>
          </a:p>
        </p:txBody>
      </p:sp>
      <p:pic>
        <p:nvPicPr>
          <p:cNvPr id="9" name="Picture 9">
            <a:extLst>
              <a:ext uri="{FF2B5EF4-FFF2-40B4-BE49-F238E27FC236}">
                <a16:creationId xmlns="" xmlns:a16="http://schemas.microsoft.com/office/drawing/2014/main" id="{AE7EF694-3407-4E79-B6BB-C3E7365119A6}"/>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48344" y="207347"/>
            <a:ext cx="3860799" cy="16183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descr="sddefault.jpg"/>
          <p:cNvPicPr>
            <a:picLocks noChangeAspect="1"/>
          </p:cNvPicPr>
          <p:nvPr/>
        </p:nvPicPr>
        <p:blipFill>
          <a:blip r:embed="rId3"/>
          <a:stretch>
            <a:fillRect/>
          </a:stretch>
        </p:blipFill>
        <p:spPr>
          <a:xfrm>
            <a:off x="841829" y="2801257"/>
            <a:ext cx="10580913" cy="2913742"/>
          </a:xfrm>
          <a:prstGeom prst="rect">
            <a:avLst/>
          </a:prstGeom>
        </p:spPr>
      </p:pic>
    </p:spTree>
    <p:extLst>
      <p:ext uri="{BB962C8B-B14F-4D97-AF65-F5344CB8AC3E}">
        <p14:creationId xmlns="" xmlns:p14="http://schemas.microsoft.com/office/powerpoint/2010/main" val="266551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57" y="176440"/>
            <a:ext cx="9390744" cy="970189"/>
          </a:xfrm>
        </p:spPr>
        <p:txBody>
          <a:bodyPr>
            <a:normAutofit/>
          </a:bodyPr>
          <a:lstStyle/>
          <a:p>
            <a:pPr algn="ctr"/>
            <a:r>
              <a:rPr lang="en-IN" sz="2800" dirty="0" smtClean="0">
                <a:solidFill>
                  <a:srgbClr val="00B0F0"/>
                </a:solidFill>
                <a:latin typeface="Times New Roman" panose="02020603050405020304" pitchFamily="18" charset="0"/>
                <a:cs typeface="Times New Roman" panose="02020603050405020304" pitchFamily="18" charset="0"/>
              </a:rPr>
              <a:t>  IMPLEMENTATION USING PYTHON </a:t>
            </a:r>
            <a:endParaRPr lang="en-IN" sz="2800" dirty="0">
              <a:solidFill>
                <a:srgbClr val="00B0F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fontScale="55000" lnSpcReduction="20000"/>
          </a:bodyPr>
          <a:lstStyle/>
          <a:p>
            <a:r>
              <a:rPr lang="en-US" dirty="0" smtClean="0"/>
              <a:t>import pip</a:t>
            </a:r>
          </a:p>
          <a:p>
            <a:r>
              <a:rPr lang="en-US" dirty="0" smtClean="0"/>
              <a:t>import requests</a:t>
            </a:r>
          </a:p>
          <a:p>
            <a:endParaRPr lang="en-US" dirty="0" smtClean="0"/>
          </a:p>
          <a:p>
            <a:r>
              <a:rPr lang="en-US" dirty="0" smtClean="0"/>
              <a:t># Install the necessary Python libraries</a:t>
            </a:r>
          </a:p>
          <a:p>
            <a:r>
              <a:rPr lang="en-US" dirty="0" err="1" smtClean="0"/>
              <a:t>pip.install</a:t>
            </a:r>
            <a:r>
              <a:rPr lang="en-US" dirty="0" smtClean="0"/>
              <a:t>('requests')</a:t>
            </a:r>
          </a:p>
          <a:p>
            <a:endParaRPr lang="en-US" dirty="0" smtClean="0"/>
          </a:p>
          <a:p>
            <a:r>
              <a:rPr lang="en-US" dirty="0" smtClean="0"/>
              <a:t># Make a request to the </a:t>
            </a:r>
            <a:r>
              <a:rPr lang="en-US" dirty="0" err="1" smtClean="0"/>
              <a:t>blockchain</a:t>
            </a:r>
            <a:r>
              <a:rPr lang="en-US" dirty="0" smtClean="0"/>
              <a:t> network</a:t>
            </a:r>
          </a:p>
          <a:p>
            <a:r>
              <a:rPr lang="en-US" dirty="0" smtClean="0"/>
              <a:t>response = </a:t>
            </a:r>
            <a:r>
              <a:rPr lang="en-US" dirty="0" err="1" smtClean="0"/>
              <a:t>requests.get</a:t>
            </a:r>
            <a:r>
              <a:rPr lang="en-US" dirty="0" smtClean="0"/>
              <a:t>('https://example.com/api/supply_chain/get_product_provenance?product_id=12345')</a:t>
            </a:r>
          </a:p>
          <a:p>
            <a:endParaRPr lang="en-US" dirty="0" smtClean="0"/>
          </a:p>
          <a:p>
            <a:r>
              <a:rPr lang="en-US" dirty="0" smtClean="0"/>
              <a:t># Parse the response data</a:t>
            </a:r>
          </a:p>
          <a:p>
            <a:r>
              <a:rPr lang="en-US" dirty="0" smtClean="0"/>
              <a:t>data = </a:t>
            </a:r>
            <a:r>
              <a:rPr lang="en-US" dirty="0" err="1" smtClean="0"/>
              <a:t>response.json</a:t>
            </a:r>
            <a:r>
              <a:rPr lang="en-US" dirty="0" smtClean="0"/>
              <a:t>()</a:t>
            </a:r>
          </a:p>
          <a:p>
            <a:endParaRPr lang="en-US" dirty="0" smtClean="0"/>
          </a:p>
          <a:p>
            <a:r>
              <a:rPr lang="en-US" dirty="0" smtClean="0"/>
              <a:t># Print the product provenance</a:t>
            </a:r>
          </a:p>
          <a:p>
            <a:r>
              <a:rPr lang="en-US" dirty="0" smtClean="0"/>
              <a:t>print(data['</a:t>
            </a:r>
            <a:r>
              <a:rPr lang="en-US" dirty="0" err="1" smtClean="0"/>
              <a:t>product_provenance</a:t>
            </a:r>
            <a:r>
              <a:rPr lang="en-US" dirty="0" smtClean="0"/>
              <a:t>'])</a:t>
            </a:r>
          </a:p>
          <a:p>
            <a:endParaRPr lang="en-US" dirty="0"/>
          </a:p>
        </p:txBody>
      </p:sp>
    </p:spTree>
    <p:extLst>
      <p:ext uri="{BB962C8B-B14F-4D97-AF65-F5344CB8AC3E}">
        <p14:creationId xmlns="" xmlns:p14="http://schemas.microsoft.com/office/powerpoint/2010/main" val="797914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8629" y="365125"/>
            <a:ext cx="6444342" cy="1325563"/>
          </a:xfrm>
        </p:spPr>
        <p:txBody>
          <a:bodyPr>
            <a:normAutofit/>
          </a:bodyPr>
          <a:lstStyle/>
          <a:p>
            <a:pPr algn="ctr"/>
            <a:r>
              <a:rPr lang="en-IN" sz="2800" dirty="0" smtClean="0">
                <a:solidFill>
                  <a:srgbClr val="00B0F0"/>
                </a:solidFill>
                <a:latin typeface="Times New Roman" pitchFamily="18" charset="0"/>
                <a:cs typeface="Times New Roman" pitchFamily="18" charset="0"/>
              </a:rPr>
              <a:t>BLOCK DIAGRAM</a:t>
            </a:r>
            <a:endParaRPr lang="en-IN" sz="2800" dirty="0">
              <a:solidFill>
                <a:srgbClr val="00B0F0"/>
              </a:solidFill>
              <a:latin typeface="Times New Roman" pitchFamily="18" charset="0"/>
              <a:cs typeface="Times New Roman" pitchFamily="18" charset="0"/>
            </a:endParaRPr>
          </a:p>
        </p:txBody>
      </p:sp>
      <p:pic>
        <p:nvPicPr>
          <p:cNvPr id="5" name="Picture 4" descr="Blockchain-based-supply-chain-network.png"/>
          <p:cNvPicPr>
            <a:picLocks noChangeAspect="1"/>
          </p:cNvPicPr>
          <p:nvPr/>
        </p:nvPicPr>
        <p:blipFill>
          <a:blip r:embed="rId2"/>
          <a:stretch>
            <a:fillRect/>
          </a:stretch>
        </p:blipFill>
        <p:spPr>
          <a:xfrm>
            <a:off x="348343" y="1349829"/>
            <a:ext cx="11596914" cy="4836658"/>
          </a:xfrm>
          <a:prstGeom prst="rect">
            <a:avLst/>
          </a:prstGeom>
        </p:spPr>
      </p:pic>
    </p:spTree>
    <p:extLst>
      <p:ext uri="{BB962C8B-B14F-4D97-AF65-F5344CB8AC3E}">
        <p14:creationId xmlns="" xmlns:p14="http://schemas.microsoft.com/office/powerpoint/2010/main" val="1236952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E12126-EB49-109A-82C8-FE3C8462ED32}"/>
              </a:ext>
            </a:extLst>
          </p:cNvPr>
          <p:cNvSpPr>
            <a:spLocks noGrp="1"/>
          </p:cNvSpPr>
          <p:nvPr>
            <p:ph type="title"/>
          </p:nvPr>
        </p:nvSpPr>
        <p:spPr>
          <a:xfrm>
            <a:off x="2438400" y="185748"/>
            <a:ext cx="7141029" cy="1325563"/>
          </a:xfrm>
        </p:spPr>
        <p:txBody>
          <a:bodyPr>
            <a:normAutofit/>
          </a:bodyPr>
          <a:lstStyle/>
          <a:p>
            <a:pPr algn="ctr"/>
            <a:r>
              <a:rPr lang="en-IN" sz="2800" dirty="0" smtClean="0">
                <a:solidFill>
                  <a:srgbClr val="00B0F0"/>
                </a:solidFill>
                <a:latin typeface="Times New Roman" pitchFamily="18" charset="0"/>
                <a:cs typeface="Times New Roman" pitchFamily="18" charset="0"/>
              </a:rPr>
              <a:t>ADVANTAGES </a:t>
            </a:r>
            <a:endParaRPr lang="en-IN" sz="2800" dirty="0">
              <a:solidFill>
                <a:srgbClr val="00B0F0"/>
              </a:solidFill>
              <a:latin typeface="Times New Roman" pitchFamily="18" charset="0"/>
              <a:cs typeface="Times New Roman" pitchFamily="18" charset="0"/>
            </a:endParaRPr>
          </a:p>
        </p:txBody>
      </p:sp>
      <p:sp>
        <p:nvSpPr>
          <p:cNvPr id="4" name="TextBox 3"/>
          <p:cNvSpPr txBox="1"/>
          <p:nvPr/>
        </p:nvSpPr>
        <p:spPr>
          <a:xfrm>
            <a:off x="1785257" y="1654629"/>
            <a:ext cx="9797143" cy="4062651"/>
          </a:xfrm>
          <a:prstGeom prst="rect">
            <a:avLst/>
          </a:prstGeom>
          <a:noFill/>
        </p:spPr>
        <p:txBody>
          <a:bodyPr wrap="square" rtlCol="0">
            <a:spAutoFit/>
          </a:bodyPr>
          <a:lstStyle/>
          <a:p>
            <a:pPr algn="just">
              <a:buFont typeface="Wingdings" pitchFamily="2" charset="2"/>
              <a:buChar char="v"/>
            </a:pPr>
            <a:r>
              <a:rPr lang="en-IN" sz="2400" b="1" dirty="0" smtClean="0">
                <a:latin typeface="Times New Roman" pitchFamily="18" charset="0"/>
                <a:cs typeface="Times New Roman" pitchFamily="18" charset="0"/>
              </a:rPr>
              <a:t>Security:</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BlockLogistics</a:t>
            </a:r>
            <a:r>
              <a:rPr lang="en-IN" sz="2400" dirty="0" smtClean="0">
                <a:latin typeface="Times New Roman" pitchFamily="18" charset="0"/>
                <a:cs typeface="Times New Roman" pitchFamily="18" charset="0"/>
              </a:rPr>
              <a:t> provides a secure and immutable ledger, reducing the risk of data tampering or fraud.</a:t>
            </a:r>
          </a:p>
          <a:p>
            <a:pPr algn="just">
              <a:buFont typeface="Wingdings" pitchFamily="2" charset="2"/>
              <a:buChar char="v"/>
            </a:pPr>
            <a:r>
              <a:rPr lang="en-IN" sz="2400" b="1" dirty="0" smtClean="0">
                <a:latin typeface="Times New Roman" pitchFamily="18" charset="0"/>
                <a:cs typeface="Times New Roman" pitchFamily="18" charset="0"/>
              </a:rPr>
              <a:t>Transparency:</a:t>
            </a:r>
            <a:r>
              <a:rPr lang="en-IN" sz="2400" dirty="0" smtClean="0">
                <a:latin typeface="Times New Roman" pitchFamily="18" charset="0"/>
                <a:cs typeface="Times New Roman" pitchFamily="18" charset="0"/>
              </a:rPr>
              <a:t> Real-time tracking and traceability enhance transparency for all participants in the supply chain.</a:t>
            </a:r>
          </a:p>
          <a:p>
            <a:pPr algn="just">
              <a:buFont typeface="Wingdings" pitchFamily="2" charset="2"/>
              <a:buChar char="v"/>
            </a:pPr>
            <a:r>
              <a:rPr lang="en-IN" sz="2400" b="1" dirty="0" smtClean="0">
                <a:latin typeface="Times New Roman" pitchFamily="18" charset="0"/>
                <a:cs typeface="Times New Roman" pitchFamily="18" charset="0"/>
              </a:rPr>
              <a:t>Efficiency:</a:t>
            </a:r>
            <a:r>
              <a:rPr lang="en-IN" sz="2400" dirty="0" smtClean="0">
                <a:latin typeface="Times New Roman" pitchFamily="18" charset="0"/>
                <a:cs typeface="Times New Roman" pitchFamily="18" charset="0"/>
              </a:rPr>
              <a:t> Smart contracts automate processes, reducing the need for intermediaries and streamlining operations.</a:t>
            </a:r>
          </a:p>
          <a:p>
            <a:pPr algn="just">
              <a:buFont typeface="Wingdings" pitchFamily="2" charset="2"/>
              <a:buChar char="v"/>
            </a:pPr>
            <a:r>
              <a:rPr lang="en-IN" sz="2400" b="1" dirty="0" smtClean="0">
                <a:latin typeface="Times New Roman" pitchFamily="18" charset="0"/>
                <a:cs typeface="Times New Roman" pitchFamily="18" charset="0"/>
              </a:rPr>
              <a:t>Trust:</a:t>
            </a:r>
            <a:r>
              <a:rPr lang="en-IN" sz="2400" dirty="0" smtClean="0">
                <a:latin typeface="Times New Roman" pitchFamily="18" charset="0"/>
                <a:cs typeface="Times New Roman" pitchFamily="18" charset="0"/>
              </a:rPr>
              <a:t> Participants can trust the integrity of the data on the </a:t>
            </a:r>
            <a:r>
              <a:rPr lang="en-IN" sz="2400" dirty="0" err="1" smtClean="0">
                <a:latin typeface="Times New Roman" pitchFamily="18" charset="0"/>
                <a:cs typeface="Times New Roman" pitchFamily="18" charset="0"/>
              </a:rPr>
              <a:t>blockchain</a:t>
            </a:r>
            <a:r>
              <a:rPr lang="en-IN" sz="2400" dirty="0" smtClean="0">
                <a:latin typeface="Times New Roman" pitchFamily="18" charset="0"/>
                <a:cs typeface="Times New Roman" pitchFamily="18" charset="0"/>
              </a:rPr>
              <a:t>, reducing disputes and improving collaboration.</a:t>
            </a:r>
          </a:p>
          <a:p>
            <a:pPr algn="just">
              <a:buFont typeface="Wingdings" pitchFamily="2" charset="2"/>
              <a:buChar char="v"/>
            </a:pPr>
            <a:r>
              <a:rPr lang="en-IN" sz="2400" b="1" dirty="0" smtClean="0">
                <a:latin typeface="Times New Roman" pitchFamily="18" charset="0"/>
                <a:cs typeface="Times New Roman" pitchFamily="18" charset="0"/>
              </a:rPr>
              <a:t>Consumer Confidence:</a:t>
            </a:r>
            <a:r>
              <a:rPr lang="en-IN" sz="2400" dirty="0" smtClean="0">
                <a:latin typeface="Times New Roman" pitchFamily="18" charset="0"/>
                <a:cs typeface="Times New Roman" pitchFamily="18" charset="0"/>
              </a:rPr>
              <a:t> End consumers can trace the origin of products, which can lead to increased trust and brand loyalty.</a:t>
            </a:r>
          </a:p>
          <a:p>
            <a:endParaRPr lang="en-US" dirty="0"/>
          </a:p>
        </p:txBody>
      </p:sp>
    </p:spTree>
    <p:extLst>
      <p:ext uri="{BB962C8B-B14F-4D97-AF65-F5344CB8AC3E}">
        <p14:creationId xmlns="" xmlns:p14="http://schemas.microsoft.com/office/powerpoint/2010/main" val="2718750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smtClean="0">
                <a:solidFill>
                  <a:srgbClr val="00B0F0"/>
                </a:solidFill>
                <a:latin typeface="Times New Roman" panose="02020603050405020304" pitchFamily="18" charset="0"/>
                <a:cs typeface="Times New Roman" panose="02020603050405020304" pitchFamily="18" charset="0"/>
              </a:rPr>
              <a:t>DISADVANTAGES</a:t>
            </a:r>
            <a:endParaRPr lang="en-IN" sz="2400" b="1" dirty="0">
              <a:solidFill>
                <a:srgbClr val="00B0F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059542" y="1712685"/>
            <a:ext cx="10058399" cy="4154984"/>
          </a:xfrm>
          <a:prstGeom prst="rect">
            <a:avLst/>
          </a:prstGeom>
        </p:spPr>
        <p:txBody>
          <a:bodyPr wrap="square">
            <a:spAutoFit/>
          </a:bodyPr>
          <a:lstStyle/>
          <a:p>
            <a:endParaRPr lang="en-US" sz="2400" b="1" dirty="0" smtClean="0">
              <a:latin typeface="Times New Roman" pitchFamily="18" charset="0"/>
              <a:cs typeface="Times New Roman" pitchFamily="18" charset="0"/>
            </a:endParaRPr>
          </a:p>
          <a:p>
            <a:pPr algn="just">
              <a:buFont typeface="Wingdings" pitchFamily="2" charset="2"/>
              <a:buChar char="v"/>
            </a:pPr>
            <a:r>
              <a:rPr lang="en-IN" sz="2400" b="1" dirty="0" smtClean="0">
                <a:latin typeface="Times New Roman" pitchFamily="18" charset="0"/>
                <a:cs typeface="Times New Roman" pitchFamily="18" charset="0"/>
              </a:rPr>
              <a:t>Complexity:</a:t>
            </a:r>
            <a:r>
              <a:rPr lang="en-IN" sz="2400" dirty="0" smtClean="0">
                <a:latin typeface="Times New Roman" pitchFamily="18" charset="0"/>
                <a:cs typeface="Times New Roman" pitchFamily="18" charset="0"/>
              </a:rPr>
              <a:t> Implementing a </a:t>
            </a:r>
            <a:r>
              <a:rPr lang="en-IN" sz="2400" dirty="0" err="1" smtClean="0">
                <a:latin typeface="Times New Roman" pitchFamily="18" charset="0"/>
                <a:cs typeface="Times New Roman" pitchFamily="18" charset="0"/>
              </a:rPr>
              <a:t>blockchain</a:t>
            </a:r>
            <a:r>
              <a:rPr lang="en-IN" sz="2400" dirty="0" smtClean="0">
                <a:latin typeface="Times New Roman" pitchFamily="18" charset="0"/>
                <a:cs typeface="Times New Roman" pitchFamily="18" charset="0"/>
              </a:rPr>
              <a:t>-based system can be complex and require a learning curve for participants.</a:t>
            </a:r>
          </a:p>
          <a:p>
            <a:pPr algn="just">
              <a:buFont typeface="Wingdings" pitchFamily="2" charset="2"/>
              <a:buChar char="v"/>
            </a:pPr>
            <a:r>
              <a:rPr lang="en-IN" sz="2400" b="1" dirty="0" smtClean="0">
                <a:latin typeface="Times New Roman" pitchFamily="18" charset="0"/>
                <a:cs typeface="Times New Roman" pitchFamily="18" charset="0"/>
              </a:rPr>
              <a:t>Resource-Intensive:</a:t>
            </a:r>
            <a:r>
              <a:rPr lang="en-IN" sz="2400" dirty="0" smtClean="0">
                <a:latin typeface="Times New Roman" pitchFamily="18" charset="0"/>
                <a:cs typeface="Times New Roman" pitchFamily="18" charset="0"/>
              </a:rPr>
              <a:t> Setting up and maintaining a </a:t>
            </a:r>
            <a:r>
              <a:rPr lang="en-IN" sz="2400" dirty="0" err="1" smtClean="0">
                <a:latin typeface="Times New Roman" pitchFamily="18" charset="0"/>
                <a:cs typeface="Times New Roman" pitchFamily="18" charset="0"/>
              </a:rPr>
              <a:t>blockchain</a:t>
            </a:r>
            <a:r>
              <a:rPr lang="en-IN" sz="2400" dirty="0" smtClean="0">
                <a:latin typeface="Times New Roman" pitchFamily="18" charset="0"/>
                <a:cs typeface="Times New Roman" pitchFamily="18" charset="0"/>
              </a:rPr>
              <a:t> network demands significant computational and energy resources.</a:t>
            </a:r>
          </a:p>
          <a:p>
            <a:pPr algn="just">
              <a:buFont typeface="Wingdings" pitchFamily="2" charset="2"/>
              <a:buChar char="v"/>
            </a:pPr>
            <a:r>
              <a:rPr lang="en-IN" sz="2400" b="1" dirty="0" smtClean="0">
                <a:latin typeface="Times New Roman" pitchFamily="18" charset="0"/>
                <a:cs typeface="Times New Roman" pitchFamily="18" charset="0"/>
              </a:rPr>
              <a:t>Cost:</a:t>
            </a:r>
            <a:r>
              <a:rPr lang="en-IN" sz="2400" dirty="0" smtClean="0">
                <a:latin typeface="Times New Roman" pitchFamily="18" charset="0"/>
                <a:cs typeface="Times New Roman" pitchFamily="18" charset="0"/>
              </a:rPr>
              <a:t> Initial implementation costs and ongoing maintenance can be high.</a:t>
            </a:r>
          </a:p>
          <a:p>
            <a:pPr algn="just">
              <a:buFont typeface="Wingdings" pitchFamily="2" charset="2"/>
              <a:buChar char="v"/>
            </a:pPr>
            <a:r>
              <a:rPr lang="en-IN" sz="2400" b="1" dirty="0" smtClean="0">
                <a:latin typeface="Times New Roman" pitchFamily="18" charset="0"/>
                <a:cs typeface="Times New Roman" pitchFamily="18" charset="0"/>
              </a:rPr>
              <a:t>Scalability:</a:t>
            </a:r>
            <a:r>
              <a:rPr lang="en-IN" sz="2400" dirty="0" smtClean="0">
                <a:latin typeface="Times New Roman" pitchFamily="18" charset="0"/>
                <a:cs typeface="Times New Roman" pitchFamily="18" charset="0"/>
              </a:rPr>
              <a:t> Scalability challenges may arise as more participants and transactions are added to the </a:t>
            </a:r>
            <a:r>
              <a:rPr lang="en-IN" sz="2400" dirty="0" err="1" smtClean="0">
                <a:latin typeface="Times New Roman" pitchFamily="18" charset="0"/>
                <a:cs typeface="Times New Roman" pitchFamily="18" charset="0"/>
              </a:rPr>
              <a:t>blockchain</a:t>
            </a:r>
            <a:r>
              <a:rPr lang="en-IN" sz="2400" dirty="0" smtClean="0">
                <a:latin typeface="Times New Roman" pitchFamily="18" charset="0"/>
                <a:cs typeface="Times New Roman" pitchFamily="18" charset="0"/>
              </a:rPr>
              <a:t> network.</a:t>
            </a:r>
          </a:p>
          <a:p>
            <a:endParaRPr lang="en-US" sz="2400" b="1" dirty="0" smtClean="0">
              <a:latin typeface="Times New Roman" pitchFamily="18" charset="0"/>
              <a:cs typeface="Times New Roman" pitchFamily="18" charset="0"/>
            </a:endParaRPr>
          </a:p>
          <a:p>
            <a:endParaRPr lang="en-US" sz="2400" b="1" dirty="0" smtClean="0"/>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641803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6629" y="365125"/>
            <a:ext cx="4412342" cy="1325563"/>
          </a:xfrm>
        </p:spPr>
        <p:txBody>
          <a:bodyPr>
            <a:normAutofit/>
          </a:bodyPr>
          <a:lstStyle/>
          <a:p>
            <a:pPr algn="ctr"/>
            <a:r>
              <a:rPr lang="en-IN" sz="2800" dirty="0" smtClean="0">
                <a:solidFill>
                  <a:srgbClr val="00B0F0"/>
                </a:solidFill>
                <a:latin typeface="Times New Roman" pitchFamily="18" charset="0"/>
                <a:cs typeface="Times New Roman" pitchFamily="18" charset="0"/>
              </a:rPr>
              <a:t>FUTURE SCOPE</a:t>
            </a:r>
            <a:endParaRPr lang="en-IN"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lnSpc>
                <a:spcPct val="150000"/>
              </a:lnSpc>
            </a:pPr>
            <a:r>
              <a:rPr lang="en-IN" dirty="0" smtClean="0">
                <a:latin typeface="Times New Roman" pitchFamily="18" charset="0"/>
                <a:cs typeface="Times New Roman" pitchFamily="18" charset="0"/>
              </a:rPr>
              <a:t>The future of </a:t>
            </a:r>
            <a:r>
              <a:rPr lang="en-IN" dirty="0" err="1" smtClean="0">
                <a:latin typeface="Times New Roman" pitchFamily="18" charset="0"/>
                <a:cs typeface="Times New Roman" pitchFamily="18" charset="0"/>
              </a:rPr>
              <a:t>BlockLogistics</a:t>
            </a:r>
            <a:r>
              <a:rPr lang="en-IN" dirty="0" smtClean="0">
                <a:latin typeface="Times New Roman" pitchFamily="18" charset="0"/>
                <a:cs typeface="Times New Roman" pitchFamily="18" charset="0"/>
              </a:rPr>
              <a:t> includes addressing scalability concerns, further reducing resource demands, and enhancing user-friendliness. The adoption of interoperable </a:t>
            </a:r>
            <a:r>
              <a:rPr lang="en-IN" dirty="0" err="1" smtClean="0">
                <a:latin typeface="Times New Roman" pitchFamily="18" charset="0"/>
                <a:cs typeface="Times New Roman" pitchFamily="18" charset="0"/>
              </a:rPr>
              <a:t>blockchain</a:t>
            </a:r>
            <a:r>
              <a:rPr lang="en-IN" dirty="0" smtClean="0">
                <a:latin typeface="Times New Roman" pitchFamily="18" charset="0"/>
                <a:cs typeface="Times New Roman" pitchFamily="18" charset="0"/>
              </a:rPr>
              <a:t> standards and increased regulatory clarity will likely facilitate wider implementation. Moreover, the integration of </a:t>
            </a:r>
            <a:r>
              <a:rPr lang="en-IN" dirty="0" smtClean="0">
                <a:latin typeface="Times New Roman" pitchFamily="18" charset="0"/>
                <a:cs typeface="Times New Roman" pitchFamily="18" charset="0"/>
              </a:rPr>
              <a:t>IOT </a:t>
            </a:r>
            <a:r>
              <a:rPr lang="en-IN" dirty="0" smtClean="0">
                <a:latin typeface="Times New Roman" pitchFamily="18" charset="0"/>
                <a:cs typeface="Times New Roman" pitchFamily="18" charset="0"/>
              </a:rPr>
              <a:t>(Internet of Things) devices for real-time data input and enhanced analytics will be a crucial focus. As </a:t>
            </a:r>
            <a:r>
              <a:rPr lang="en-IN" dirty="0" err="1" smtClean="0">
                <a:latin typeface="Times New Roman" pitchFamily="18" charset="0"/>
                <a:cs typeface="Times New Roman" pitchFamily="18" charset="0"/>
              </a:rPr>
              <a:t>blockchain</a:t>
            </a:r>
            <a:r>
              <a:rPr lang="en-IN" dirty="0" smtClean="0">
                <a:latin typeface="Times New Roman" pitchFamily="18" charset="0"/>
                <a:cs typeface="Times New Roman" pitchFamily="18" charset="0"/>
              </a:rPr>
              <a:t> technology continues to mature, the potential for optimizing supply chain management remains promising, offering opportunities for increased efficiency and transparency in the global logistics industry.</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3002748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AC44657A-34CA-3DDD-A7DA-D843D9A21C2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206171" y="567897"/>
            <a:ext cx="8170506" cy="5629678"/>
          </a:xfrm>
        </p:spPr>
      </p:pic>
    </p:spTree>
    <p:extLst>
      <p:ext uri="{BB962C8B-B14F-4D97-AF65-F5344CB8AC3E}">
        <p14:creationId xmlns="" xmlns:p14="http://schemas.microsoft.com/office/powerpoint/2010/main" val="3121148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4B04A16E-BE28-52CB-0E68-D7F0550CEB51}"/>
              </a:ext>
            </a:extLst>
          </p:cNvPr>
          <p:cNvSpPr txBox="1">
            <a:spLocks/>
          </p:cNvSpPr>
          <p:nvPr/>
        </p:nvSpPr>
        <p:spPr>
          <a:xfrm>
            <a:off x="1567543" y="266021"/>
            <a:ext cx="9144000" cy="6919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rgbClr val="00B0F0"/>
                </a:solidFill>
                <a:latin typeface="Times New Roman" pitchFamily="18" charset="0"/>
                <a:cs typeface="Times New Roman" pitchFamily="18" charset="0"/>
              </a:rPr>
              <a:t>CONTENTS</a:t>
            </a:r>
            <a:endParaRPr lang="en-US" sz="2800" dirty="0">
              <a:solidFill>
                <a:srgbClr val="00B0F0"/>
              </a:solidFill>
              <a:latin typeface="Times New Roman" pitchFamily="18" charset="0"/>
              <a:cs typeface="Times New Roman" pitchFamily="18" charset="0"/>
            </a:endParaRPr>
          </a:p>
        </p:txBody>
      </p:sp>
      <p:sp>
        <p:nvSpPr>
          <p:cNvPr id="5" name="Subtitle 2">
            <a:extLst>
              <a:ext uri="{FF2B5EF4-FFF2-40B4-BE49-F238E27FC236}">
                <a16:creationId xmlns="" xmlns:a16="http://schemas.microsoft.com/office/drawing/2014/main" id="{7BB3C1AD-F572-55A4-D62F-F297543458C4}"/>
              </a:ext>
            </a:extLst>
          </p:cNvPr>
          <p:cNvSpPr txBox="1">
            <a:spLocks/>
          </p:cNvSpPr>
          <p:nvPr/>
        </p:nvSpPr>
        <p:spPr>
          <a:xfrm>
            <a:off x="1146629" y="1741713"/>
            <a:ext cx="10522857" cy="4804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796925">
              <a:spcBef>
                <a:spcPts val="800"/>
              </a:spcBef>
              <a:spcAft>
                <a:spcPts val="800"/>
              </a:spcAft>
              <a:buClr>
                <a:srgbClr val="0D0D0D"/>
              </a:buClr>
            </a:pPr>
            <a:endParaRPr lang="en-IN" altLang="en-US" dirty="0" smtClean="0">
              <a:latin typeface="Times New Roman" pitchFamily="18" charset="0"/>
              <a:cs typeface="Times New Roman" pitchFamily="18" charset="0"/>
            </a:endParaRPr>
          </a:p>
          <a:p>
            <a:pPr indent="-796925">
              <a:spcBef>
                <a:spcPts val="800"/>
              </a:spcBef>
              <a:spcAft>
                <a:spcPts val="800"/>
              </a:spcAft>
              <a:buClr>
                <a:srgbClr val="0D0D0D"/>
              </a:buClr>
            </a:pPr>
            <a:endParaRPr lang="en-US" altLang="en-US" dirty="0"/>
          </a:p>
        </p:txBody>
      </p:sp>
      <p:sp>
        <p:nvSpPr>
          <p:cNvPr id="6" name="TextBox 5"/>
          <p:cNvSpPr txBox="1"/>
          <p:nvPr/>
        </p:nvSpPr>
        <p:spPr>
          <a:xfrm>
            <a:off x="2075541" y="551541"/>
            <a:ext cx="7707087" cy="6781344"/>
          </a:xfrm>
          <a:prstGeom prst="rect">
            <a:avLst/>
          </a:prstGeom>
          <a:noFill/>
        </p:spPr>
        <p:txBody>
          <a:bodyPr wrap="square" rtlCol="0">
            <a:spAutoFit/>
          </a:bodyPr>
          <a:lstStyle/>
          <a:p>
            <a:endParaRPr lang="en-IN" dirty="0" smtClean="0"/>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ABSTRACT</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PROBLEM STATEMENT</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ALGORITHMS USED</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EXISTING SYSTEM</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PROPOSED SYSTEM</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SOFTWARE REQUIREMENTS</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IMPLEMENTATION USING FULL STACK</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BLOCK DIAGRAM </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ADVANTAGES </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APPLICATIONS</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FUTURE SCOPE</a:t>
            </a:r>
          </a:p>
          <a:p>
            <a:endParaRPr lang="en-IN" sz="2400" dirty="0" smtClean="0">
              <a:latin typeface="Times New Roman" pitchFamily="18" charset="0"/>
              <a:cs typeface="Times New Roman" pitchFamily="18" charset="0"/>
            </a:endParaRPr>
          </a:p>
          <a:p>
            <a:pPr>
              <a:buFont typeface="Wingdings" pitchFamily="2" charset="2"/>
              <a:buChar char="ü"/>
            </a:pPr>
            <a:endParaRPr lang="en-IN" sz="2400" dirty="0" smtClean="0">
              <a:latin typeface="Times New Roman" pitchFamily="18" charset="0"/>
              <a:cs typeface="Times New Roman" pitchFamily="18" charset="0"/>
            </a:endParaRPr>
          </a:p>
          <a:p>
            <a:pPr>
              <a:buFont typeface="Wingdings" pitchFamily="2" charset="2"/>
              <a:buChar char="Ø"/>
            </a:pPr>
            <a:endParaRPr lang="en-US" sz="2400" dirty="0"/>
          </a:p>
        </p:txBody>
      </p:sp>
    </p:spTree>
    <p:extLst>
      <p:ext uri="{BB962C8B-B14F-4D97-AF65-F5344CB8AC3E}">
        <p14:creationId xmlns="" xmlns:p14="http://schemas.microsoft.com/office/powerpoint/2010/main" val="1631920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63DAB522-B621-7D61-DCE1-D94958BF4014}"/>
              </a:ext>
            </a:extLst>
          </p:cNvPr>
          <p:cNvSpPr>
            <a:spLocks noGrp="1"/>
          </p:cNvSpPr>
          <p:nvPr>
            <p:ph type="title"/>
          </p:nvPr>
        </p:nvSpPr>
        <p:spPr>
          <a:xfrm>
            <a:off x="838200" y="365126"/>
            <a:ext cx="10515600" cy="999218"/>
          </a:xfrm>
        </p:spPr>
        <p:txBody>
          <a:bodyPr>
            <a:normAutofit/>
          </a:bodyPr>
          <a:lstStyle/>
          <a:p>
            <a:pPr algn="ctr"/>
            <a:r>
              <a:rPr lang="en-US" sz="3200" dirty="0">
                <a:solidFill>
                  <a:schemeClr val="accent5"/>
                </a:solidFill>
                <a:latin typeface="Times New Roman" panose="02020603050405020304" pitchFamily="18" charset="0"/>
                <a:cs typeface="Times New Roman" panose="02020603050405020304" pitchFamily="18" charset="0"/>
              </a:rPr>
              <a:t>ABSTRACT</a:t>
            </a:r>
            <a:r>
              <a:rPr lang="en-US" sz="3200" b="1" dirty="0">
                <a:latin typeface="+mn-lt"/>
                <a:cs typeface="Times New Roman" panose="02020603050405020304" pitchFamily="18" charset="0"/>
              </a:rPr>
              <a:t> </a:t>
            </a:r>
          </a:p>
        </p:txBody>
      </p:sp>
      <p:sp>
        <p:nvSpPr>
          <p:cNvPr id="5" name="Content Placeholder 2">
            <a:extLst>
              <a:ext uri="{FF2B5EF4-FFF2-40B4-BE49-F238E27FC236}">
                <a16:creationId xmlns="" xmlns:a16="http://schemas.microsoft.com/office/drawing/2014/main" id="{A085304F-27BF-6F1A-2F2C-247AE7EF5884}"/>
              </a:ext>
            </a:extLst>
          </p:cNvPr>
          <p:cNvSpPr>
            <a:spLocks noGrp="1"/>
          </p:cNvSpPr>
          <p:nvPr>
            <p:ph idx="1"/>
          </p:nvPr>
        </p:nvSpPr>
        <p:spPr>
          <a:xfrm>
            <a:off x="537029" y="1335314"/>
            <a:ext cx="11248571" cy="5152571"/>
          </a:xfrm>
        </p:spPr>
        <p:txBody>
          <a:bodyPr>
            <a:noAutofit/>
          </a:bodyPr>
          <a:lstStyle/>
          <a:p>
            <a:pPr algn="just"/>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This project introduces a </a:t>
            </a:r>
            <a:r>
              <a:rPr lang="en-IN" dirty="0" err="1" smtClean="0">
                <a:latin typeface="Times New Roman" pitchFamily="18" charset="0"/>
                <a:cs typeface="Times New Roman" pitchFamily="18" charset="0"/>
              </a:rPr>
              <a:t>blockchain</a:t>
            </a:r>
            <a:r>
              <a:rPr lang="en-IN" dirty="0" smtClean="0">
                <a:latin typeface="Times New Roman" pitchFamily="18" charset="0"/>
                <a:cs typeface="Times New Roman" pitchFamily="18" charset="0"/>
              </a:rPr>
              <a:t>-based supply chain management system to enhance security, transparency, and efficiency in the logistics industry. The proposed system, named "</a:t>
            </a:r>
            <a:r>
              <a:rPr lang="en-IN" dirty="0" err="1" smtClean="0">
                <a:latin typeface="Times New Roman" pitchFamily="18" charset="0"/>
                <a:cs typeface="Times New Roman" pitchFamily="18" charset="0"/>
              </a:rPr>
              <a:t>BlockLogistics</a:t>
            </a:r>
            <a:r>
              <a:rPr lang="en-IN" dirty="0" smtClean="0">
                <a:latin typeface="Times New Roman" pitchFamily="18" charset="0"/>
                <a:cs typeface="Times New Roman" pitchFamily="18" charset="0"/>
              </a:rPr>
              <a:t>," aims to address the challenges faced by the existing supply chain management solutions. This web application leverages </a:t>
            </a:r>
            <a:r>
              <a:rPr lang="en-IN" dirty="0" err="1" smtClean="0">
                <a:latin typeface="Times New Roman" pitchFamily="18" charset="0"/>
                <a:cs typeface="Times New Roman" pitchFamily="18" charset="0"/>
              </a:rPr>
              <a:t>blockchain</a:t>
            </a:r>
            <a:r>
              <a:rPr lang="en-IN" dirty="0" smtClean="0">
                <a:latin typeface="Times New Roman" pitchFamily="18" charset="0"/>
                <a:cs typeface="Times New Roman" pitchFamily="18" charset="0"/>
              </a:rPr>
              <a:t> technology to create an immutable ledger for tracking and managing the movement of goods from the source to the end consumer. It offers numerous advantages in terms of trust, security, and real-time tracking but does require overcoming certain complexities and resource demands</a:t>
            </a:r>
            <a:r>
              <a:rPr lang="en-IN"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409664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0883FA-900B-448D-9C80-86AF6179E1FC}"/>
              </a:ext>
            </a:extLst>
          </p:cNvPr>
          <p:cNvSpPr>
            <a:spLocks noGrp="1"/>
          </p:cNvSpPr>
          <p:nvPr>
            <p:ph type="title"/>
          </p:nvPr>
        </p:nvSpPr>
        <p:spPr>
          <a:xfrm>
            <a:off x="1055914" y="522515"/>
            <a:ext cx="10515600" cy="914400"/>
          </a:xfrm>
        </p:spPr>
        <p:txBody>
          <a:bodyPr/>
          <a:lstStyle/>
          <a:p>
            <a:r>
              <a:rPr lang="en-US" dirty="0"/>
              <a:t>			</a:t>
            </a:r>
            <a:r>
              <a:rPr lang="en-US" sz="2800" dirty="0">
                <a:solidFill>
                  <a:srgbClr val="00B0F0"/>
                </a:solidFill>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 xmlns:a16="http://schemas.microsoft.com/office/drawing/2014/main" id="{8CFF13C2-B24D-4208-9BF4-F9AEBF7AEA57}"/>
              </a:ext>
            </a:extLst>
          </p:cNvPr>
          <p:cNvSpPr>
            <a:spLocks noGrp="1"/>
          </p:cNvSpPr>
          <p:nvPr>
            <p:ph idx="1"/>
          </p:nvPr>
        </p:nvSpPr>
        <p:spPr/>
        <p:txBody>
          <a:bodyPr>
            <a:normAutofit/>
          </a:bodyPr>
          <a:lstStyle/>
          <a:p>
            <a:pPr algn="just">
              <a:lnSpc>
                <a:spcPct val="150000"/>
              </a:lnSpc>
            </a:pPr>
            <a:r>
              <a:rPr lang="en-IN" dirty="0" err="1" smtClean="0">
                <a:latin typeface="Times New Roman" pitchFamily="18" charset="0"/>
                <a:cs typeface="Times New Roman" pitchFamily="18" charset="0"/>
              </a:rPr>
              <a:t>Blockchain</a:t>
            </a:r>
            <a:r>
              <a:rPr lang="en-IN" dirty="0" smtClean="0">
                <a:latin typeface="Times New Roman" pitchFamily="18" charset="0"/>
                <a:cs typeface="Times New Roman" pitchFamily="18" charset="0"/>
              </a:rPr>
              <a:t> technology has gained immense popularity for its secure and immutable ledger capabilities. However, implementing </a:t>
            </a:r>
            <a:r>
              <a:rPr lang="en-IN" dirty="0" err="1" smtClean="0">
                <a:latin typeface="Times New Roman" pitchFamily="18" charset="0"/>
                <a:cs typeface="Times New Roman" pitchFamily="18" charset="0"/>
              </a:rPr>
              <a:t>blockchain</a:t>
            </a:r>
            <a:r>
              <a:rPr lang="en-IN" dirty="0" smtClean="0">
                <a:latin typeface="Times New Roman" pitchFamily="18" charset="0"/>
                <a:cs typeface="Times New Roman" pitchFamily="18" charset="0"/>
              </a:rPr>
              <a:t>-based solutions can be complex and resource-intensive. The problem is to develop a web application that leverages </a:t>
            </a:r>
            <a:r>
              <a:rPr lang="en-IN" dirty="0" err="1" smtClean="0">
                <a:latin typeface="Times New Roman" pitchFamily="18" charset="0"/>
                <a:cs typeface="Times New Roman" pitchFamily="18" charset="0"/>
              </a:rPr>
              <a:t>blockchain</a:t>
            </a:r>
            <a:r>
              <a:rPr lang="en-IN" dirty="0" smtClean="0">
                <a:latin typeface="Times New Roman" pitchFamily="18" charset="0"/>
                <a:cs typeface="Times New Roman" pitchFamily="18" charset="0"/>
              </a:rPr>
              <a:t> technology to provide a secure and transparent system for supply chain management. </a:t>
            </a:r>
            <a:endParaRPr lang="en-US"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255674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86" y="365125"/>
            <a:ext cx="6952343" cy="1325563"/>
          </a:xfrm>
        </p:spPr>
        <p:txBody>
          <a:bodyPr>
            <a:normAutofit/>
          </a:bodyPr>
          <a:lstStyle/>
          <a:p>
            <a:r>
              <a:rPr lang="en-IN" sz="2800" dirty="0" smtClean="0">
                <a:solidFill>
                  <a:srgbClr val="00B0F0"/>
                </a:solidFill>
                <a:latin typeface="Times New Roman" pitchFamily="18" charset="0"/>
                <a:cs typeface="Times New Roman" pitchFamily="18" charset="0"/>
              </a:rPr>
              <a:t>ALGORITHM USED TECHNIQUES</a:t>
            </a:r>
            <a:endParaRPr lang="en-US"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b="1" dirty="0" smtClean="0">
                <a:solidFill>
                  <a:schemeClr val="accent2"/>
                </a:solidFill>
              </a:rPr>
              <a:t>Web 3.0 Frameworks</a:t>
            </a:r>
            <a:r>
              <a:rPr lang="en-IN" dirty="0" smtClean="0">
                <a:solidFill>
                  <a:schemeClr val="accent2"/>
                </a:solidFill>
              </a:rPr>
              <a:t>:</a:t>
            </a:r>
          </a:p>
          <a:p>
            <a:pPr algn="just"/>
            <a:r>
              <a:rPr lang="en-IN" sz="3200" dirty="0" smtClean="0">
                <a:latin typeface="Times New Roman" pitchFamily="18" charset="0"/>
                <a:cs typeface="Times New Roman" pitchFamily="18" charset="0"/>
              </a:rPr>
              <a:t>Frameworks like Web3.js and ethers.js facilitate the development of web applications that interact with </a:t>
            </a:r>
            <a:r>
              <a:rPr lang="en-IN" sz="3200" dirty="0" err="1" smtClean="0">
                <a:latin typeface="Times New Roman" pitchFamily="18" charset="0"/>
                <a:cs typeface="Times New Roman" pitchFamily="18" charset="0"/>
              </a:rPr>
              <a:t>blockchain</a:t>
            </a:r>
            <a:r>
              <a:rPr lang="en-IN" sz="3200" dirty="0" smtClean="0">
                <a:latin typeface="Times New Roman" pitchFamily="18" charset="0"/>
                <a:cs typeface="Times New Roman" pitchFamily="18" charset="0"/>
              </a:rPr>
              <a:t> networks.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78B5C5-5B19-47D8-BC1A-D35D7AD6C0CC}"/>
              </a:ext>
            </a:extLst>
          </p:cNvPr>
          <p:cNvSpPr>
            <a:spLocks noGrp="1"/>
          </p:cNvSpPr>
          <p:nvPr>
            <p:ph type="title"/>
          </p:nvPr>
        </p:nvSpPr>
        <p:spPr/>
        <p:txBody>
          <a:bodyPr>
            <a:normAutofit/>
          </a:bodyPr>
          <a:lstStyle/>
          <a:p>
            <a:pPr algn="ctr"/>
            <a:r>
              <a:rPr lang="en-US" sz="2800" dirty="0">
                <a:solidFill>
                  <a:schemeClr val="accent5"/>
                </a:solidFill>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 xmlns:a16="http://schemas.microsoft.com/office/drawing/2014/main" id="{CF47F669-FFF8-4463-9925-7536A1D2EAC9}"/>
              </a:ext>
            </a:extLst>
          </p:cNvPr>
          <p:cNvSpPr>
            <a:spLocks noGrp="1"/>
          </p:cNvSpPr>
          <p:nvPr>
            <p:ph idx="1"/>
          </p:nvPr>
        </p:nvSpPr>
        <p:spPr/>
        <p:txBody>
          <a:bodyPr>
            <a:normAutofit lnSpcReduction="10000"/>
          </a:bodyPr>
          <a:lstStyle/>
          <a:p>
            <a:pPr algn="just">
              <a:lnSpc>
                <a:spcPct val="150000"/>
              </a:lnSpc>
            </a:pPr>
            <a:r>
              <a:rPr lang="en-IN" dirty="0" smtClean="0">
                <a:latin typeface="Times New Roman" pitchFamily="18" charset="0"/>
                <a:cs typeface="Times New Roman" pitchFamily="18" charset="0"/>
              </a:rPr>
              <a:t>The current supply chain management systems typically rely on centralized databases and traditional record-keeping methods. These systems often face issues such as data inconsistencies, fraud, lack of transparency, and limited traceability. Trust among supply chain participants is challenging to establish, and disputes are common due to the lack of a single source of truth. Existing systems often involve manual data entry, which can lead to errors and inefficiencies.</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153544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F45111-57A2-4C7F-9EDE-25EC18316DEA}"/>
              </a:ext>
            </a:extLst>
          </p:cNvPr>
          <p:cNvSpPr>
            <a:spLocks noGrp="1"/>
          </p:cNvSpPr>
          <p:nvPr>
            <p:ph type="title"/>
          </p:nvPr>
        </p:nvSpPr>
        <p:spPr/>
        <p:txBody>
          <a:bodyPr>
            <a:normAutofit/>
          </a:bodyPr>
          <a:lstStyle/>
          <a:p>
            <a:pPr algn="ctr"/>
            <a:r>
              <a:rPr lang="en-US" sz="3200" dirty="0" smtClean="0">
                <a:solidFill>
                  <a:srgbClr val="00B0F0"/>
                </a:solidFill>
                <a:latin typeface="Times New Roman" pitchFamily="18" charset="0"/>
                <a:cs typeface="Times New Roman" pitchFamily="18" charset="0"/>
              </a:rPr>
              <a:t>PROPOSED SYSTEM</a:t>
            </a:r>
            <a:endParaRPr lang="en-US" sz="3200" dirty="0">
              <a:solidFill>
                <a:srgbClr val="00B0F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A1C0F8F-1E86-48D6-B862-8E651E816CE8}"/>
              </a:ext>
            </a:extLst>
          </p:cNvPr>
          <p:cNvSpPr>
            <a:spLocks noGrp="1"/>
          </p:cNvSpPr>
          <p:nvPr>
            <p:ph idx="1"/>
          </p:nvPr>
        </p:nvSpPr>
        <p:spPr>
          <a:xfrm>
            <a:off x="896257" y="1390197"/>
            <a:ext cx="10515600" cy="4351338"/>
          </a:xfrm>
        </p:spPr>
        <p:txBody>
          <a:bodyPr>
            <a:noAutofit/>
          </a:bodyPr>
          <a:lstStyle/>
          <a:p>
            <a:pPr algn="just">
              <a:lnSpc>
                <a:spcPct val="150000"/>
              </a:lnSpc>
            </a:pPr>
            <a:r>
              <a:rPr lang="en-IN" sz="2400" dirty="0" err="1" smtClean="0">
                <a:latin typeface="Times New Roman" pitchFamily="18" charset="0"/>
                <a:cs typeface="Times New Roman" pitchFamily="18" charset="0"/>
              </a:rPr>
              <a:t>BlockLogistics</a:t>
            </a:r>
            <a:r>
              <a:rPr lang="en-IN" sz="2400" dirty="0" smtClean="0">
                <a:latin typeface="Times New Roman" pitchFamily="18" charset="0"/>
                <a:cs typeface="Times New Roman" pitchFamily="18" charset="0"/>
              </a:rPr>
              <a:t> is a web application that utilizes </a:t>
            </a:r>
            <a:r>
              <a:rPr lang="en-IN" sz="2400" dirty="0" err="1" smtClean="0">
                <a:latin typeface="Times New Roman" pitchFamily="18" charset="0"/>
                <a:cs typeface="Times New Roman" pitchFamily="18" charset="0"/>
              </a:rPr>
              <a:t>blockchain</a:t>
            </a:r>
            <a:r>
              <a:rPr lang="en-IN" sz="2400" dirty="0" smtClean="0">
                <a:latin typeface="Times New Roman" pitchFamily="18" charset="0"/>
                <a:cs typeface="Times New Roman" pitchFamily="18" charset="0"/>
              </a:rPr>
              <a:t> technology to revolutionize supply chain management. The system allows participants, such as manufacturers, distributors, and retailers, to record and verify every transaction and movement of products on an immutable </a:t>
            </a:r>
            <a:r>
              <a:rPr lang="en-IN" sz="2400" dirty="0" err="1" smtClean="0">
                <a:latin typeface="Times New Roman" pitchFamily="18" charset="0"/>
                <a:cs typeface="Times New Roman" pitchFamily="18" charset="0"/>
              </a:rPr>
              <a:t>blockchain</a:t>
            </a:r>
            <a:r>
              <a:rPr lang="en-IN" sz="2400" dirty="0" smtClean="0">
                <a:latin typeface="Times New Roman" pitchFamily="18" charset="0"/>
                <a:cs typeface="Times New Roman" pitchFamily="18" charset="0"/>
              </a:rPr>
              <a:t> ledger. This ledger is decentralized and secure, providing a tamper-proof record of the supply chain. Key features include real-time visibility, smart contract automation, and a user-friendly interface for stakeholders to access information securely. The proposed system also enables transparency by allowing consumers to trace the origin and journey of the products they purchase.</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572611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772" y="521381"/>
            <a:ext cx="8229600" cy="715962"/>
          </a:xfrm>
        </p:spPr>
        <p:txBody>
          <a:bodyPr>
            <a:normAutofit/>
          </a:bodyPr>
          <a:lstStyle/>
          <a:p>
            <a:pPr algn="ctr"/>
            <a:r>
              <a:rPr lang="en-US" sz="2800" b="1" dirty="0">
                <a:solidFill>
                  <a:srgbClr val="00B0F0"/>
                </a:solidFill>
                <a:latin typeface="Times New Roman" pitchFamily="18" charset="0"/>
                <a:cs typeface="Times New Roman" pitchFamily="18" charset="0"/>
              </a:rPr>
              <a:t>SOFTWARE </a:t>
            </a:r>
            <a:r>
              <a:rPr lang="en-US" sz="2800" b="1" dirty="0" smtClean="0">
                <a:solidFill>
                  <a:srgbClr val="00B0F0"/>
                </a:solidFill>
                <a:latin typeface="Times New Roman" pitchFamily="18" charset="0"/>
                <a:cs typeface="Times New Roman" pitchFamily="18" charset="0"/>
              </a:rPr>
              <a:t>REQUIREMENTS</a:t>
            </a:r>
            <a:endParaRPr lang="en-IN" sz="2800" b="1"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a:xfrm>
            <a:off x="1981200" y="1295401"/>
            <a:ext cx="8229600" cy="4830763"/>
          </a:xfrm>
        </p:spPr>
        <p:txBody>
          <a:bodyPr>
            <a:normAutofit/>
          </a:bodyPr>
          <a:lstStyle/>
          <a:p>
            <a:pPr algn="just">
              <a:lnSpc>
                <a:spcPct val="150000"/>
              </a:lnSpc>
            </a:pPr>
            <a:r>
              <a:rPr lang="en-IN" dirty="0" smtClean="0"/>
              <a:t>ONLINE COMPILER{C AND PYTHON}</a:t>
            </a:r>
          </a:p>
          <a:p>
            <a:pPr algn="just">
              <a:lnSpc>
                <a:spcPct val="150000"/>
              </a:lnSpc>
            </a:pPr>
            <a:r>
              <a:rPr lang="en-IN" dirty="0" smtClean="0"/>
              <a:t>JUPYTER NOTEBOOK</a:t>
            </a:r>
          </a:p>
          <a:p>
            <a:pPr algn="just">
              <a:lnSpc>
                <a:spcPct val="150000"/>
              </a:lnSpc>
            </a:pPr>
            <a:endParaRPr lang="en-IN" dirty="0" smtClean="0"/>
          </a:p>
          <a:p>
            <a:pPr algn="just">
              <a:lnSpc>
                <a:spcPct val="150000"/>
              </a:lnSpc>
            </a:pPr>
            <a:endParaRPr lang="en-IN" dirty="0" smtClean="0"/>
          </a:p>
          <a:p>
            <a:pPr algn="just">
              <a:lnSpc>
                <a:spcPct val="150000"/>
              </a:lnSpc>
            </a:pPr>
            <a:endParaRPr lang="en-IN" dirty="0"/>
          </a:p>
        </p:txBody>
      </p:sp>
    </p:spTree>
    <p:extLst>
      <p:ext uri="{BB962C8B-B14F-4D97-AF65-F5344CB8AC3E}">
        <p14:creationId xmlns="" xmlns:p14="http://schemas.microsoft.com/office/powerpoint/2010/main" val="1218357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56748" y="467758"/>
            <a:ext cx="6508833" cy="523220"/>
          </a:xfrm>
          <a:prstGeom prst="rect">
            <a:avLst/>
          </a:prstGeom>
          <a:noFill/>
        </p:spPr>
        <p:txBody>
          <a:bodyPr wrap="none" lIns="91440" tIns="45720" rIns="91440" bIns="45720">
            <a:spAutoFit/>
          </a:bodyPr>
          <a:lstStyle/>
          <a:p>
            <a:pPr algn="ctr"/>
            <a:r>
              <a:rPr lang="en-IN" sz="2800" dirty="0" smtClean="0">
                <a:ln w="0"/>
                <a:solidFill>
                  <a:srgbClr val="00B0F0"/>
                </a:solidFill>
                <a:latin typeface="Times New Roman" pitchFamily="18" charset="0"/>
                <a:cs typeface="Times New Roman" pitchFamily="18" charset="0"/>
              </a:rPr>
              <a:t>IMPLEMENTATION USING </a:t>
            </a:r>
            <a:r>
              <a:rPr lang="en-IN" sz="2800" dirty="0" smtClean="0">
                <a:ln w="0"/>
                <a:solidFill>
                  <a:srgbClr val="00B0F0"/>
                </a:solidFill>
                <a:latin typeface="Times New Roman" pitchFamily="18" charset="0"/>
                <a:cs typeface="Times New Roman" pitchFamily="18" charset="0"/>
              </a:rPr>
              <a:t>WEB HTML</a:t>
            </a:r>
            <a:endParaRPr lang="en-US" sz="2800" b="0" cap="none" spc="0" dirty="0">
              <a:ln w="0"/>
              <a:solidFill>
                <a:srgbClr val="00B0F0"/>
              </a:solidFill>
              <a:latin typeface="Times New Roman" pitchFamily="18" charset="0"/>
              <a:cs typeface="Times New Roman" pitchFamily="18" charset="0"/>
            </a:endParaRPr>
          </a:p>
        </p:txBody>
      </p:sp>
      <p:pic>
        <p:nvPicPr>
          <p:cNvPr id="5" name="Picture 4" descr="Screenshot (373).png"/>
          <p:cNvPicPr>
            <a:picLocks noChangeAspect="1"/>
          </p:cNvPicPr>
          <p:nvPr/>
        </p:nvPicPr>
        <p:blipFill>
          <a:blip r:embed="rId2"/>
          <a:stretch>
            <a:fillRect/>
          </a:stretch>
        </p:blipFill>
        <p:spPr>
          <a:xfrm>
            <a:off x="203200" y="943428"/>
            <a:ext cx="11713029" cy="5631543"/>
          </a:xfrm>
          <a:prstGeom prst="rect">
            <a:avLst/>
          </a:prstGeom>
        </p:spPr>
      </p:pic>
    </p:spTree>
    <p:extLst>
      <p:ext uri="{BB962C8B-B14F-4D97-AF65-F5344CB8AC3E}">
        <p14:creationId xmlns="" xmlns:p14="http://schemas.microsoft.com/office/powerpoint/2010/main" val="4165854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1632</TotalTime>
  <Words>706</Words>
  <Application>Microsoft Office PowerPoint</Application>
  <PresentationFormat>Custom</PresentationFormat>
  <Paragraphs>72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ABSTRACT </vt:lpstr>
      <vt:lpstr>   PROBLEM STATEMENT </vt:lpstr>
      <vt:lpstr>ALGORITHM USED TECHNIQUES</vt:lpstr>
      <vt:lpstr>EXISTING SYSTEM</vt:lpstr>
      <vt:lpstr>PROPOSED SYSTEM</vt:lpstr>
      <vt:lpstr>SOFTWARE REQUIREMENTS</vt:lpstr>
      <vt:lpstr>Slide 9</vt:lpstr>
      <vt:lpstr>  IMPLEMENTATION USING PYTHON </vt:lpstr>
      <vt:lpstr>BLOCK DIAGRAM</vt:lpstr>
      <vt:lpstr>ADVANTAGES </vt:lpstr>
      <vt:lpstr>DISADVANTAGES</vt:lpstr>
      <vt:lpstr>FUTURE SCOPE</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HOME</cp:lastModifiedBy>
  <cp:revision>94</cp:revision>
  <dcterms:created xsi:type="dcterms:W3CDTF">2023-01-24T07:20:12Z</dcterms:created>
  <dcterms:modified xsi:type="dcterms:W3CDTF">2023-10-29T07:13:12Z</dcterms:modified>
</cp:coreProperties>
</file>