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91" r:id="rId5"/>
    <p:sldId id="258" r:id="rId6"/>
    <p:sldId id="290" r:id="rId7"/>
    <p:sldId id="263" r:id="rId8"/>
    <p:sldId id="264" r:id="rId9"/>
    <p:sldId id="274" r:id="rId10"/>
    <p:sldId id="270" r:id="rId11"/>
    <p:sldId id="287" r:id="rId12"/>
    <p:sldId id="269" r:id="rId13"/>
    <p:sldId id="295" r:id="rId14"/>
    <p:sldId id="296" r:id="rId15"/>
    <p:sldId id="284" r:id="rId16"/>
    <p:sldId id="294" r:id="rId17"/>
    <p:sldId id="277" r:id="rId18"/>
    <p:sldId id="293" r:id="rId19"/>
    <p:sldId id="29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FE5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2" autoAdjust="0"/>
    <p:restoredTop sz="94660" autoAdjust="0"/>
  </p:normalViewPr>
  <p:slideViewPr>
    <p:cSldViewPr snapToGrid="0">
      <p:cViewPr varScale="1">
        <p:scale>
          <a:sx n="66" d="100"/>
          <a:sy n="66"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B5441E7-8840-4DD5-AB41-FB4CF47F39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C92923-9C0E-4567-AE99-6F708B3BB4D8}"/>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1D24AD-42FB-4C5D-98DF-8005B73DB4A2}"/>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90009C-C398-4FF7-8680-EE104342DCC4}"/>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8077286-0DC5-4D99-BAEC-0244211FAC19}"/>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1AD578-6A20-46E2-AD35-BE5EF45753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4CC672-E19C-42A0-9114-BF8A00A5916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8" name="Footer Placeholder 7">
            <a:extLst>
              <a:ext uri="{FF2B5EF4-FFF2-40B4-BE49-F238E27FC236}">
                <a16:creationId xmlns="" xmlns:a16="http://schemas.microsoft.com/office/drawing/2014/main"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FDAFFE7-23B1-4A21-B44A-0B4B04BCC587}"/>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4" name="Footer Placeholder 3">
            <a:extLst>
              <a:ext uri="{FF2B5EF4-FFF2-40B4-BE49-F238E27FC236}">
                <a16:creationId xmlns="" xmlns:a16="http://schemas.microsoft.com/office/drawing/2014/main"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1D91C1-CD0F-45E1-B2EA-D0E869BB41A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3" name="Footer Placeholder 2">
            <a:extLst>
              <a:ext uri="{FF2B5EF4-FFF2-40B4-BE49-F238E27FC236}">
                <a16:creationId xmlns="" xmlns:a16="http://schemas.microsoft.com/office/drawing/2014/main"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300A26-738C-4C95-9A87-80E426D4090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7960FD-A374-4D7A-B1E2-A1A9D8F3559A}"/>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 xmlns:a16="http://schemas.microsoft.com/office/drawing/2014/main"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 xmlns:a16="http://schemas.microsoft.com/office/drawing/2014/main"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ideo" Target="file:///C:\Users\HOME\Documents\Bandicam\bandicam%202023-11-21%2013-46-00-866.mp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smtClean="0">
              <a:solidFill>
                <a:srgbClr val="7030A0"/>
              </a:solidFill>
              <a:cs typeface="Times New Roman" pitchFamily="18" charset="0"/>
            </a:endParaRPr>
          </a:p>
          <a:p>
            <a:pPr algn="l"/>
            <a:endParaRPr lang="en-US" b="1" dirty="0" smtClean="0">
              <a:solidFill>
                <a:srgbClr val="7030A0"/>
              </a:solidFill>
            </a:endParaRPr>
          </a:p>
          <a:p>
            <a:endParaRPr lang="en-IN" dirty="0" smtClean="0">
              <a:solidFill>
                <a:srgbClr val="7030A0"/>
              </a:solidFill>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r>
              <a:rPr lang="en-IN" b="1" dirty="0" smtClean="0">
                <a:solidFill>
                  <a:schemeClr val="accent5"/>
                </a:solidFill>
                <a:cs typeface="Times New Roman" pitchFamily="18" charset="0"/>
              </a:rPr>
              <a:t>DONE BY</a:t>
            </a:r>
          </a:p>
          <a:p>
            <a:r>
              <a:rPr lang="en-IN" b="1" dirty="0" smtClean="0">
                <a:solidFill>
                  <a:srgbClr val="5FE53B"/>
                </a:solidFill>
                <a:effectLst>
                  <a:outerShdw blurRad="38100" dist="38100" dir="2700000" algn="tl">
                    <a:srgbClr val="000000">
                      <a:alpha val="43137"/>
                    </a:srgbClr>
                  </a:outerShdw>
                </a:effectLst>
                <a:latin typeface="Algerian" pitchFamily="82" charset="0"/>
                <a:cs typeface="Times New Roman" pitchFamily="18" charset="0"/>
              </a:rPr>
              <a:t>S.KRITHIK GOKUL</a:t>
            </a:r>
          </a:p>
        </p:txBody>
      </p:sp>
      <p:pic>
        <p:nvPicPr>
          <p:cNvPr id="9" name="Picture 9">
            <a:extLst>
              <a:ext uri="{FF2B5EF4-FFF2-40B4-BE49-F238E27FC236}">
                <a16:creationId xmlns="" xmlns:a16="http://schemas.microsoft.com/office/drawing/2014/main" id="{AE7EF694-3407-4E79-B6BB-C3E7365119A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8344" y="207347"/>
            <a:ext cx="11132456" cy="1882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1378857" y="2220685"/>
            <a:ext cx="9826172" cy="369332"/>
          </a:xfrm>
          <a:prstGeom prst="rect">
            <a:avLst/>
          </a:prstGeom>
          <a:noFill/>
        </p:spPr>
        <p:txBody>
          <a:bodyPr wrap="square" rtlCol="0">
            <a:spAutoFit/>
          </a:bodyPr>
          <a:lstStyle/>
          <a:p>
            <a:r>
              <a:rPr lang="en-IN" b="1" i="1" dirty="0" smtClean="0">
                <a:solidFill>
                  <a:srgbClr val="C00000"/>
                </a:solidFill>
                <a:effectLst>
                  <a:outerShdw blurRad="38100" dist="38100" dir="2700000" algn="tl">
                    <a:srgbClr val="000000">
                      <a:alpha val="43137"/>
                    </a:srgbClr>
                  </a:outerShdw>
                </a:effectLst>
              </a:rPr>
              <a:t>PROJECT TITLE: Cricket </a:t>
            </a:r>
            <a:r>
              <a:rPr lang="en-IN" b="1" i="1" dirty="0" err="1" smtClean="0">
                <a:solidFill>
                  <a:srgbClr val="C00000"/>
                </a:solidFill>
                <a:effectLst>
                  <a:outerShdw blurRad="38100" dist="38100" dir="2700000" algn="tl">
                    <a:srgbClr val="000000">
                      <a:alpha val="43137"/>
                    </a:srgbClr>
                  </a:outerShdw>
                </a:effectLst>
              </a:rPr>
              <a:t>Perfector</a:t>
            </a:r>
            <a:r>
              <a:rPr lang="en-IN" b="1" i="1" dirty="0" smtClean="0">
                <a:solidFill>
                  <a:srgbClr val="C00000"/>
                </a:solidFill>
                <a:effectLst>
                  <a:outerShdw blurRad="38100" dist="38100" dir="2700000" algn="tl">
                    <a:srgbClr val="000000">
                      <a:alpha val="43137"/>
                    </a:srgbClr>
                  </a:outerShdw>
                </a:effectLst>
              </a:rPr>
              <a:t>: AI-Powered Cricket Analytics and Performance Enhancement System</a:t>
            </a:r>
            <a:endParaRPr lang="en-US" b="1" i="1" dirty="0">
              <a:solidFill>
                <a:srgbClr val="C00000"/>
              </a:solidFill>
              <a:effectLst>
                <a:outerShdw blurRad="38100" dist="38100" dir="2700000" algn="tl">
                  <a:srgbClr val="000000">
                    <a:alpha val="43137"/>
                  </a:srgbClr>
                </a:outerShdw>
              </a:effectLst>
            </a:endParaRPr>
          </a:p>
        </p:txBody>
      </p:sp>
      <p:pic>
        <p:nvPicPr>
          <p:cNvPr id="5" name="Picture 4" descr="DFG.JPG"/>
          <p:cNvPicPr>
            <a:picLocks noChangeAspect="1"/>
          </p:cNvPicPr>
          <p:nvPr/>
        </p:nvPicPr>
        <p:blipFill>
          <a:blip r:embed="rId3"/>
          <a:stretch>
            <a:fillRect/>
          </a:stretch>
        </p:blipFill>
        <p:spPr>
          <a:xfrm>
            <a:off x="740230" y="3019425"/>
            <a:ext cx="10871200" cy="2234746"/>
          </a:xfrm>
          <a:prstGeom prst="rect">
            <a:avLst/>
          </a:prstGeom>
        </p:spPr>
      </p:pic>
    </p:spTree>
    <p:extLst>
      <p:ext uri="{BB962C8B-B14F-4D97-AF65-F5344CB8AC3E}">
        <p14:creationId xmlns="" xmlns:p14="http://schemas.microsoft.com/office/powerpoint/2010/main" val="2665514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748" y="467758"/>
            <a:ext cx="7141995" cy="523220"/>
          </a:xfrm>
          <a:prstGeom prst="rect">
            <a:avLst/>
          </a:prstGeom>
          <a:noFill/>
        </p:spPr>
        <p:txBody>
          <a:bodyPr wrap="square" lIns="91440" tIns="45720" rIns="91440" bIns="45720">
            <a:spAutoFit/>
          </a:bodyPr>
          <a:lstStyle/>
          <a:p>
            <a:pPr algn="ctr"/>
            <a:r>
              <a:rPr lang="en-IN" sz="2800" b="0" cap="none" spc="0" dirty="0" smtClean="0">
                <a:ln w="0"/>
                <a:solidFill>
                  <a:srgbClr val="00B0F0"/>
                </a:solidFill>
                <a:latin typeface="Times New Roman" pitchFamily="18" charset="0"/>
                <a:cs typeface="Times New Roman" pitchFamily="18" charset="0"/>
              </a:rPr>
              <a:t>DEVELOPMENT </a:t>
            </a:r>
            <a:endParaRPr lang="en-US" sz="2800" b="0" cap="none" spc="0" dirty="0">
              <a:ln w="0"/>
              <a:solidFill>
                <a:srgbClr val="00B0F0"/>
              </a:solidFill>
              <a:latin typeface="Times New Roman" pitchFamily="18" charset="0"/>
              <a:cs typeface="Times New Roman" pitchFamily="18" charset="0"/>
            </a:endParaRPr>
          </a:p>
        </p:txBody>
      </p:sp>
      <p:pic>
        <p:nvPicPr>
          <p:cNvPr id="4" name="Picture 3" descr="DEVELOPMENT.JPG"/>
          <p:cNvPicPr>
            <a:picLocks noChangeAspect="1"/>
          </p:cNvPicPr>
          <p:nvPr/>
        </p:nvPicPr>
        <p:blipFill>
          <a:blip r:embed="rId2"/>
          <a:stretch>
            <a:fillRect/>
          </a:stretch>
        </p:blipFill>
        <p:spPr>
          <a:xfrm>
            <a:off x="682171" y="1117600"/>
            <a:ext cx="6415315" cy="5355771"/>
          </a:xfrm>
          <a:prstGeom prst="rect">
            <a:avLst/>
          </a:prstGeom>
        </p:spPr>
      </p:pic>
      <p:pic>
        <p:nvPicPr>
          <p:cNvPr id="5" name="Picture 4" descr="DEVELOPMENT 2.JPG"/>
          <p:cNvPicPr>
            <a:picLocks noChangeAspect="1"/>
          </p:cNvPicPr>
          <p:nvPr/>
        </p:nvPicPr>
        <p:blipFill>
          <a:blip r:embed="rId3"/>
          <a:stretch>
            <a:fillRect/>
          </a:stretch>
        </p:blipFill>
        <p:spPr>
          <a:xfrm>
            <a:off x="7721600" y="1117600"/>
            <a:ext cx="3455307" cy="5268685"/>
          </a:xfrm>
          <a:prstGeom prst="rect">
            <a:avLst/>
          </a:prstGeom>
        </p:spPr>
      </p:pic>
    </p:spTree>
    <p:extLst>
      <p:ext uri="{BB962C8B-B14F-4D97-AF65-F5344CB8AC3E}">
        <p14:creationId xmlns="" xmlns:p14="http://schemas.microsoft.com/office/powerpoint/2010/main" val="416585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629" y="365125"/>
            <a:ext cx="6444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BLOCK DIAGRAM</a:t>
            </a:r>
            <a:endParaRPr lang="en-IN" sz="2800" dirty="0">
              <a:solidFill>
                <a:srgbClr val="00B0F0"/>
              </a:solidFill>
              <a:latin typeface="Times New Roman" pitchFamily="18" charset="0"/>
              <a:cs typeface="Times New Roman" pitchFamily="18" charset="0"/>
            </a:endParaRPr>
          </a:p>
        </p:txBody>
      </p:sp>
      <p:sp>
        <p:nvSpPr>
          <p:cNvPr id="3" name="Rectangle 2"/>
          <p:cNvSpPr/>
          <p:nvPr/>
        </p:nvSpPr>
        <p:spPr>
          <a:xfrm>
            <a:off x="1030514" y="1654629"/>
            <a:ext cx="2569029"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 and Preprocessing</a:t>
            </a:r>
            <a:endParaRPr lang="en-US" dirty="0"/>
          </a:p>
        </p:txBody>
      </p:sp>
      <p:cxnSp>
        <p:nvCxnSpPr>
          <p:cNvPr id="5" name="Straight Arrow Connector 4"/>
          <p:cNvCxnSpPr>
            <a:stCxn id="3" idx="3"/>
          </p:cNvCxnSpPr>
          <p:nvPr/>
        </p:nvCxnSpPr>
        <p:spPr>
          <a:xfrm>
            <a:off x="3599543" y="2242458"/>
            <a:ext cx="1233715" cy="2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60686" y="1654629"/>
            <a:ext cx="2162628"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a:t>
            </a:r>
            <a:endParaRPr lang="en-US" dirty="0"/>
          </a:p>
        </p:txBody>
      </p:sp>
      <p:cxnSp>
        <p:nvCxnSpPr>
          <p:cNvPr id="9" name="Straight Arrow Connector 8"/>
          <p:cNvCxnSpPr/>
          <p:nvPr/>
        </p:nvCxnSpPr>
        <p:spPr>
          <a:xfrm flipV="1">
            <a:off x="7053942" y="2235200"/>
            <a:ext cx="1262743" cy="7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02171" y="1640114"/>
            <a:ext cx="2714172"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Algorithms</a:t>
            </a:r>
            <a:endParaRPr lang="en-US" dirty="0"/>
          </a:p>
        </p:txBody>
      </p:sp>
      <p:sp>
        <p:nvSpPr>
          <p:cNvPr id="14" name="Rectangle 13"/>
          <p:cNvSpPr/>
          <p:nvPr/>
        </p:nvSpPr>
        <p:spPr>
          <a:xfrm>
            <a:off x="8345714" y="4267200"/>
            <a:ext cx="2670629" cy="145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Recommendations and Feedback</a:t>
            </a:r>
            <a:endParaRPr lang="en-US" dirty="0"/>
          </a:p>
        </p:txBody>
      </p:sp>
      <p:sp>
        <p:nvSpPr>
          <p:cNvPr id="15" name="Rectangle 14"/>
          <p:cNvSpPr/>
          <p:nvPr/>
        </p:nvSpPr>
        <p:spPr>
          <a:xfrm>
            <a:off x="4731657" y="4325257"/>
            <a:ext cx="2409372" cy="146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 Performance Optimization</a:t>
            </a:r>
            <a:endParaRPr lang="en-US" dirty="0"/>
          </a:p>
        </p:txBody>
      </p:sp>
      <p:cxnSp>
        <p:nvCxnSpPr>
          <p:cNvPr id="17" name="Straight Arrow Connector 16"/>
          <p:cNvCxnSpPr>
            <a:stCxn id="12" idx="2"/>
            <a:endCxn id="14" idx="0"/>
          </p:cNvCxnSpPr>
          <p:nvPr/>
        </p:nvCxnSpPr>
        <p:spPr>
          <a:xfrm rot="16200000" flipH="1">
            <a:off x="8944429" y="3530599"/>
            <a:ext cx="1451429"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15" idx="3"/>
          </p:cNvCxnSpPr>
          <p:nvPr/>
        </p:nvCxnSpPr>
        <p:spPr>
          <a:xfrm rot="10800000" flipV="1">
            <a:off x="7141030" y="4992915"/>
            <a:ext cx="1204685" cy="6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36952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12126-EB49-109A-82C8-FE3C8462ED32}"/>
              </a:ext>
            </a:extLst>
          </p:cNvPr>
          <p:cNvSpPr>
            <a:spLocks noGrp="1"/>
          </p:cNvSpPr>
          <p:nvPr>
            <p:ph type="title"/>
          </p:nvPr>
        </p:nvSpPr>
        <p:spPr>
          <a:xfrm>
            <a:off x="2438400" y="185748"/>
            <a:ext cx="7141029"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DEMONSTRATION VIDEO </a:t>
            </a:r>
            <a:endParaRPr lang="en-IN" sz="2800" dirty="0">
              <a:solidFill>
                <a:srgbClr val="00B0F0"/>
              </a:solidFill>
              <a:latin typeface="Times New Roman" pitchFamily="18" charset="0"/>
              <a:cs typeface="Times New Roman" pitchFamily="18" charset="0"/>
            </a:endParaRPr>
          </a:p>
        </p:txBody>
      </p:sp>
      <p:sp>
        <p:nvSpPr>
          <p:cNvPr id="3" name="TextBox 2"/>
          <p:cNvSpPr txBox="1"/>
          <p:nvPr/>
        </p:nvSpPr>
        <p:spPr>
          <a:xfrm>
            <a:off x="8258629" y="5965372"/>
            <a:ext cx="3512456"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GeeksforGeeks</a:t>
            </a:r>
            <a:endParaRPr lang="en-US" sz="2800" dirty="0">
              <a:latin typeface="Times New Roman" pitchFamily="18" charset="0"/>
              <a:cs typeface="Times New Roman" pitchFamily="18" charset="0"/>
            </a:endParaRPr>
          </a:p>
        </p:txBody>
      </p:sp>
      <p:pic>
        <p:nvPicPr>
          <p:cNvPr id="4" name="bandicam 2023-11-21 13-46-00-866.mp4">
            <a:hlinkClick r:id="" action="ppaction://media"/>
          </p:cNvPr>
          <p:cNvPicPr>
            <a:picLocks noRot="1" noChangeAspect="1"/>
          </p:cNvPicPr>
          <p:nvPr>
            <a:videoFile r:link="rId1"/>
          </p:nvPr>
        </p:nvPicPr>
        <p:blipFill>
          <a:blip r:embed="rId3"/>
          <a:stretch>
            <a:fillRect/>
          </a:stretch>
        </p:blipFill>
        <p:spPr>
          <a:xfrm>
            <a:off x="682171" y="1074057"/>
            <a:ext cx="10827657" cy="4963886"/>
          </a:xfrm>
          <a:prstGeom prst="rect">
            <a:avLst/>
          </a:prstGeom>
        </p:spPr>
      </p:pic>
    </p:spTree>
    <p:extLst>
      <p:ext uri="{BB962C8B-B14F-4D97-AF65-F5344CB8AC3E}">
        <p14:creationId xmlns="" xmlns:p14="http://schemas.microsoft.com/office/powerpoint/2010/main" val="27187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093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dirty="0" smtClean="0">
                <a:solidFill>
                  <a:srgbClr val="00B0F0"/>
                </a:solidFill>
                <a:latin typeface="Times New Roman" pitchFamily="18" charset="0"/>
                <a:cs typeface="Times New Roman" pitchFamily="18" charset="0"/>
              </a:rPr>
              <a:t>OUTPUT SIMULATION USING POSTMAN </a:t>
            </a:r>
            <a:endParaRPr lang="en-US" sz="2400" dirty="0">
              <a:solidFill>
                <a:srgbClr val="00B0F0"/>
              </a:solidFill>
              <a:latin typeface="Times New Roman" pitchFamily="18" charset="0"/>
              <a:cs typeface="Times New Roman" pitchFamily="18" charset="0"/>
            </a:endParaRPr>
          </a:p>
        </p:txBody>
      </p:sp>
      <p:pic>
        <p:nvPicPr>
          <p:cNvPr id="4" name="Content Placeholder 3" descr="OUPTUT2.JPG"/>
          <p:cNvPicPr>
            <a:picLocks noGrp="1" noChangeAspect="1"/>
          </p:cNvPicPr>
          <p:nvPr>
            <p:ph idx="1"/>
          </p:nvPr>
        </p:nvPicPr>
        <p:blipFill>
          <a:blip r:embed="rId2"/>
          <a:stretch>
            <a:fillRect/>
          </a:stretch>
        </p:blipFill>
        <p:spPr>
          <a:xfrm>
            <a:off x="449943" y="1422400"/>
            <a:ext cx="11016343" cy="496388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dirty="0" smtClean="0">
                <a:solidFill>
                  <a:srgbClr val="00B0F0"/>
                </a:solidFill>
                <a:latin typeface="Times New Roman" pitchFamily="18" charset="0"/>
                <a:cs typeface="Times New Roman" pitchFamily="18" charset="0"/>
              </a:rPr>
              <a:t>OUTPUT SIMULATION USING </a:t>
            </a:r>
            <a:r>
              <a:rPr lang="en-IN" sz="2400" dirty="0" smtClean="0">
                <a:solidFill>
                  <a:srgbClr val="00B0F0"/>
                </a:solidFill>
                <a:latin typeface="Times New Roman" pitchFamily="18" charset="0"/>
                <a:cs typeface="Times New Roman" pitchFamily="18" charset="0"/>
              </a:rPr>
              <a:t>MONGODB</a:t>
            </a:r>
            <a:endParaRPr lang="en-US" sz="2400" dirty="0"/>
          </a:p>
        </p:txBody>
      </p:sp>
      <p:pic>
        <p:nvPicPr>
          <p:cNvPr id="4" name="Content Placeholder 3" descr="OUTPUT 3.JPG"/>
          <p:cNvPicPr>
            <a:picLocks noGrp="1" noChangeAspect="1"/>
          </p:cNvPicPr>
          <p:nvPr>
            <p:ph idx="1"/>
          </p:nvPr>
        </p:nvPicPr>
        <p:blipFill>
          <a:blip r:embed="rId2"/>
          <a:stretch>
            <a:fillRect/>
          </a:stretch>
        </p:blipFill>
        <p:spPr>
          <a:xfrm>
            <a:off x="377371" y="1248229"/>
            <a:ext cx="11437257" cy="519611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smtClean="0">
                <a:solidFill>
                  <a:srgbClr val="00B0F0"/>
                </a:solidFill>
                <a:latin typeface="Times New Roman" panose="02020603050405020304" pitchFamily="18" charset="0"/>
                <a:cs typeface="Times New Roman" panose="02020603050405020304" pitchFamily="18" charset="0"/>
              </a:rPr>
              <a:t>ADVANTAGES</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59542" y="1712685"/>
            <a:ext cx="10058399" cy="1569660"/>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p>
          <a:p>
            <a:endParaRPr lang="en-US" sz="2400" dirty="0">
              <a:latin typeface="Times New Roman" pitchFamily="18" charset="0"/>
              <a:cs typeface="Times New Roman" pitchFamily="18" charset="0"/>
            </a:endParaRPr>
          </a:p>
        </p:txBody>
      </p:sp>
      <p:sp>
        <p:nvSpPr>
          <p:cNvPr id="6" name="TextBox 5"/>
          <p:cNvSpPr txBox="1"/>
          <p:nvPr/>
        </p:nvSpPr>
        <p:spPr>
          <a:xfrm>
            <a:off x="1393371" y="1611086"/>
            <a:ext cx="10189029" cy="4801314"/>
          </a:xfrm>
          <a:prstGeom prst="rect">
            <a:avLst/>
          </a:prstGeom>
          <a:noFill/>
        </p:spPr>
        <p:txBody>
          <a:bodyPr wrap="square" rtlCol="0">
            <a:spAutoFit/>
          </a:bodyPr>
          <a:lstStyle/>
          <a:p>
            <a:pPr algn="just">
              <a:buFont typeface="Wingdings" pitchFamily="2" charset="2"/>
              <a:buChar char="§"/>
            </a:pPr>
            <a:r>
              <a:rPr lang="en-IN" sz="2400" dirty="0" smtClean="0">
                <a:latin typeface="Times New Roman" pitchFamily="18" charset="0"/>
                <a:cs typeface="Times New Roman" pitchFamily="18" charset="0"/>
              </a:rPr>
              <a:t>Personalized Performance Insights: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analyzes each player's unique strengths, weaknesses, and tendencies to provide tailored recommendations that maximize their individual potential.</a:t>
            </a:r>
          </a:p>
          <a:p>
            <a:pPr algn="just">
              <a:buFont typeface="Wingdings" pitchFamily="2" charset="2"/>
              <a:buChar char="§"/>
            </a:pPr>
            <a:r>
              <a:rPr lang="en-IN" sz="2400" dirty="0" smtClean="0">
                <a:latin typeface="Times New Roman" pitchFamily="18" charset="0"/>
                <a:cs typeface="Times New Roman" pitchFamily="18" charset="0"/>
              </a:rPr>
              <a:t>Real-time Decision Support: During matches,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delivers real-time suggestions on field placements, batting strategies, and bowling techniques, enabling players to adapt to the game's dynamic nature.</a:t>
            </a:r>
          </a:p>
          <a:p>
            <a:pPr algn="just">
              <a:buFont typeface="Wingdings" pitchFamily="2" charset="2"/>
              <a:buChar char="§"/>
            </a:pPr>
            <a:r>
              <a:rPr lang="en-IN" sz="2400" dirty="0" smtClean="0">
                <a:latin typeface="Times New Roman" pitchFamily="18" charset="0"/>
                <a:cs typeface="Times New Roman" pitchFamily="18" charset="0"/>
              </a:rPr>
              <a:t>Enhanced Tactical Awareness: The system's deep understanding of player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and game dynamics empowers players to make informed decisions that </a:t>
            </a:r>
            <a:r>
              <a:rPr lang="en-IN" sz="2400" dirty="0" err="1" smtClean="0">
                <a:latin typeface="Times New Roman" pitchFamily="18" charset="0"/>
                <a:cs typeface="Times New Roman" pitchFamily="18" charset="0"/>
              </a:rPr>
              <a:t>outmaneuver</a:t>
            </a:r>
            <a:r>
              <a:rPr lang="en-IN" sz="2400" dirty="0" smtClean="0">
                <a:latin typeface="Times New Roman" pitchFamily="18" charset="0"/>
                <a:cs typeface="Times New Roman" pitchFamily="18" charset="0"/>
              </a:rPr>
              <a:t> their opponents.</a:t>
            </a:r>
          </a:p>
          <a:p>
            <a:pPr algn="just">
              <a:buFont typeface="Wingdings" pitchFamily="2" charset="2"/>
              <a:buChar char="§"/>
            </a:pPr>
            <a:r>
              <a:rPr lang="en-IN" sz="2400" dirty="0" smtClean="0">
                <a:latin typeface="Times New Roman" pitchFamily="18" charset="0"/>
                <a:cs typeface="Times New Roman" pitchFamily="18" charset="0"/>
              </a:rPr>
              <a:t>Optimized Training Regimens: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provides data-driven insights into training patterns and injury risks, enabling players to tailor their training regimens for optimal performance and injury prevention.</a:t>
            </a:r>
          </a:p>
          <a:p>
            <a:endParaRPr lang="en-US" dirty="0"/>
          </a:p>
        </p:txBody>
      </p:sp>
    </p:spTree>
    <p:extLst>
      <p:ext uri="{BB962C8B-B14F-4D97-AF65-F5344CB8AC3E}">
        <p14:creationId xmlns="" xmlns:p14="http://schemas.microsoft.com/office/powerpoint/2010/main" val="1641803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APPLICATIONS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latin typeface="Times New Roman" pitchFamily="18" charset="0"/>
                <a:cs typeface="Times New Roman" pitchFamily="18" charset="0"/>
              </a:rPr>
              <a:t>The CPA system can be applied in various scenarios to enhance cricket performance:</a:t>
            </a:r>
          </a:p>
          <a:p>
            <a:pPr algn="just"/>
            <a:r>
              <a:rPr lang="en-IN" dirty="0" smtClean="0">
                <a:latin typeface="Times New Roman" pitchFamily="18" charset="0"/>
                <a:cs typeface="Times New Roman" pitchFamily="18" charset="0"/>
              </a:rPr>
              <a:t>Player Training and Development: The system can provide personalized training plans and feedback to help players improve their skills, fitness, and decision-making abilities.</a:t>
            </a:r>
          </a:p>
          <a:p>
            <a:pPr algn="just"/>
            <a:r>
              <a:rPr lang="en-IN" dirty="0" smtClean="0">
                <a:latin typeface="Times New Roman" pitchFamily="18" charset="0"/>
                <a:cs typeface="Times New Roman" pitchFamily="18" charset="0"/>
              </a:rPr>
              <a:t>Match Preparation and Analysis: The system can analyze upcoming opponents and provide insights into their strengths, weaknesses, and playing styles, aiding in strategic planning.</a:t>
            </a:r>
          </a:p>
          <a:p>
            <a:pPr algn="just"/>
            <a:r>
              <a:rPr lang="en-IN" dirty="0" smtClean="0">
                <a:latin typeface="Times New Roman" pitchFamily="18" charset="0"/>
                <a:cs typeface="Times New Roman" pitchFamily="18" charset="0"/>
              </a:rPr>
              <a:t>Real-time Game Support: During matches, the system can provide real-time recommendations to players, helping them make informed decisions based on the evolving game situation.</a:t>
            </a:r>
          </a:p>
          <a:p>
            <a:pPr algn="just"/>
            <a:r>
              <a:rPr lang="en-IN" dirty="0" smtClean="0">
                <a:latin typeface="Times New Roman" pitchFamily="18" charset="0"/>
                <a:cs typeface="Times New Roman" pitchFamily="18" charset="0"/>
              </a:rPr>
              <a:t>Performance Evaluation and Feedback: After matches, the system can provide comprehensive performance evaluations and feedback to help players identify areas for improvement and track their progress over time.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629" y="365125"/>
            <a:ext cx="4412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FUTURE SCOPE</a:t>
            </a:r>
            <a:endParaRPr lang="en-IN"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Integration with Wearable Technology: Integrating Cricket </a:t>
            </a:r>
            <a:r>
              <a:rPr lang="en-IN" dirty="0" err="1" smtClean="0">
                <a:latin typeface="Times New Roman" pitchFamily="18" charset="0"/>
                <a:cs typeface="Times New Roman" pitchFamily="18" charset="0"/>
              </a:rPr>
              <a:t>Perfector</a:t>
            </a:r>
            <a:r>
              <a:rPr lang="en-IN" dirty="0" smtClean="0">
                <a:latin typeface="Times New Roman" pitchFamily="18" charset="0"/>
                <a:cs typeface="Times New Roman" pitchFamily="18" charset="0"/>
              </a:rPr>
              <a:t> with wearable devices will enable continuous monitoring of players' physical condition and provide real-time feedback on exertion levels and fatigue management.</a:t>
            </a:r>
          </a:p>
          <a:p>
            <a:pPr algn="just"/>
            <a:r>
              <a:rPr lang="en-IN" dirty="0" smtClean="0">
                <a:latin typeface="Times New Roman" pitchFamily="18" charset="0"/>
                <a:cs typeface="Times New Roman" pitchFamily="18" charset="0"/>
              </a:rPr>
              <a:t>Predictive Analytics for Match Outcomes: Advanced machine learning algorithms can be trained to predict match outcomes based on real-time data, providing coaches and captains with a competitive edge.</a:t>
            </a:r>
          </a:p>
          <a:p>
            <a:pPr algn="just"/>
            <a:r>
              <a:rPr lang="en-IN" dirty="0" smtClean="0">
                <a:latin typeface="Times New Roman" pitchFamily="18" charset="0"/>
                <a:cs typeface="Times New Roman" pitchFamily="18" charset="0"/>
              </a:rPr>
              <a:t>AI-Powered Umpiring and Decision Review Systems: Cricket </a:t>
            </a:r>
            <a:r>
              <a:rPr lang="en-IN" dirty="0" err="1" smtClean="0">
                <a:latin typeface="Times New Roman" pitchFamily="18" charset="0"/>
                <a:cs typeface="Times New Roman" pitchFamily="18" charset="0"/>
              </a:rPr>
              <a:t>Perfector's</a:t>
            </a:r>
            <a:r>
              <a:rPr lang="en-IN" dirty="0" smtClean="0">
                <a:latin typeface="Times New Roman" pitchFamily="18" charset="0"/>
                <a:cs typeface="Times New Roman" pitchFamily="18" charset="0"/>
              </a:rPr>
              <a:t> ball-tracking and trajectory prediction capabilities can enhance the accuracy of umpiring decisions and provide real-time support for the Decision Review System (DRS)</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002748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CONCLUSION</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has the potential to revolutionize cricket by empowering players with personalized performance insights and real-time recommendations. By leveraging the power of AI, the system can help players make informed decisions that optimize their performance and contribute to team success. As AI technology continues to evolve,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is poised to become an indispensable tool for cricket players at all levels of competition.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REFERENCES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t>"</a:t>
            </a:r>
            <a:r>
              <a:rPr lang="en-IN" dirty="0" smtClean="0">
                <a:latin typeface="Times New Roman" pitchFamily="18" charset="0"/>
                <a:cs typeface="Times New Roman" pitchFamily="18" charset="0"/>
              </a:rPr>
              <a:t>Revolutionizing Cricket: The Impact of Artificial Intelligence on the Sport" by </a:t>
            </a:r>
            <a:r>
              <a:rPr lang="en-IN" dirty="0" err="1" smtClean="0">
                <a:latin typeface="Times New Roman" pitchFamily="18" charset="0"/>
                <a:cs typeface="Times New Roman" pitchFamily="18" charset="0"/>
              </a:rPr>
              <a:t>Blogie</a:t>
            </a:r>
            <a:r>
              <a:rPr lang="en-IN" dirty="0" smtClean="0">
                <a:latin typeface="Times New Roman" pitchFamily="18" charset="0"/>
                <a:cs typeface="Times New Roman" pitchFamily="18" charset="0"/>
              </a:rPr>
              <a:t> on Medium</a:t>
            </a:r>
          </a:p>
          <a:p>
            <a:pPr algn="just"/>
            <a:r>
              <a:rPr lang="en-IN" dirty="0" smtClean="0">
                <a:latin typeface="Times New Roman" pitchFamily="18" charset="0"/>
                <a:cs typeface="Times New Roman" pitchFamily="18" charset="0"/>
              </a:rPr>
              <a:t>"AI-powered cricket innovation: Transforming the game" on LinkedIn</a:t>
            </a:r>
          </a:p>
          <a:p>
            <a:pPr algn="just"/>
            <a:r>
              <a:rPr lang="en-IN" dirty="0" smtClean="0">
                <a:latin typeface="Times New Roman" pitchFamily="18" charset="0"/>
                <a:cs typeface="Times New Roman" pitchFamily="18" charset="0"/>
              </a:rPr>
              <a:t>"How AI is used in Cricket" by Mad About Sports</a:t>
            </a:r>
          </a:p>
          <a:p>
            <a:pPr algn="just"/>
            <a:r>
              <a:rPr lang="en-IN" dirty="0" smtClean="0">
                <a:latin typeface="Times New Roman" pitchFamily="18" charset="0"/>
                <a:cs typeface="Times New Roman" pitchFamily="18" charset="0"/>
              </a:rPr>
              <a:t>"Transforming Cricket with AI and Data Analytics" on LinkedIn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B04A16E-BE28-52CB-0E68-D7F0550CEB51}"/>
              </a:ext>
            </a:extLst>
          </p:cNvPr>
          <p:cNvSpPr txBox="1">
            <a:spLocks/>
          </p:cNvSpPr>
          <p:nvPr/>
        </p:nvSpPr>
        <p:spPr>
          <a:xfrm>
            <a:off x="1567543" y="266021"/>
            <a:ext cx="9144000" cy="691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rgbClr val="00B0F0"/>
                </a:solidFill>
                <a:latin typeface="Times New Roman" pitchFamily="18" charset="0"/>
                <a:cs typeface="Times New Roman" pitchFamily="18" charset="0"/>
              </a:rPr>
              <a:t>CONTENTS</a:t>
            </a:r>
            <a:endParaRPr lang="en-US" sz="2800" dirty="0">
              <a:solidFill>
                <a:srgbClr val="00B0F0"/>
              </a:solidFill>
              <a:latin typeface="Times New Roman" pitchFamily="18" charset="0"/>
              <a:cs typeface="Times New Roman" pitchFamily="18" charset="0"/>
            </a:endParaRPr>
          </a:p>
        </p:txBody>
      </p:sp>
      <p:sp>
        <p:nvSpPr>
          <p:cNvPr id="5" name="Subtitle 2">
            <a:extLst>
              <a:ext uri="{FF2B5EF4-FFF2-40B4-BE49-F238E27FC236}">
                <a16:creationId xmlns="" xmlns:a16="http://schemas.microsoft.com/office/drawing/2014/main"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endParaRPr lang="en-US" altLang="en-US" dirty="0"/>
          </a:p>
        </p:txBody>
      </p:sp>
      <p:sp>
        <p:nvSpPr>
          <p:cNvPr id="6" name="TextBox 5"/>
          <p:cNvSpPr txBox="1"/>
          <p:nvPr/>
        </p:nvSpPr>
        <p:spPr>
          <a:xfrm>
            <a:off x="2685143" y="551541"/>
            <a:ext cx="6865258" cy="7263527"/>
          </a:xfrm>
          <a:prstGeom prst="rect">
            <a:avLst/>
          </a:prstGeom>
          <a:noFill/>
        </p:spPr>
        <p:txBody>
          <a:bodyPr wrap="square" rtlCol="0">
            <a:spAutoFit/>
          </a:bodyPr>
          <a:lstStyle/>
          <a:p>
            <a:endParaRPr lang="en-IN" dirty="0" smtClean="0"/>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THEME</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PROBLEM STATEMENT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ALGORITHMS USED</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DEVELOPEMENT  AND DEMONSTATION</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BLOCK DIAGRAM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ADVANTAGES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APPLICATIONS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FUTURE SCOPE / REFERENCES</a:t>
            </a:r>
          </a:p>
          <a:p>
            <a:endParaRPr lang="en-IN" sz="2400" dirty="0" smtClean="0">
              <a:latin typeface="Times New Roman" pitchFamily="18" charset="0"/>
              <a:cs typeface="Times New Roman" pitchFamily="18" charset="0"/>
            </a:endParaRP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Ø"/>
            </a:pPr>
            <a:endParaRPr lang="en-US" sz="2400" dirty="0"/>
          </a:p>
        </p:txBody>
      </p:sp>
    </p:spTree>
    <p:extLst>
      <p:ext uri="{BB962C8B-B14F-4D97-AF65-F5344CB8AC3E}">
        <p14:creationId xmlns="" xmlns:p14="http://schemas.microsoft.com/office/powerpoint/2010/main" val="16319204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C44657A-34CA-3DDD-A7DA-D843D9A21C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06171" y="567897"/>
            <a:ext cx="8170506" cy="5629678"/>
          </a:xfrm>
        </p:spPr>
      </p:pic>
    </p:spTree>
    <p:extLst>
      <p:ext uri="{BB962C8B-B14F-4D97-AF65-F5344CB8AC3E}">
        <p14:creationId xmlns="" xmlns:p14="http://schemas.microsoft.com/office/powerpoint/2010/main" val="312114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3DAB522-B621-7D61-DCE1-D94958BF4014}"/>
              </a:ext>
            </a:extLst>
          </p:cNvPr>
          <p:cNvSpPr>
            <a:spLocks noGrp="1"/>
          </p:cNvSpPr>
          <p:nvPr>
            <p:ph type="title"/>
          </p:nvPr>
        </p:nvSpPr>
        <p:spPr>
          <a:xfrm>
            <a:off x="838200" y="365126"/>
            <a:ext cx="10515600" cy="999218"/>
          </a:xfrm>
        </p:spPr>
        <p:txBody>
          <a:bodyPr>
            <a:normAutofit/>
          </a:bodyPr>
          <a:lstStyle/>
          <a:p>
            <a:pPr algn="ctr"/>
            <a:r>
              <a:rPr lang="en-US" sz="3200" dirty="0">
                <a:solidFill>
                  <a:schemeClr val="accent5"/>
                </a:solidFill>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 xmlns:a16="http://schemas.microsoft.com/office/drawing/2014/main" id="{A085304F-27BF-6F1A-2F2C-247AE7EF5884}"/>
              </a:ext>
            </a:extLst>
          </p:cNvPr>
          <p:cNvSpPr>
            <a:spLocks noGrp="1"/>
          </p:cNvSpPr>
          <p:nvPr>
            <p:ph idx="1"/>
          </p:nvPr>
        </p:nvSpPr>
        <p:spPr>
          <a:xfrm>
            <a:off x="537029" y="1335314"/>
            <a:ext cx="11248571" cy="5152571"/>
          </a:xfrm>
        </p:spPr>
        <p:txBody>
          <a:bodyPr>
            <a:noAutofit/>
          </a:bodyPr>
          <a:lstStyle/>
          <a:p>
            <a:pPr algn="just"/>
            <a:r>
              <a:rPr lang="en-IN" dirty="0" smtClean="0">
                <a:latin typeface="Times New Roman" pitchFamily="18" charset="0"/>
                <a:cs typeface="Times New Roman" pitchFamily="18" charset="0"/>
              </a:rPr>
              <a:t>The proposed AI-driven system, named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aims to revolutionize cricket by providing players with personalized performance insights and real-time recommendations during matches. By analyzing historical data, playing styles, and physical condition,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offers tailored guidance on field placements, batting strategies, and bowling techniques, empowering players to make informed decisions that optimize their performance. </a:t>
            </a:r>
          </a:p>
        </p:txBody>
      </p:sp>
    </p:spTree>
    <p:extLst>
      <p:ext uri="{BB962C8B-B14F-4D97-AF65-F5344CB8AC3E}">
        <p14:creationId xmlns="" xmlns:p14="http://schemas.microsoft.com/office/powerpoint/2010/main" val="34096645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THEME</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r>
              <a:rPr lang="en-IN" dirty="0" smtClean="0">
                <a:solidFill>
                  <a:srgbClr val="7030A0"/>
                </a:solidFill>
                <a:latin typeface="Times New Roman" pitchFamily="18" charset="0"/>
                <a:cs typeface="Times New Roman" pitchFamily="18" charset="0"/>
              </a:rPr>
              <a:t>THEME TITLE:</a:t>
            </a:r>
            <a:r>
              <a:rPr lang="en-US" dirty="0" smtClean="0">
                <a:solidFill>
                  <a:srgbClr val="7030A0"/>
                </a:solidFill>
                <a:latin typeface="Times New Roman" pitchFamily="18" charset="0"/>
                <a:cs typeface="Times New Roman" pitchFamily="18" charset="0"/>
              </a:rPr>
              <a:t>Smart Player Performance Enhancement</a:t>
            </a:r>
            <a:endParaRPr lang="en-IN" dirty="0" smtClean="0">
              <a:solidFill>
                <a:srgbClr val="7030A0"/>
              </a:solidFill>
              <a:latin typeface="Times New Roman" pitchFamily="18" charset="0"/>
              <a:cs typeface="Times New Roman" pitchFamily="18" charset="0"/>
            </a:endParaRPr>
          </a:p>
          <a:p>
            <a:pPr algn="just">
              <a:buFont typeface="Wingdings" pitchFamily="2" charset="2"/>
              <a:buChar char="§"/>
            </a:pPr>
            <a:r>
              <a:rPr lang="en-IN" sz="3600" dirty="0" smtClean="0">
                <a:latin typeface="Times New Roman" pitchFamily="18" charset="0"/>
                <a:cs typeface="Times New Roman" pitchFamily="18" charset="0"/>
              </a:rPr>
              <a:t>Create an AI-driven system that provides cricket players with </a:t>
            </a:r>
            <a:r>
              <a:rPr lang="en-IN" sz="3600" dirty="0" err="1" smtClean="0">
                <a:latin typeface="Times New Roman" pitchFamily="18" charset="0"/>
                <a:cs typeface="Times New Roman" pitchFamily="18" charset="0"/>
              </a:rPr>
              <a:t>personalizedperformance</a:t>
            </a:r>
            <a:r>
              <a:rPr lang="en-IN" sz="3600" dirty="0" smtClean="0">
                <a:latin typeface="Times New Roman" pitchFamily="18" charset="0"/>
                <a:cs typeface="Times New Roman" pitchFamily="18" charset="0"/>
              </a:rPr>
              <a:t> insights. Analyze players' historical data, playing styles, and </a:t>
            </a:r>
            <a:r>
              <a:rPr lang="en-IN" sz="3600" dirty="0" err="1" smtClean="0">
                <a:latin typeface="Times New Roman" pitchFamily="18" charset="0"/>
                <a:cs typeface="Times New Roman" pitchFamily="18" charset="0"/>
              </a:rPr>
              <a:t>physicalcondition</a:t>
            </a:r>
            <a:r>
              <a:rPr lang="en-IN" sz="3600" dirty="0" smtClean="0">
                <a:latin typeface="Times New Roman" pitchFamily="18" charset="0"/>
                <a:cs typeface="Times New Roman" pitchFamily="18" charset="0"/>
              </a:rPr>
              <a:t> to offer real-time recommendations during matches. Enhance </a:t>
            </a:r>
            <a:r>
              <a:rPr lang="en-IN" sz="3600" dirty="0" err="1" smtClean="0">
                <a:latin typeface="Times New Roman" pitchFamily="18" charset="0"/>
                <a:cs typeface="Times New Roman" pitchFamily="18" charset="0"/>
              </a:rPr>
              <a:t>players'decision</a:t>
            </a:r>
            <a:r>
              <a:rPr lang="en-IN" sz="3600" dirty="0" smtClean="0">
                <a:latin typeface="Times New Roman" pitchFamily="18" charset="0"/>
                <a:cs typeface="Times New Roman" pitchFamily="18" charset="0"/>
              </a:rPr>
              <a:t>-making on field placements, batting strategies, and bowling techniques.</a:t>
            </a:r>
            <a:endParaRPr lang="en-US" sz="3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883FA-900B-448D-9C80-86AF6179E1FC}"/>
              </a:ext>
            </a:extLst>
          </p:cNvPr>
          <p:cNvSpPr>
            <a:spLocks noGrp="1"/>
          </p:cNvSpPr>
          <p:nvPr>
            <p:ph type="title"/>
          </p:nvPr>
        </p:nvSpPr>
        <p:spPr>
          <a:xfrm>
            <a:off x="1055914" y="522515"/>
            <a:ext cx="10515600" cy="914400"/>
          </a:xfrm>
        </p:spPr>
        <p:txBody>
          <a:bodyPr/>
          <a:lstStyle/>
          <a:p>
            <a:r>
              <a:rPr lang="en-US" dirty="0"/>
              <a:t>			</a:t>
            </a:r>
            <a:r>
              <a:rPr lang="en-US" sz="2800" dirty="0">
                <a:solidFill>
                  <a:srgbClr val="00B0F0"/>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 xmlns:a16="http://schemas.microsoft.com/office/drawing/2014/main" id="{8CFF13C2-B24D-4208-9BF4-F9AEBF7AEA57}"/>
              </a:ext>
            </a:extLst>
          </p:cNvPr>
          <p:cNvSpPr>
            <a:spLocks noGrp="1"/>
          </p:cNvSpPr>
          <p:nvPr>
            <p:ph idx="1"/>
          </p:nvPr>
        </p:nvSpPr>
        <p:spPr/>
        <p:txBody>
          <a:bodyPr>
            <a:normAutofit/>
          </a:bodyPr>
          <a:lstStyle/>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5" name="TextBox 4"/>
          <p:cNvSpPr txBox="1"/>
          <p:nvPr/>
        </p:nvSpPr>
        <p:spPr>
          <a:xfrm>
            <a:off x="1088571" y="1698171"/>
            <a:ext cx="10421258" cy="2677656"/>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Elite cricketers face a plethora of challenges in making optimal decisions during matches. The dynamic nature of the game, coupled with the vast amount of data available, often leads to information overload and decision fatigue. Traditional coaching methods, while valuable, often lack the real-time specificity and personalization required to maximize performance in high-pressure situations.</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556748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6" y="365125"/>
            <a:ext cx="6952343" cy="1325563"/>
          </a:xfrm>
        </p:spPr>
        <p:txBody>
          <a:bodyPr>
            <a:normAutofit/>
          </a:bodyPr>
          <a:lstStyle/>
          <a:p>
            <a:r>
              <a:rPr lang="en-IN" sz="2800" dirty="0" smtClean="0">
                <a:solidFill>
                  <a:srgbClr val="00B0F0"/>
                </a:solidFill>
                <a:latin typeface="Times New Roman" pitchFamily="18" charset="0"/>
                <a:cs typeface="Times New Roman" pitchFamily="18" charset="0"/>
              </a:rPr>
              <a:t>ALGORITHM USED TECHNIQUES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IN" dirty="0" smtClean="0">
              <a:solidFill>
                <a:schemeClr val="accent2"/>
              </a:solidFill>
            </a:endParaRPr>
          </a:p>
          <a:p>
            <a:endParaRPr lang="en-US" dirty="0"/>
          </a:p>
        </p:txBody>
      </p:sp>
      <p:sp>
        <p:nvSpPr>
          <p:cNvPr id="4" name="TextBox 3"/>
          <p:cNvSpPr txBox="1"/>
          <p:nvPr/>
        </p:nvSpPr>
        <p:spPr>
          <a:xfrm>
            <a:off x="986971" y="1814286"/>
            <a:ext cx="10392229" cy="1815882"/>
          </a:xfrm>
          <a:prstGeom prst="rect">
            <a:avLst/>
          </a:prstGeom>
          <a:noFill/>
        </p:spPr>
        <p:txBody>
          <a:bodyPr wrap="square" rtlCol="0">
            <a:spAutoFit/>
          </a:bodyPr>
          <a:lstStyle/>
          <a:p>
            <a:pPr>
              <a:buFont typeface="Wingdings" pitchFamily="2" charset="2"/>
              <a:buChar char="§"/>
            </a:pPr>
            <a:r>
              <a:rPr lang="en-US" sz="2800" dirty="0" smtClean="0">
                <a:latin typeface="Times New Roman" pitchFamily="18" charset="0"/>
                <a:cs typeface="Times New Roman" pitchFamily="18" charset="0"/>
              </a:rPr>
              <a:t>Data Collection and Preprocessing</a:t>
            </a:r>
          </a:p>
          <a:p>
            <a:pPr>
              <a:buFont typeface="Wingdings" pitchFamily="2" charset="2"/>
              <a:buChar char="§"/>
            </a:pPr>
            <a:r>
              <a:rPr lang="en-US" sz="2800" dirty="0" smtClean="0">
                <a:latin typeface="Times New Roman" pitchFamily="18" charset="0"/>
                <a:cs typeface="Times New Roman" pitchFamily="18" charset="0"/>
              </a:rPr>
              <a:t>Machine Learning </a:t>
            </a:r>
          </a:p>
          <a:p>
            <a:pPr>
              <a:buFont typeface="Wingdings" pitchFamily="2" charset="2"/>
              <a:buChar char="§"/>
            </a:pPr>
            <a:r>
              <a:rPr lang="en-US" sz="2800" dirty="0" smtClean="0">
                <a:latin typeface="Times New Roman" pitchFamily="18" charset="0"/>
                <a:cs typeface="Times New Roman" pitchFamily="18" charset="0"/>
              </a:rPr>
              <a:t>Real-time Recommendations and Feedback</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8B5C5-5B19-47D8-BC1A-D35D7AD6C0CC}"/>
              </a:ext>
            </a:extLst>
          </p:cNvPr>
          <p:cNvSpPr>
            <a:spLocks noGrp="1"/>
          </p:cNvSpPr>
          <p:nvPr>
            <p:ph type="title"/>
          </p:nvPr>
        </p:nvSpPr>
        <p:spPr/>
        <p:txBody>
          <a:bodyPr>
            <a:normAutofit/>
          </a:bodyPr>
          <a:lstStyle/>
          <a:p>
            <a:pPr algn="ctr"/>
            <a:r>
              <a:rPr lang="en-US" sz="2800" dirty="0">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CF47F669-FFF8-4463-9925-7536A1D2EAC9}"/>
              </a:ext>
            </a:extLst>
          </p:cNvPr>
          <p:cNvSpPr>
            <a:spLocks noGrp="1"/>
          </p:cNvSpPr>
          <p:nvPr>
            <p:ph idx="1"/>
          </p:nvPr>
        </p:nvSpPr>
        <p:spPr/>
        <p:txBody>
          <a:bodyPr>
            <a:normAutofit/>
          </a:bodyPr>
          <a:lstStyle/>
          <a:p>
            <a:pPr algn="just">
              <a:lnSpc>
                <a:spcPct val="150000"/>
              </a:lnSpc>
            </a:pPr>
            <a:r>
              <a:rPr lang="en-IN" dirty="0" smtClean="0">
                <a:latin typeface="Times New Roman" pitchFamily="18" charset="0"/>
                <a:cs typeface="Times New Roman" pitchFamily="18" charset="0"/>
              </a:rPr>
              <a:t>Traditional coaching methods rely on human expertise and observation to provide guidance to players. While these methods have proven effective, they are often limited by the coach's ability to process and analyze vast amounts of data in real-time. Additionally, traditional coaching may not be able to provide the level of personalization required to cater to each player's unique strengths and weaknesses.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1535446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45111-57A2-4C7F-9EDE-25EC18316DEA}"/>
              </a:ext>
            </a:extLst>
          </p:cNvPr>
          <p:cNvSpPr>
            <a:spLocks noGrp="1"/>
          </p:cNvSpPr>
          <p:nvPr>
            <p:ph type="title"/>
          </p:nvPr>
        </p:nvSpPr>
        <p:spPr/>
        <p:txBody>
          <a:bodyPr>
            <a:normAutofit/>
          </a:bodyPr>
          <a:lstStyle/>
          <a:p>
            <a:pPr algn="ctr"/>
            <a:r>
              <a:rPr lang="en-US" sz="3200" dirty="0" smtClean="0">
                <a:solidFill>
                  <a:srgbClr val="00B0F0"/>
                </a:solidFill>
                <a:latin typeface="Times New Roman" pitchFamily="18" charset="0"/>
                <a:cs typeface="Times New Roman" pitchFamily="18" charset="0"/>
              </a:rPr>
              <a:t>PROPOSED SYSTEM</a:t>
            </a:r>
            <a:endParaRPr lang="en-US" sz="3200" dirty="0">
              <a:solidFill>
                <a:srgbClr val="00B0F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1C0F8F-1E86-48D6-B862-8E651E816CE8}"/>
              </a:ext>
            </a:extLst>
          </p:cNvPr>
          <p:cNvSpPr>
            <a:spLocks noGrp="1"/>
          </p:cNvSpPr>
          <p:nvPr>
            <p:ph idx="1"/>
          </p:nvPr>
        </p:nvSpPr>
        <p:spPr>
          <a:xfrm>
            <a:off x="896257" y="1390197"/>
            <a:ext cx="10515600" cy="4351338"/>
          </a:xfrm>
        </p:spPr>
        <p:txBody>
          <a:bodyPr>
            <a:noAutofit/>
          </a:bodyPr>
          <a:lstStyle/>
          <a:p>
            <a:pPr algn="just">
              <a:lnSpc>
                <a:spcPct val="150000"/>
              </a:lnSpc>
            </a:pP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complements and enhances traditional coaching methods by providing a continuous stream of personalized data-driven insights. The system's ability to process and analyze large datasets in real-time allows it to identify patterns and correlations that may be overlooked by human observers. Additionally, </a:t>
            </a:r>
            <a:r>
              <a:rPr lang="en-IN" dirty="0" err="1" smtClean="0">
                <a:latin typeface="Times New Roman" pitchFamily="18" charset="0"/>
                <a:cs typeface="Times New Roman" pitchFamily="18" charset="0"/>
              </a:rPr>
              <a:t>CricketCoachAI's</a:t>
            </a:r>
            <a:r>
              <a:rPr lang="en-IN" dirty="0" smtClean="0">
                <a:latin typeface="Times New Roman" pitchFamily="18" charset="0"/>
                <a:cs typeface="Times New Roman" pitchFamily="18" charset="0"/>
              </a:rPr>
              <a:t> personalized recommendations enable players to make more informed decisions based on their individual strengths, weaknesses, and the specific context of the match.</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726110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521381"/>
            <a:ext cx="8229600" cy="715962"/>
          </a:xfrm>
        </p:spPr>
        <p:txBody>
          <a:bodyPr>
            <a:normAutofit/>
          </a:bodyPr>
          <a:lstStyle/>
          <a:p>
            <a:pPr algn="ctr"/>
            <a:r>
              <a:rPr lang="en-US" sz="2800" b="1" dirty="0">
                <a:solidFill>
                  <a:srgbClr val="00B0F0"/>
                </a:solidFill>
                <a:latin typeface="Times New Roman" pitchFamily="18" charset="0"/>
                <a:cs typeface="Times New Roman" pitchFamily="18" charset="0"/>
              </a:rPr>
              <a:t>SOFTWARE </a:t>
            </a:r>
            <a:r>
              <a:rPr lang="en-US" sz="2800" b="1" dirty="0" smtClean="0">
                <a:solidFill>
                  <a:srgbClr val="00B0F0"/>
                </a:solidFill>
                <a:latin typeface="Times New Roman" pitchFamily="18" charset="0"/>
                <a:cs typeface="Times New Roman" pitchFamily="18" charset="0"/>
              </a:rPr>
              <a:t>REQUIREMENTS</a:t>
            </a:r>
            <a:endParaRPr lang="en-IN" sz="2800" b="1"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IN" dirty="0" smtClean="0">
                <a:latin typeface="Times New Roman" pitchFamily="18" charset="0"/>
                <a:cs typeface="Times New Roman" pitchFamily="18" charset="0"/>
              </a:rPr>
              <a:t>VISUAL STUDIO CODE-WINDOWS 10 OS</a:t>
            </a:r>
          </a:p>
          <a:p>
            <a:pPr algn="just">
              <a:lnSpc>
                <a:spcPct val="150000"/>
              </a:lnSpc>
            </a:pPr>
            <a:r>
              <a:rPr lang="en-IN" dirty="0" smtClean="0">
                <a:latin typeface="Times New Roman" pitchFamily="18" charset="0"/>
                <a:cs typeface="Times New Roman" pitchFamily="18" charset="0"/>
              </a:rPr>
              <a:t>MONGODB COMMUNITY</a:t>
            </a:r>
          </a:p>
          <a:p>
            <a:pPr algn="just">
              <a:lnSpc>
                <a:spcPct val="150000"/>
              </a:lnSpc>
            </a:pPr>
            <a:r>
              <a:rPr lang="en-IN" dirty="0" smtClean="0">
                <a:latin typeface="Times New Roman" pitchFamily="18" charset="0"/>
                <a:cs typeface="Times New Roman" pitchFamily="18" charset="0"/>
              </a:rPr>
              <a:t>MONGODB COMPASS</a:t>
            </a:r>
          </a:p>
          <a:p>
            <a:pPr algn="just">
              <a:lnSpc>
                <a:spcPct val="150000"/>
              </a:lnSpc>
            </a:pPr>
            <a:r>
              <a:rPr lang="en-IN" dirty="0" smtClean="0">
                <a:latin typeface="Times New Roman" pitchFamily="18" charset="0"/>
                <a:cs typeface="Times New Roman" pitchFamily="18" charset="0"/>
              </a:rPr>
              <a:t>POSTMAN </a:t>
            </a:r>
          </a:p>
          <a:p>
            <a:pPr algn="just">
              <a:lnSpc>
                <a:spcPct val="150000"/>
              </a:lnSpc>
            </a:pPr>
            <a:r>
              <a:rPr lang="en-IN" dirty="0" smtClean="0">
                <a:latin typeface="Times New Roman" pitchFamily="18" charset="0"/>
                <a:cs typeface="Times New Roman" pitchFamily="18" charset="0"/>
              </a:rPr>
              <a:t>POSTMAN AGENT</a:t>
            </a:r>
          </a:p>
        </p:txBody>
      </p:sp>
    </p:spTree>
    <p:extLst>
      <p:ext uri="{BB962C8B-B14F-4D97-AF65-F5344CB8AC3E}">
        <p14:creationId xmlns="" xmlns:p14="http://schemas.microsoft.com/office/powerpoint/2010/main" val="1218357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TotalTime>
  <Words>839</Words>
  <Application>Microsoft Office PowerPoint</Application>
  <PresentationFormat>Custom</PresentationFormat>
  <Paragraphs>83</Paragraphs>
  <Slides>20</Slides>
  <Notes>0</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ABSTRACT </vt:lpstr>
      <vt:lpstr>THEME</vt:lpstr>
      <vt:lpstr>   PROBLEM STATEMENT </vt:lpstr>
      <vt:lpstr>ALGORITHM USED TECHNIQUES</vt:lpstr>
      <vt:lpstr>EXISTING SYSTEM</vt:lpstr>
      <vt:lpstr>PROPOSED SYSTEM</vt:lpstr>
      <vt:lpstr>SOFTWARE REQUIREMENTS</vt:lpstr>
      <vt:lpstr>Slide 10</vt:lpstr>
      <vt:lpstr>BLOCK DIAGRAM</vt:lpstr>
      <vt:lpstr>DEMONSTRATION VIDEO </vt:lpstr>
      <vt:lpstr>OUTPUT SIMULATION USING POSTMAN </vt:lpstr>
      <vt:lpstr>OUTPUT SIMULATION USING MONGODB</vt:lpstr>
      <vt:lpstr>ADVANTAGES</vt:lpstr>
      <vt:lpstr>APPLICATIONS</vt:lpstr>
      <vt:lpstr>FUTURE SCOPE</vt:lpstr>
      <vt:lpstr>CONCLUSION</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103</cp:revision>
  <dcterms:created xsi:type="dcterms:W3CDTF">2023-01-24T07:20:12Z</dcterms:created>
  <dcterms:modified xsi:type="dcterms:W3CDTF">2023-11-21T10:43:25Z</dcterms:modified>
</cp:coreProperties>
</file>