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3"/>
    <p:sldId id="257" r:id="rId4"/>
    <p:sldId id="258" r:id="rId5"/>
    <p:sldId id="259" r:id="rId6"/>
    <p:sldId id="260" r:id="rId7"/>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84" r:id="rId24"/>
    <p:sldId id="287" r:id="rId25"/>
    <p:sldId id="285" r:id="rId26"/>
    <p:sldId id="286" r:id="rId2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594091-B3B1-462F-9EEE-B0E8812B6136}"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72AE5A-777C-47B1-A527-E8BB94501EE5}"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72AE5A-777C-47B1-A527-E8BB94501EE5}"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72AE5A-777C-47B1-A527-E8BB94501EE5}"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72AE5A-777C-47B1-A527-E8BB94501EE5}"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1" name="Shape 3081"/>
        <p:cNvGrpSpPr/>
        <p:nvPr/>
      </p:nvGrpSpPr>
      <p:grpSpPr>
        <a:xfrm>
          <a:off x="0" y="0"/>
          <a:ext cx="0" cy="0"/>
          <a:chOff x="0" y="0"/>
          <a:chExt cx="0" cy="0"/>
        </a:xfrm>
      </p:grpSpPr>
      <p:sp>
        <p:nvSpPr>
          <p:cNvPr id="3082" name="Google Shape;3082;gb76fc80950a6039_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3" name="Google Shape;3083;gb76fc80950a6039_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84" name="Google Shape;3084;gb76fc80950a6039_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9" name="Shape 3089"/>
        <p:cNvGrpSpPr/>
        <p:nvPr/>
      </p:nvGrpSpPr>
      <p:grpSpPr>
        <a:xfrm>
          <a:off x="0" y="0"/>
          <a:ext cx="0" cy="0"/>
          <a:chOff x="0" y="0"/>
          <a:chExt cx="0" cy="0"/>
        </a:xfrm>
      </p:grpSpPr>
      <p:sp>
        <p:nvSpPr>
          <p:cNvPr id="3090" name="Google Shape;3090;gb76fc80950a6039_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1" name="Google Shape;3091;gb76fc80950a6039_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92" name="Google Shape;3092;gb76fc80950a6039_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7" name="Shape 3097"/>
        <p:cNvGrpSpPr/>
        <p:nvPr/>
      </p:nvGrpSpPr>
      <p:grpSpPr>
        <a:xfrm>
          <a:off x="0" y="0"/>
          <a:ext cx="0" cy="0"/>
          <a:chOff x="0" y="0"/>
          <a:chExt cx="0" cy="0"/>
        </a:xfrm>
      </p:grpSpPr>
      <p:sp>
        <p:nvSpPr>
          <p:cNvPr id="3098" name="Google Shape;3098;gb76fc80950a6039_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9" name="Google Shape;3099;gb76fc80950a6039_1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00" name="Google Shape;3100;gb76fc80950a6039_1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g207d4e0476e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7d4e0476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F12732C-1F5B-44B3-AB0A-D6A40F62D8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2F8D2-A53B-488D-A0EB-5B80E1845DA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F12732C-1F5B-44B3-AB0A-D6A40F62D8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2F8D2-A53B-488D-A0EB-5B80E1845DA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F12732C-1F5B-44B3-AB0A-D6A40F62D8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2F8D2-A53B-488D-A0EB-5B80E1845DAE}"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600" lvl="0" indent="-457200">
              <a:spcBef>
                <a:spcPts val="0"/>
              </a:spcBef>
              <a:spcAft>
                <a:spcPts val="0"/>
              </a:spcAft>
              <a:buSzPts val="1800"/>
              <a:buChar char="●"/>
              <a:defRPr/>
            </a:lvl1pPr>
            <a:lvl2pPr marL="1219200" lvl="1" indent="-423545">
              <a:spcBef>
                <a:spcPts val="0"/>
              </a:spcBef>
              <a:spcAft>
                <a:spcPts val="0"/>
              </a:spcAft>
              <a:buSzPts val="1400"/>
              <a:buChar char="○"/>
              <a:defRPr/>
            </a:lvl2pPr>
            <a:lvl3pPr marL="1828800" lvl="2" indent="-423545">
              <a:spcBef>
                <a:spcPts val="0"/>
              </a:spcBef>
              <a:spcAft>
                <a:spcPts val="0"/>
              </a:spcAft>
              <a:buSzPts val="1400"/>
              <a:buChar char="■"/>
              <a:defRPr/>
            </a:lvl3pPr>
            <a:lvl4pPr marL="2438400" lvl="3" indent="-423545">
              <a:spcBef>
                <a:spcPts val="0"/>
              </a:spcBef>
              <a:spcAft>
                <a:spcPts val="0"/>
              </a:spcAft>
              <a:buSzPts val="1400"/>
              <a:buChar char="●"/>
              <a:defRPr/>
            </a:lvl4pPr>
            <a:lvl5pPr marL="3048000" lvl="4" indent="-423545">
              <a:spcBef>
                <a:spcPts val="0"/>
              </a:spcBef>
              <a:spcAft>
                <a:spcPts val="0"/>
              </a:spcAft>
              <a:buSzPts val="1400"/>
              <a:buChar char="○"/>
              <a:defRPr/>
            </a:lvl5pPr>
            <a:lvl6pPr marL="3657600" lvl="5" indent="-423545">
              <a:spcBef>
                <a:spcPts val="0"/>
              </a:spcBef>
              <a:spcAft>
                <a:spcPts val="0"/>
              </a:spcAft>
              <a:buSzPts val="1400"/>
              <a:buChar char="■"/>
              <a:defRPr/>
            </a:lvl6pPr>
            <a:lvl7pPr marL="4267200" lvl="6" indent="-423545">
              <a:spcBef>
                <a:spcPts val="0"/>
              </a:spcBef>
              <a:spcAft>
                <a:spcPts val="0"/>
              </a:spcAft>
              <a:buSzPts val="1400"/>
              <a:buChar char="●"/>
              <a:defRPr/>
            </a:lvl7pPr>
            <a:lvl8pPr marL="4876800" lvl="7" indent="-423545">
              <a:spcBef>
                <a:spcPts val="0"/>
              </a:spcBef>
              <a:spcAft>
                <a:spcPts val="0"/>
              </a:spcAft>
              <a:buSzPts val="1400"/>
              <a:buChar char="○"/>
              <a:defRPr/>
            </a:lvl8pPr>
            <a:lvl9pPr marL="5486400" lvl="8" indent="-423545">
              <a:spcBef>
                <a:spcPts val="0"/>
              </a:spcBef>
              <a:spcAft>
                <a:spcPts val="0"/>
              </a:spcAft>
              <a:buSzPts val="1400"/>
              <a:buChar char="■"/>
              <a:defRPr/>
            </a:lvl9pPr>
          </a:lstStyle>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F12732C-1F5B-44B3-AB0A-D6A40F62D8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2F8D2-A53B-488D-A0EB-5B80E1845DA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F12732C-1F5B-44B3-AB0A-D6A40F62D8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2F8D2-A53B-488D-A0EB-5B80E1845DA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F12732C-1F5B-44B3-AB0A-D6A40F62D8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B2F8D2-A53B-488D-A0EB-5B80E1845DA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F12732C-1F5B-44B3-AB0A-D6A40F62D8D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B2F8D2-A53B-488D-A0EB-5B80E1845DA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F12732C-1F5B-44B3-AB0A-D6A40F62D8D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B2F8D2-A53B-488D-A0EB-5B80E1845DA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2732C-1F5B-44B3-AB0A-D6A40F62D8D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B2F8D2-A53B-488D-A0EB-5B80E1845DA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F12732C-1F5B-44B3-AB0A-D6A40F62D8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B2F8D2-A53B-488D-A0EB-5B80E1845DA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F12732C-1F5B-44B3-AB0A-D6A40F62D8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B2F8D2-A53B-488D-A0EB-5B80E1845DA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2732C-1F5B-44B3-AB0A-D6A40F62D8D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2F8D2-A53B-488D-A0EB-5B80E1845DA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9" Type="http://schemas.openxmlformats.org/officeDocument/2006/relationships/hyperlink" Target="https://www.semanticscholar.org/author/Devon-Lam/143741953" TargetMode="External"/><Relationship Id="rId8" Type="http://schemas.openxmlformats.org/officeDocument/2006/relationships/hyperlink" Target="https://www.semanticscholar.org/author/Pratap-Lamichhane/52611203" TargetMode="External"/><Relationship Id="rId7" Type="http://schemas.openxmlformats.org/officeDocument/2006/relationships/hyperlink" Target="https://www.semanticscholar.org/author/N.-Poudel/2103797986" TargetMode="External"/><Relationship Id="rId6" Type="http://schemas.openxmlformats.org/officeDocument/2006/relationships/hyperlink" Target="https://www.semanticscholar.org/author/M.-Pelosi/2217649" TargetMode="External"/><Relationship Id="rId5" Type="http://schemas.openxmlformats.org/officeDocument/2006/relationships/hyperlink" Target="https://www.semanticscholar.org/author/Amjad-Gawanmeh/1736349" TargetMode="External"/><Relationship Id="rId4" Type="http://schemas.openxmlformats.org/officeDocument/2006/relationships/hyperlink" Target="https://www.semanticscholar.org/author/S.-Parvin/47210811" TargetMode="External"/><Relationship Id="rId3" Type="http://schemas.openxmlformats.org/officeDocument/2006/relationships/hyperlink" Target="https://www.semanticscholar.org/author/Yousef-Ahmad-Atiyah/2029344200" TargetMode="External"/><Relationship Id="rId2" Type="http://schemas.openxmlformats.org/officeDocument/2006/relationships/hyperlink" Target="https://www.semanticscholar.org/author/Nora-Hamad-Al-Huwais/2029345708" TargetMode="External"/><Relationship Id="rId11" Type="http://schemas.openxmlformats.org/officeDocument/2006/relationships/slideLayout" Target="../slideLayouts/slideLayout12.xml"/><Relationship Id="rId10" Type="http://schemas.openxmlformats.org/officeDocument/2006/relationships/hyperlink" Target="https://www.semanticscholar.org/author/Gary-C.-Kessler/2069248488" TargetMode="External"/><Relationship Id="rId1" Type="http://schemas.openxmlformats.org/officeDocument/2006/relationships/hyperlink" Target="https://www.semanticscholar.org/author/Sa'ed-Abed/145598877"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2800" b="1" i="1" dirty="0">
                <a:latin typeface="Cambria" panose="02040503050406030204" pitchFamily="18" charset="0"/>
                <a:ea typeface="Cambria" panose="02040503050406030204" pitchFamily="18" charset="0"/>
              </a:rPr>
              <a:t>LSB Embedding Steganography: A Comparative Analysis of 2-Bits and 3-Bits Techniques in Different Resolutions of  Images</a:t>
            </a:r>
            <a:endParaRPr lang="en-IN" sz="2800" b="1" i="1"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 y="3813776"/>
            <a:ext cx="12092472" cy="2129824"/>
          </a:xfrm>
        </p:spPr>
        <p:txBody>
          <a:bodyPr>
            <a:normAutofit lnSpcReduction="10000"/>
          </a:bodyPr>
          <a:lstStyle/>
          <a:p>
            <a:endParaRPr lang="en-US" i="1" dirty="0">
              <a:solidFill>
                <a:srgbClr val="FF0000"/>
              </a:solidFill>
              <a:latin typeface="Cambria" panose="02040503050406030204" pitchFamily="18" charset="0"/>
              <a:ea typeface="Cambria" panose="02040503050406030204" pitchFamily="18" charset="0"/>
            </a:endParaRPr>
          </a:p>
          <a:p>
            <a:pPr algn="l"/>
            <a:r>
              <a:rPr lang="en-US" dirty="0">
                <a:latin typeface="Cambria" panose="02040503050406030204" pitchFamily="18" charset="0"/>
                <a:ea typeface="Cambria" panose="02040503050406030204" pitchFamily="18" charset="0"/>
              </a:rPr>
              <a:t>  Team Members:                                                                                             Guided by :-            </a:t>
            </a:r>
            <a:endParaRPr lang="en-US" dirty="0">
              <a:latin typeface="Cambria" panose="02040503050406030204" pitchFamily="18" charset="0"/>
              <a:ea typeface="Cambria" panose="02040503050406030204" pitchFamily="18" charset="0"/>
            </a:endParaRPr>
          </a:p>
          <a:p>
            <a:pPr algn="l"/>
            <a:r>
              <a:rPr lang="en-US" dirty="0">
                <a:latin typeface="Cambria" panose="02040503050406030204" pitchFamily="18" charset="0"/>
                <a:ea typeface="Cambria" panose="02040503050406030204" pitchFamily="18" charset="0"/>
              </a:rPr>
              <a:t>                       Deepak DM - 125160086                                                        Dr. Lakshmi C</a:t>
            </a:r>
            <a:endParaRPr lang="en-US" dirty="0">
              <a:latin typeface="Cambria" panose="02040503050406030204" pitchFamily="18" charset="0"/>
              <a:ea typeface="Cambria" panose="02040503050406030204" pitchFamily="18" charset="0"/>
            </a:endParaRPr>
          </a:p>
          <a:p>
            <a:pPr algn="l"/>
            <a:r>
              <a:rPr lang="en-US"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Krithik</a:t>
            </a:r>
            <a:r>
              <a:rPr lang="en-IN" dirty="0">
                <a:latin typeface="Cambria" panose="02040503050406030204" pitchFamily="18" charset="0"/>
                <a:ea typeface="Cambria" panose="02040503050406030204" pitchFamily="18" charset="0"/>
              </a:rPr>
              <a:t> Naveen AR- </a:t>
            </a:r>
            <a:r>
              <a:rPr lang="en-IN" dirty="0"/>
              <a:t>125</a:t>
            </a:r>
            <a:r>
              <a:rPr lang="en-US" dirty="0"/>
              <a:t>160029                                             ECE/SEEE</a:t>
            </a:r>
            <a:endParaRPr lang="en-US" dirty="0">
              <a:latin typeface="Cambria" panose="02040503050406030204" pitchFamily="18" charset="0"/>
              <a:ea typeface="Cambria" panose="02040503050406030204" pitchFamily="18" charset="0"/>
            </a:endParaRPr>
          </a:p>
          <a:p>
            <a:pPr algn="l"/>
            <a:r>
              <a:rPr lang="en-IN" dirty="0">
                <a:latin typeface="Cambria" panose="02040503050406030204" pitchFamily="18" charset="0"/>
                <a:ea typeface="Cambria" panose="02040503050406030204" pitchFamily="18" charset="0"/>
              </a:rPr>
              <a:t>                       Jawahar N - </a:t>
            </a:r>
            <a:r>
              <a:rPr lang="en-IN" dirty="0"/>
              <a:t>125160021</a:t>
            </a:r>
            <a:r>
              <a:rPr lang="en-IN"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pic>
        <p:nvPicPr>
          <p:cNvPr id="4" name="Google Shape;56;p13"/>
          <p:cNvPicPr preferRelativeResize="0"/>
          <p:nvPr/>
        </p:nvPicPr>
        <p:blipFill>
          <a:blip r:embed="rId1"/>
          <a:stretch>
            <a:fillRect/>
          </a:stretch>
        </p:blipFill>
        <p:spPr>
          <a:xfrm>
            <a:off x="2555631" y="504093"/>
            <a:ext cx="6189784" cy="15394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Masking 2 LSB bits in odd-numbered rows: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0623" y="1075764"/>
            <a:ext cx="11850754" cy="51825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2991" y="363072"/>
            <a:ext cx="11946017" cy="58523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78" y="593023"/>
            <a:ext cx="10129653" cy="37847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dirty="0"/>
          </a:p>
        </p:txBody>
      </p:sp>
      <p:pic>
        <p:nvPicPr>
          <p:cNvPr id="3076" name="Picture 4" descr="C:\Users\HP\Downloads\WhatsApp Image 2024-02-27 at 14.34.21_958abf2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76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131" name="Shape 3131"/>
        <p:cNvGrpSpPr/>
        <p:nvPr/>
      </p:nvGrpSpPr>
      <p:grpSpPr>
        <a:xfrm>
          <a:off x="0" y="0"/>
          <a:ext cx="0" cy="0"/>
          <a:chOff x="0" y="0"/>
          <a:chExt cx="0" cy="0"/>
        </a:xfrm>
      </p:grpSpPr>
      <p:sp>
        <p:nvSpPr>
          <p:cNvPr id="3132" name="Google Shape;3132;p1"/>
          <p:cNvSpPr txBox="1"/>
          <p:nvPr/>
        </p:nvSpPr>
        <p:spPr>
          <a:xfrm>
            <a:off x="925174" y="197350"/>
            <a:ext cx="9912600" cy="3670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33" name="Google Shape;3133;p1"/>
          <p:cNvSpPr txBox="1"/>
          <p:nvPr/>
        </p:nvSpPr>
        <p:spPr>
          <a:xfrm>
            <a:off x="10362245" y="3120142"/>
            <a:ext cx="12192000" cy="61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438150" y="391795"/>
            <a:ext cx="9232900" cy="62261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085" name="Shape 3085"/>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42875" y="267970"/>
            <a:ext cx="9991090" cy="65049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134" name="Shape 3134"/>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46075" y="210820"/>
            <a:ext cx="9568815" cy="58762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093" name="Shape 3093"/>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66700" y="248920"/>
            <a:ext cx="11658600" cy="60921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136" name="Shape 3136"/>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550545" y="338455"/>
            <a:ext cx="8791575" cy="1177290"/>
          </a:xfrm>
          <a:prstGeom prst="rect">
            <a:avLst/>
          </a:prstGeom>
        </p:spPr>
      </p:pic>
      <p:sp>
        <p:nvSpPr>
          <p:cNvPr id="2" name="Text Box 1"/>
          <p:cNvSpPr txBox="1"/>
          <p:nvPr/>
        </p:nvSpPr>
        <p:spPr>
          <a:xfrm>
            <a:off x="550545" y="1993900"/>
            <a:ext cx="10680065" cy="2030095"/>
          </a:xfrm>
          <a:prstGeom prst="rect">
            <a:avLst/>
          </a:prstGeom>
          <a:noFill/>
        </p:spPr>
        <p:txBody>
          <a:bodyPr wrap="square" rtlCol="0">
            <a:spAutoFit/>
          </a:bodyPr>
          <a:p>
            <a:r>
              <a:rPr lang="en-US">
                <a:latin typeface="Arial" panose="020B0604020202020204" pitchFamily="34" charset="0"/>
                <a:cs typeface="Arial" panose="020B0604020202020204" pitchFamily="34" charset="0"/>
              </a:rPr>
              <a:t>Transparency rate refers to the proportion of pixels in an image that are transparent after applying a specific masking operation.</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A high transparency rate means that a large portion of the image becomes transparent, indicating that the masking operation has affected a significant portion of the image.</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Conversely, a low transparency rate means that only a small portion of the image becomes transparent, suggesting that the masking operation has had minimal impact on the image's transparency.</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138" name="Shape 3138"/>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568325" y="301625"/>
            <a:ext cx="10153015" cy="5899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178" y="205683"/>
            <a:ext cx="6477000" cy="691697"/>
          </a:xfrm>
        </p:spPr>
        <p:txBody>
          <a:bodyPr>
            <a:normAutofit/>
          </a:bodyPr>
          <a:lstStyle/>
          <a:p>
            <a:r>
              <a:rPr lang="en-US" sz="4000" b="1" dirty="0">
                <a:solidFill>
                  <a:srgbClr val="FF0000"/>
                </a:solidFill>
                <a:latin typeface="Cambria" panose="02040503050406030204" pitchFamily="18" charset="0"/>
                <a:ea typeface="Cambria" panose="02040503050406030204" pitchFamily="18" charset="0"/>
              </a:rPr>
              <a:t>Overview:</a:t>
            </a:r>
            <a:endParaRPr lang="en-US" sz="4000" b="1" dirty="0">
              <a:solidFill>
                <a:srgbClr val="0000FF"/>
              </a:solidFill>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dirty="0"/>
          </a:p>
        </p:txBody>
      </p:sp>
      <p:sp>
        <p:nvSpPr>
          <p:cNvPr id="3" name="TextBox 2"/>
          <p:cNvSpPr txBox="1"/>
          <p:nvPr/>
        </p:nvSpPr>
        <p:spPr>
          <a:xfrm>
            <a:off x="454959" y="948690"/>
            <a:ext cx="11282082" cy="3415030"/>
          </a:xfrm>
          <a:prstGeom prst="rect">
            <a:avLst/>
          </a:prstGeom>
          <a:noFill/>
        </p:spPr>
        <p:txBody>
          <a:bodyPr wrap="square" rtlCol="0">
            <a:spAutoFit/>
          </a:bodyPr>
          <a:lstStyle/>
          <a:p>
            <a:pPr algn="l"/>
            <a:r>
              <a:rPr lang="en-US" sz="2400" b="0" i="0" dirty="0">
                <a:solidFill>
                  <a:srgbClr val="000000"/>
                </a:solidFill>
                <a:effectLst/>
                <a:latin typeface="Arial" panose="020B0604020202020204" pitchFamily="34" charset="0"/>
                <a:cs typeface="Arial" panose="020B0604020202020204" pitchFamily="34" charset="0"/>
              </a:rPr>
              <a:t>The objective of this presentation is to evaluate and compare the performance of LSB (Least Significant Bit) embedding techniques with 2 and 3 bits for masking in 128x128, 256x256, and 512x512 images. The aim is to determine the optimal technique based on three key metrics: transparency rate, PSNR (Peak Signal-to-Noise Ratio), and SSIM (Structural Similarity Index). By analyzing the impact of different embedding techniques on these metrics, the presentation aims to provide insights into the trade-offs between transparency, image quality, and embedding capacity. Ultimately, the goal is to guide the selection of the most suitable LSB embedding technique for various image sizes and applications.</a:t>
            </a:r>
            <a:endParaRPr lang="en-US" sz="2400" b="0" i="0" dirty="0">
              <a:solidFill>
                <a:srgbClr val="000000"/>
              </a:solidFill>
              <a:effectLst/>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101" name="Shape 3101"/>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4445"/>
            <a:ext cx="12192000" cy="68484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23300" y="322933"/>
            <a:ext cx="11360800" cy="757200"/>
          </a:xfrm>
          <a:prstGeom prst="rect">
            <a:avLst/>
          </a:prstGeom>
        </p:spPr>
        <p:txBody>
          <a:bodyPr spcFirstLastPara="1" vert="horz" wrap="square" lIns="121900" tIns="121900" rIns="121900" bIns="121900" rtlCol="0" anchor="t" anchorCtr="0">
            <a:noAutofit/>
          </a:bodyPr>
          <a:lstStyle/>
          <a:p>
            <a:endParaRPr sz="3200" b="1" dirty="0">
              <a:ea typeface="Cambria" panose="02040503050406030204"/>
              <a:cs typeface="Cambria" panose="02040503050406030204"/>
              <a:sym typeface="Cambria" panose="02040503050406030204"/>
            </a:endParaRPr>
          </a:p>
        </p:txBody>
      </p:sp>
      <p:sp>
        <p:nvSpPr>
          <p:cNvPr id="102" name="Google Shape;102;p18"/>
          <p:cNvSpPr txBox="1">
            <a:spLocks noGrp="1"/>
          </p:cNvSpPr>
          <p:nvPr>
            <p:ph type="body" idx="1"/>
          </p:nvPr>
        </p:nvSpPr>
        <p:spPr>
          <a:xfrm>
            <a:off x="401955" y="650240"/>
            <a:ext cx="11503025" cy="5387340"/>
          </a:xfrm>
          <a:prstGeom prst="rect">
            <a:avLst/>
          </a:prstGeom>
        </p:spPr>
        <p:txBody>
          <a:bodyPr spcFirstLastPara="1" vert="horz" wrap="square" lIns="121900" tIns="121900" rIns="121900" bIns="121900" rtlCol="0" anchor="t" anchorCtr="0">
            <a:noAutofit/>
          </a:bodyPr>
          <a:lstStyle/>
          <a:p>
            <a:pPr marL="161925" indent="0" algn="just">
              <a:lnSpc>
                <a:spcPct val="100000"/>
              </a:lnSpc>
              <a:buClr>
                <a:schemeClr val="dk1"/>
              </a:buClr>
              <a:buSzPts val="1690"/>
              <a:buFont typeface="Cambria" panose="02040503050406030204"/>
              <a:buNone/>
            </a:pPr>
            <a:r>
              <a:rPr lang="en-US" sz="1800" dirty="0">
                <a:latin typeface="Arial" panose="020B0604020202020204" pitchFamily="34" charset="0"/>
                <a:ea typeface="Cambria" panose="02040503050406030204" pitchFamily="18" charset="0"/>
                <a:cs typeface="Arial" panose="020B0604020202020204" pitchFamily="34" charset="0"/>
              </a:rPr>
              <a:t>The desired transparency rate depends on the specific application and the intended effect. For some applications, such as image compression or watermarking, a higher transparency rate might be desirable to achieve greater data reduction or embedding of additional information. In other cases, such as preserving image integrity or visual quality, a lower transparency rate might be preferable to minimize data loss or distortion.</a:t>
            </a:r>
            <a:endParaRPr lang="en-US" sz="1800" dirty="0">
              <a:latin typeface="Arial" panose="020B0604020202020204" pitchFamily="34" charset="0"/>
              <a:ea typeface="Cambria" panose="02040503050406030204" pitchFamily="18" charset="0"/>
              <a:cs typeface="Arial" panose="020B0604020202020204" pitchFamily="34" charset="0"/>
            </a:endParaRPr>
          </a:p>
          <a:p>
            <a:pPr marL="161925" indent="0" algn="just">
              <a:lnSpc>
                <a:spcPct val="100000"/>
              </a:lnSpc>
              <a:buClr>
                <a:schemeClr val="dk1"/>
              </a:buClr>
              <a:buSzPts val="1690"/>
              <a:buFont typeface="Cambria" panose="02040503050406030204"/>
              <a:buNone/>
            </a:pPr>
            <a:endParaRPr lang="en-US" sz="1800" dirty="0">
              <a:latin typeface="Arial" panose="020B0604020202020204" pitchFamily="34" charset="0"/>
              <a:ea typeface="Cambria" panose="02040503050406030204" pitchFamily="18" charset="0"/>
              <a:cs typeface="Arial" panose="020B0604020202020204" pitchFamily="34" charset="0"/>
            </a:endParaRPr>
          </a:p>
          <a:p>
            <a:pPr marL="161925" indent="0" algn="just">
              <a:lnSpc>
                <a:spcPct val="100000"/>
              </a:lnSpc>
              <a:buClr>
                <a:schemeClr val="dk1"/>
              </a:buClr>
              <a:buSzPts val="1690"/>
              <a:buFont typeface="Cambria" panose="02040503050406030204"/>
              <a:buNone/>
            </a:pPr>
            <a:r>
              <a:rPr lang="en-US" sz="1800" dirty="0">
                <a:latin typeface="Arial" panose="020B0604020202020204" pitchFamily="34" charset="0"/>
                <a:ea typeface="Cambria" panose="02040503050406030204" pitchFamily="18" charset="0"/>
                <a:cs typeface="Arial" panose="020B0604020202020204" pitchFamily="34" charset="0"/>
              </a:rPr>
              <a:t>Therefore, whether a high or low transparency rate is desirable depends on the context and requirements of the particular image processing task or application.</a:t>
            </a:r>
            <a:endParaRPr lang="en-US" sz="1800" dirty="0">
              <a:latin typeface="Arial" panose="020B0604020202020204" pitchFamily="34" charset="0"/>
              <a:ea typeface="Cambria" panose="02040503050406030204" pitchFamily="18" charset="0"/>
              <a:cs typeface="Arial" panose="020B0604020202020204" pitchFamily="34" charset="0"/>
            </a:endParaRPr>
          </a:p>
          <a:p>
            <a:pPr marL="161925" indent="0" algn="just">
              <a:lnSpc>
                <a:spcPct val="100000"/>
              </a:lnSpc>
              <a:buClr>
                <a:schemeClr val="dk1"/>
              </a:buClr>
              <a:buSzPts val="1690"/>
              <a:buFont typeface="Cambria" panose="02040503050406030204"/>
              <a:buNone/>
            </a:pPr>
            <a:endParaRPr lang="en-US" sz="1800" dirty="0">
              <a:latin typeface="Arial" panose="020B0604020202020204" pitchFamily="34" charset="0"/>
              <a:ea typeface="Cambria" panose="02040503050406030204" pitchFamily="18" charset="0"/>
              <a:cs typeface="Arial" panose="020B0604020202020204" pitchFamily="34" charset="0"/>
            </a:endParaRPr>
          </a:p>
          <a:p>
            <a:pPr marL="161925" indent="0" algn="just">
              <a:lnSpc>
                <a:spcPct val="100000"/>
              </a:lnSpc>
              <a:buClr>
                <a:schemeClr val="dk1"/>
              </a:buClr>
              <a:buSzPts val="1690"/>
              <a:buFont typeface="Cambria" panose="02040503050406030204"/>
              <a:buNone/>
            </a:pPr>
            <a:r>
              <a:rPr lang="en-US" sz="1800" dirty="0">
                <a:latin typeface="Arial" panose="020B0604020202020204" pitchFamily="34" charset="0"/>
                <a:ea typeface="Cambria" panose="02040503050406030204" pitchFamily="18" charset="0"/>
                <a:cs typeface="Arial" panose="020B0604020202020204" pitchFamily="34" charset="0"/>
              </a:rPr>
              <a:t>In the context of image quality assessment, PSNR (Peak Signal-to-Noise Ratio) measures the quality of the reconstruction of a processed image compared to the original image. Higher PSNR values indicate better quality or less distortion.</a:t>
            </a:r>
            <a:endParaRPr lang="en-US" sz="1800" dirty="0">
              <a:latin typeface="Arial" panose="020B0604020202020204" pitchFamily="34" charset="0"/>
              <a:ea typeface="Cambria" panose="02040503050406030204" pitchFamily="18" charset="0"/>
              <a:cs typeface="Arial" panose="020B0604020202020204" pitchFamily="34" charset="0"/>
            </a:endParaRPr>
          </a:p>
          <a:p>
            <a:pPr marL="161925" indent="0" algn="just">
              <a:lnSpc>
                <a:spcPct val="100000"/>
              </a:lnSpc>
              <a:buClr>
                <a:schemeClr val="dk1"/>
              </a:buClr>
              <a:buSzPts val="1690"/>
              <a:buFont typeface="Cambria" panose="02040503050406030204"/>
              <a:buNone/>
            </a:pPr>
            <a:endParaRPr lang="en-US" sz="1800" dirty="0">
              <a:latin typeface="Arial" panose="020B0604020202020204" pitchFamily="34" charset="0"/>
              <a:ea typeface="Cambria" panose="02040503050406030204" pitchFamily="18" charset="0"/>
              <a:cs typeface="Arial" panose="020B0604020202020204" pitchFamily="34" charset="0"/>
            </a:endParaRPr>
          </a:p>
          <a:p>
            <a:pPr marL="161925" indent="0" algn="just">
              <a:lnSpc>
                <a:spcPct val="100000"/>
              </a:lnSpc>
              <a:buClr>
                <a:schemeClr val="dk1"/>
              </a:buClr>
              <a:buSzPts val="1690"/>
              <a:buFont typeface="Cambria" panose="02040503050406030204"/>
              <a:buNone/>
            </a:pPr>
            <a:r>
              <a:rPr lang="en-US" sz="1800" dirty="0">
                <a:latin typeface="Arial" panose="020B0604020202020204" pitchFamily="34" charset="0"/>
                <a:ea typeface="Cambria" panose="02040503050406030204" pitchFamily="18" charset="0"/>
                <a:cs typeface="Arial" panose="020B0604020202020204" pitchFamily="34" charset="0"/>
              </a:rPr>
              <a:t>Therefore, in general:</a:t>
            </a:r>
            <a:endParaRPr lang="en-US" sz="1800" dirty="0">
              <a:latin typeface="Arial" panose="020B0604020202020204" pitchFamily="34" charset="0"/>
              <a:ea typeface="Cambria" panose="02040503050406030204" pitchFamily="18" charset="0"/>
              <a:cs typeface="Arial" panose="020B0604020202020204" pitchFamily="34" charset="0"/>
            </a:endParaRPr>
          </a:p>
          <a:p>
            <a:pPr marL="161925" indent="0" algn="just">
              <a:lnSpc>
                <a:spcPct val="100000"/>
              </a:lnSpc>
              <a:buClr>
                <a:schemeClr val="dk1"/>
              </a:buClr>
              <a:buSzPts val="1690"/>
              <a:buFont typeface="Cambria" panose="02040503050406030204"/>
              <a:buNone/>
            </a:pPr>
            <a:endParaRPr lang="en-US" sz="1800" dirty="0">
              <a:latin typeface="Arial" panose="020B0604020202020204" pitchFamily="34" charset="0"/>
              <a:ea typeface="Cambria" panose="02040503050406030204" pitchFamily="18" charset="0"/>
              <a:cs typeface="Arial" panose="020B0604020202020204" pitchFamily="34" charset="0"/>
            </a:endParaRPr>
          </a:p>
          <a:p>
            <a:pPr marL="161925" indent="0" algn="just">
              <a:lnSpc>
                <a:spcPct val="100000"/>
              </a:lnSpc>
              <a:buClr>
                <a:schemeClr val="dk1"/>
              </a:buClr>
              <a:buSzPts val="1690"/>
              <a:buFont typeface="Cambria" panose="02040503050406030204"/>
              <a:buNone/>
            </a:pPr>
            <a:r>
              <a:rPr lang="en-US" sz="1800" dirty="0">
                <a:latin typeface="Arial" panose="020B0604020202020204" pitchFamily="34" charset="0"/>
                <a:ea typeface="Cambria" panose="02040503050406030204" pitchFamily="18" charset="0"/>
                <a:cs typeface="Arial" panose="020B0604020202020204" pitchFamily="34" charset="0"/>
              </a:rPr>
              <a:t>- A higher PSNR value indicates that the processed image is closer in quality to the original image, implying lower levels of distortion or noise.</a:t>
            </a:r>
            <a:endParaRPr lang="en-US" sz="1800" dirty="0">
              <a:latin typeface="Arial" panose="020B0604020202020204" pitchFamily="34" charset="0"/>
              <a:ea typeface="Cambria" panose="02040503050406030204" pitchFamily="18" charset="0"/>
              <a:cs typeface="Arial" panose="020B0604020202020204" pitchFamily="34" charset="0"/>
            </a:endParaRPr>
          </a:p>
          <a:p>
            <a:pPr marL="161925" indent="0" algn="just">
              <a:lnSpc>
                <a:spcPct val="100000"/>
              </a:lnSpc>
              <a:buClr>
                <a:schemeClr val="dk1"/>
              </a:buClr>
              <a:buSzPts val="1690"/>
              <a:buFont typeface="Cambria" panose="02040503050406030204"/>
              <a:buNone/>
            </a:pPr>
            <a:r>
              <a:rPr lang="en-US" sz="1800" dirty="0">
                <a:latin typeface="Arial" panose="020B0604020202020204" pitchFamily="34" charset="0"/>
                <a:ea typeface="Cambria" panose="02040503050406030204" pitchFamily="18" charset="0"/>
                <a:cs typeface="Arial" panose="020B0604020202020204" pitchFamily="34" charset="0"/>
              </a:rPr>
              <a:t>- Conversely, a lower PSNR value suggests that the processed image deviates more from the original image, indicating higher levels of distortion or noise.</a:t>
            </a:r>
            <a:endParaRPr lang="en-US" sz="1800" dirty="0">
              <a:latin typeface="Arial" panose="020B0604020202020204" pitchFamily="34" charset="0"/>
              <a:ea typeface="Cambria" panose="02040503050406030204" pitchFamily="18"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415290" y="593090"/>
            <a:ext cx="11360785" cy="5499100"/>
          </a:xfrm>
        </p:spPr>
        <p:txBody>
          <a:bodyPr/>
          <a:p>
            <a:pPr marL="152400" indent="0">
              <a:buNone/>
            </a:pPr>
            <a:r>
              <a:rPr lang="en-US" sz="1800">
                <a:latin typeface="Arial" panose="020B0604020202020204" pitchFamily="34" charset="0"/>
                <a:cs typeface="Arial" panose="020B0604020202020204" pitchFamily="34" charset="0"/>
              </a:rPr>
              <a:t>A higher SSIM value indicates greater similarity between the processed image and the original image, suggesting better preservation of structural information, textures, and details.</a:t>
            </a:r>
            <a:endParaRPr lang="en-US" sz="1800">
              <a:latin typeface="Arial" panose="020B0604020202020204" pitchFamily="34" charset="0"/>
              <a:cs typeface="Arial" panose="020B0604020202020204" pitchFamily="34" charset="0"/>
            </a:endParaRPr>
          </a:p>
          <a:p>
            <a:pPr marL="152400" indent="0">
              <a:buNone/>
            </a:pPr>
            <a:endParaRPr lang="en-US" sz="1800">
              <a:latin typeface="Arial" panose="020B0604020202020204" pitchFamily="34" charset="0"/>
              <a:cs typeface="Arial" panose="020B0604020202020204" pitchFamily="34" charset="0"/>
            </a:endParaRPr>
          </a:p>
          <a:p>
            <a:pPr marL="152400" indent="0">
              <a:buNone/>
            </a:pPr>
            <a:r>
              <a:rPr lang="en-US" sz="1800">
                <a:latin typeface="Arial" panose="020B0604020202020204" pitchFamily="34" charset="0"/>
                <a:cs typeface="Arial" panose="020B0604020202020204" pitchFamily="34" charset="0"/>
              </a:rPr>
              <a:t>Conversely, a lower SSIM value indicates less similarity between the images, suggesting that more structural information, textures, or details have been lost or distorted during processing.</a:t>
            </a:r>
            <a:endParaRPr lang="en-US" sz="1800">
              <a:latin typeface="Arial" panose="020B0604020202020204" pitchFamily="34" charset="0"/>
              <a:cs typeface="Arial" panose="020B0604020202020204" pitchFamily="34" charset="0"/>
            </a:endParaRPr>
          </a:p>
          <a:p>
            <a:pPr marL="152400" indent="0">
              <a:buNone/>
            </a:pPr>
            <a:endParaRPr lang="en-US" sz="1800">
              <a:latin typeface="Arial" panose="020B0604020202020204" pitchFamily="34" charset="0"/>
              <a:cs typeface="Arial" panose="020B0604020202020204" pitchFamily="34" charset="0"/>
            </a:endParaRPr>
          </a:p>
          <a:p>
            <a:pPr marL="152400" indent="0">
              <a:buNone/>
            </a:pPr>
            <a:r>
              <a:rPr lang="en-US" sz="1800">
                <a:latin typeface="Arial" panose="020B0604020202020204" pitchFamily="34" charset="0"/>
                <a:cs typeface="Arial" panose="020B0604020202020204" pitchFamily="34" charset="0"/>
              </a:rPr>
              <a:t>In summary, a higher SSIM value is desirable as it indicates better similarity between the processed and original images. However, as with PSNR, the interpretation of SSIM should consider the specific context and requirements of the image processing task or application.</a:t>
            </a:r>
            <a:endParaRPr lang="en-US" sz="1800">
              <a:latin typeface="Arial" panose="020B0604020202020204" pitchFamily="34" charset="0"/>
              <a:cs typeface="Arial" panose="020B0604020202020204" pitchFamily="34" charset="0"/>
            </a:endParaRPr>
          </a:p>
          <a:p>
            <a:pPr marL="152400" indent="0">
              <a:buNone/>
            </a:pPr>
            <a:endParaRPr lang="en-US" sz="1800">
              <a:latin typeface="Arial" panose="020B0604020202020204" pitchFamily="34" charset="0"/>
              <a:cs typeface="Arial" panose="020B0604020202020204" pitchFamily="34" charset="0"/>
            </a:endParaRPr>
          </a:p>
          <a:p>
            <a:pPr marL="152400" indent="0">
              <a:buNone/>
            </a:pPr>
            <a:endParaRPr lang="en-US" sz="180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chemeClr val="tx1"/>
                </a:solidFill>
                <a:latin typeface="Arial" panose="020B0604020202020204" pitchFamily="34" charset="0"/>
                <a:ea typeface="Cambria" panose="02040503050406030204" pitchFamily="18" charset="0"/>
                <a:cs typeface="Arial" panose="020B0604020202020204" pitchFamily="34" charset="0"/>
              </a:rPr>
              <a:t>REFERENCE</a:t>
            </a:r>
            <a:endParaRPr lang="en-US" sz="2400" b="1" dirty="0">
              <a:solidFill>
                <a:schemeClr val="tx1"/>
              </a:solidFill>
              <a:latin typeface="Arial" panose="020B0604020202020204" pitchFamily="34" charset="0"/>
              <a:ea typeface="Cambria" panose="02040503050406030204" pitchFamily="18" charset="0"/>
              <a:cs typeface="Arial" panose="020B0604020202020204" pitchFamily="34" charset="0"/>
            </a:endParaRPr>
          </a:p>
        </p:txBody>
      </p:sp>
      <p:sp>
        <p:nvSpPr>
          <p:cNvPr id="3" name="Text Placeholder 2"/>
          <p:cNvSpPr>
            <a:spLocks noGrp="1"/>
          </p:cNvSpPr>
          <p:nvPr>
            <p:ph type="body" idx="1"/>
          </p:nvPr>
        </p:nvSpPr>
        <p:spPr>
          <a:solidFill>
            <a:schemeClr val="bg1"/>
          </a:solidFill>
          <a:ln>
            <a:solidFill>
              <a:schemeClr val="bg1"/>
            </a:solidFill>
          </a:ln>
        </p:spPr>
        <p:txBody>
          <a:bodyPr/>
          <a:lstStyle/>
          <a:p>
            <a:r>
              <a:rPr lang="en-US" sz="2000" b="1" dirty="0">
                <a:solidFill>
                  <a:schemeClr val="accent1">
                    <a:lumMod val="75000"/>
                  </a:schemeClr>
                </a:solidFill>
              </a:rPr>
              <a:t>A Survey on Steganography using Least Significant bit(LSB) Embedding Approach</a:t>
            </a:r>
            <a:r>
              <a:rPr lang="en-US" sz="2000" dirty="0"/>
              <a:t>, Kriti Bansal, Aman Agrawal, </a:t>
            </a:r>
            <a:r>
              <a:rPr lang="en-US" sz="2000" dirty="0" err="1"/>
              <a:t>Nency</a:t>
            </a:r>
            <a:r>
              <a:rPr lang="en-US" sz="2000" dirty="0"/>
              <a:t> Bansal</a:t>
            </a:r>
            <a:endParaRPr lang="en-US" sz="2000" dirty="0"/>
          </a:p>
          <a:p>
            <a:endParaRPr lang="en-US" sz="2000" dirty="0">
              <a:solidFill>
                <a:schemeClr val="accent1">
                  <a:lumMod val="75000"/>
                </a:schemeClr>
              </a:solidFill>
            </a:endParaRPr>
          </a:p>
          <a:p>
            <a:pPr algn="l"/>
            <a:r>
              <a:rPr lang="en-IN" sz="2000" dirty="0">
                <a:solidFill>
                  <a:srgbClr val="1857B6"/>
                </a:solidFill>
                <a:latin typeface="Roboto" panose="02000000000000000000" pitchFamily="2" charset="0"/>
              </a:rPr>
              <a:t>An Improved Least Significant Bit Image Steganography Method,</a:t>
            </a:r>
            <a:endParaRPr lang="en-IN" sz="2000" dirty="0">
              <a:solidFill>
                <a:srgbClr val="1857B6"/>
              </a:solidFill>
              <a:latin typeface="Roboto" panose="02000000000000000000" pitchFamily="2" charset="0"/>
            </a:endParaRPr>
          </a:p>
          <a:p>
            <a:pPr marL="152400" indent="0" algn="l">
              <a:buNone/>
            </a:pPr>
            <a:r>
              <a:rPr lang="en-IN" sz="2000" b="0" i="0" u="none" strike="noStrike" dirty="0">
                <a:solidFill>
                  <a:srgbClr val="0F3875"/>
                </a:solidFill>
                <a:effectLst/>
                <a:latin typeface="Roboto" panose="02000000000000000000" pitchFamily="2" charset="0"/>
                <a:hlinkClick r:id="rId1"/>
              </a:rPr>
              <a:t>     </a:t>
            </a:r>
            <a:r>
              <a:rPr lang="en-IN" sz="2000" b="0" i="0" u="none" strike="noStrike" dirty="0" err="1">
                <a:solidFill>
                  <a:srgbClr val="0F3875"/>
                </a:solidFill>
                <a:effectLst/>
                <a:latin typeface="+mj-lt"/>
                <a:hlinkClick r:id="rId1"/>
              </a:rPr>
              <a:t>Sa'ed</a:t>
            </a:r>
            <a:r>
              <a:rPr lang="en-IN" sz="2000" b="0" i="0" u="none" strike="noStrike" dirty="0">
                <a:solidFill>
                  <a:srgbClr val="0F3875"/>
                </a:solidFill>
                <a:effectLst/>
                <a:latin typeface="+mj-lt"/>
                <a:hlinkClick r:id="rId1"/>
              </a:rPr>
              <a:t> </a:t>
            </a:r>
            <a:r>
              <a:rPr lang="en-IN" sz="2000" b="0" i="0" u="none" strike="noStrike" dirty="0" err="1">
                <a:solidFill>
                  <a:srgbClr val="0F3875"/>
                </a:solidFill>
                <a:effectLst/>
                <a:latin typeface="+mj-lt"/>
                <a:hlinkClick r:id="rId1"/>
              </a:rPr>
              <a:t>Abed</a:t>
            </a:r>
            <a:r>
              <a:rPr lang="en-IN" sz="2000" b="0" i="0" u="none" strike="noStrike" dirty="0" err="1">
                <a:solidFill>
                  <a:srgbClr val="0F3875"/>
                </a:solidFill>
                <a:effectLst/>
                <a:latin typeface="+mj-lt"/>
              </a:rPr>
              <a:t>,</a:t>
            </a:r>
            <a:r>
              <a:rPr lang="en-IN" sz="2000" b="0" i="0" u="none" strike="noStrike" dirty="0" err="1">
                <a:solidFill>
                  <a:srgbClr val="0F3875"/>
                </a:solidFill>
                <a:effectLst/>
                <a:latin typeface="+mj-lt"/>
                <a:hlinkClick r:id="rId2"/>
              </a:rPr>
              <a:t>Nora</a:t>
            </a:r>
            <a:r>
              <a:rPr lang="en-IN" sz="2000" b="0" i="0" u="none" strike="noStrike" dirty="0">
                <a:solidFill>
                  <a:srgbClr val="0F3875"/>
                </a:solidFill>
                <a:effectLst/>
                <a:latin typeface="+mj-lt"/>
                <a:hlinkClick r:id="rId2"/>
              </a:rPr>
              <a:t> Hamad Al-</a:t>
            </a:r>
            <a:r>
              <a:rPr lang="en-IN" sz="2000" b="0" i="0" u="none" strike="noStrike" dirty="0" err="1">
                <a:solidFill>
                  <a:srgbClr val="0F3875"/>
                </a:solidFill>
                <a:effectLst/>
                <a:latin typeface="+mj-lt"/>
                <a:hlinkClick r:id="rId2"/>
              </a:rPr>
              <a:t>Huwais</a:t>
            </a:r>
            <a:r>
              <a:rPr lang="en-IN" sz="2000" b="0" i="0" u="none" strike="noStrike" dirty="0" err="1">
                <a:solidFill>
                  <a:srgbClr val="0F3875"/>
                </a:solidFill>
                <a:effectLst/>
                <a:latin typeface="+mj-lt"/>
              </a:rPr>
              <a:t>,</a:t>
            </a:r>
            <a:r>
              <a:rPr lang="en-IN" sz="2000" b="0" i="0" u="none" strike="noStrike" dirty="0" err="1">
                <a:solidFill>
                  <a:srgbClr val="0F3875"/>
                </a:solidFill>
                <a:effectLst/>
                <a:latin typeface="+mj-lt"/>
                <a:hlinkClick r:id="rId3"/>
              </a:rPr>
              <a:t>Yousef</a:t>
            </a:r>
            <a:r>
              <a:rPr lang="en-IN" sz="2000" b="0" i="0" u="none" strike="noStrike" dirty="0">
                <a:solidFill>
                  <a:srgbClr val="0F3875"/>
                </a:solidFill>
                <a:effectLst/>
                <a:latin typeface="+mj-lt"/>
                <a:hlinkClick r:id="rId3"/>
              </a:rPr>
              <a:t> Ahmad, </a:t>
            </a:r>
            <a:r>
              <a:rPr lang="en-IN" sz="2000" b="0" i="0" u="none" strike="noStrike" dirty="0" err="1">
                <a:solidFill>
                  <a:srgbClr val="0F3875"/>
                </a:solidFill>
                <a:effectLst/>
                <a:latin typeface="+mj-lt"/>
                <a:hlinkClick r:id="rId3"/>
              </a:rPr>
              <a:t>Atiyah</a:t>
            </a:r>
            <a:r>
              <a:rPr lang="en-IN" sz="2000" b="0" i="0" u="none" strike="noStrike" dirty="0" err="1">
                <a:solidFill>
                  <a:srgbClr val="0F3875"/>
                </a:solidFill>
                <a:effectLst/>
                <a:latin typeface="+mj-lt"/>
                <a:hlinkClick r:id="rId4"/>
              </a:rPr>
              <a:t>S</a:t>
            </a:r>
            <a:r>
              <a:rPr lang="en-IN" sz="2000" b="0" i="0" u="none" strike="noStrike" dirty="0">
                <a:solidFill>
                  <a:srgbClr val="0F3875"/>
                </a:solidFill>
                <a:effectLst/>
                <a:latin typeface="+mj-lt"/>
                <a:hlinkClick r:id="rId4"/>
              </a:rPr>
              <a:t>.                       </a:t>
            </a:r>
            <a:r>
              <a:rPr lang="en-IN" sz="2000" b="0" i="0" u="none" strike="noStrike" dirty="0" err="1">
                <a:solidFill>
                  <a:srgbClr val="0F3875"/>
                </a:solidFill>
                <a:effectLst/>
                <a:latin typeface="+mj-lt"/>
                <a:hlinkClick r:id="rId4"/>
              </a:rPr>
              <a:t>Parvin</a:t>
            </a:r>
            <a:r>
              <a:rPr lang="en-IN" sz="2000" b="0" i="0" u="none" strike="noStrike" dirty="0">
                <a:solidFill>
                  <a:srgbClr val="0F3875"/>
                </a:solidFill>
                <a:effectLst/>
                <a:latin typeface="+mj-lt"/>
              </a:rPr>
              <a:t>, </a:t>
            </a:r>
            <a:r>
              <a:rPr lang="en-IN" sz="2000" b="0" i="0" u="none" strike="noStrike" dirty="0">
                <a:solidFill>
                  <a:srgbClr val="1857B6"/>
                </a:solidFill>
                <a:effectLst/>
                <a:latin typeface="+mj-lt"/>
                <a:hlinkClick r:id="rId5"/>
              </a:rPr>
              <a:t>Amjad </a:t>
            </a:r>
            <a:r>
              <a:rPr lang="en-IN" sz="2000" b="0" i="0" u="none" strike="noStrike" dirty="0" err="1">
                <a:solidFill>
                  <a:srgbClr val="1857B6"/>
                </a:solidFill>
                <a:effectLst/>
                <a:latin typeface="+mj-lt"/>
                <a:hlinkClick r:id="rId5"/>
              </a:rPr>
              <a:t>Gawanmeh</a:t>
            </a:r>
            <a:endParaRPr lang="en-IN" sz="2000" b="0" i="0" u="none" strike="noStrike" dirty="0">
              <a:solidFill>
                <a:srgbClr val="1857B6"/>
              </a:solidFill>
              <a:effectLst/>
              <a:latin typeface="+mj-lt"/>
            </a:endParaRPr>
          </a:p>
          <a:p>
            <a:pPr marL="152400" indent="0" algn="l">
              <a:buNone/>
            </a:pPr>
            <a:endParaRPr lang="en-IN" sz="2000" b="0" i="0" dirty="0">
              <a:solidFill>
                <a:srgbClr val="32414D"/>
              </a:solidFill>
              <a:effectLst/>
              <a:latin typeface="+mj-lt"/>
            </a:endParaRPr>
          </a:p>
          <a:p>
            <a:pPr algn="l"/>
            <a:r>
              <a:rPr lang="en-IN" sz="2000" dirty="0">
                <a:solidFill>
                  <a:srgbClr val="1857B6"/>
                </a:solidFill>
                <a:latin typeface="Roboto" panose="02000000000000000000" pitchFamily="2" charset="0"/>
              </a:rPr>
              <a:t>Identification of LSB image Steganography using Cover Image Comparisons</a:t>
            </a:r>
            <a:endParaRPr lang="en-IN" sz="2000" dirty="0">
              <a:solidFill>
                <a:srgbClr val="1857B6"/>
              </a:solidFill>
              <a:latin typeface="Roboto" panose="02000000000000000000" pitchFamily="2" charset="0"/>
            </a:endParaRPr>
          </a:p>
          <a:p>
            <a:pPr marL="152400" indent="0" algn="l">
              <a:buNone/>
            </a:pPr>
            <a:r>
              <a:rPr lang="en-IN" sz="2000" b="0" i="0" u="none" strike="noStrike" dirty="0">
                <a:solidFill>
                  <a:srgbClr val="0F3875"/>
                </a:solidFill>
                <a:effectLst/>
                <a:latin typeface="Roboto" panose="02000000000000000000" pitchFamily="2" charset="0"/>
                <a:hlinkClick r:id="rId6"/>
              </a:rPr>
              <a:t>     M. </a:t>
            </a:r>
            <a:r>
              <a:rPr lang="en-IN" sz="2000" b="0" i="0" u="none" strike="noStrike" dirty="0" err="1">
                <a:solidFill>
                  <a:srgbClr val="0F3875"/>
                </a:solidFill>
                <a:effectLst/>
                <a:latin typeface="Roboto" panose="02000000000000000000" pitchFamily="2" charset="0"/>
                <a:hlinkClick r:id="rId6"/>
              </a:rPr>
              <a:t>Pelosi</a:t>
            </a:r>
            <a:r>
              <a:rPr lang="en-IN" sz="2000" b="0" i="0" u="none" strike="noStrike" dirty="0" err="1">
                <a:solidFill>
                  <a:srgbClr val="0F3875"/>
                </a:solidFill>
                <a:effectLst/>
                <a:latin typeface="Roboto" panose="02000000000000000000" pitchFamily="2" charset="0"/>
                <a:hlinkClick r:id="rId7"/>
              </a:rPr>
              <a:t>N</a:t>
            </a:r>
            <a:r>
              <a:rPr lang="en-IN" sz="2000" b="0" i="0" u="none" strike="noStrike" dirty="0">
                <a:solidFill>
                  <a:srgbClr val="0F3875"/>
                </a:solidFill>
                <a:effectLst/>
                <a:latin typeface="Roboto" panose="02000000000000000000" pitchFamily="2" charset="0"/>
                <a:hlinkClick r:id="rId7"/>
              </a:rPr>
              <a:t>. </a:t>
            </a:r>
            <a:r>
              <a:rPr lang="en-IN" sz="2000" b="0" i="0" u="none" strike="noStrike" dirty="0" err="1">
                <a:solidFill>
                  <a:srgbClr val="0F3875"/>
                </a:solidFill>
                <a:effectLst/>
                <a:latin typeface="Roboto" panose="02000000000000000000" pitchFamily="2" charset="0"/>
                <a:hlinkClick r:id="rId7"/>
              </a:rPr>
              <a:t>Poudel</a:t>
            </a:r>
            <a:r>
              <a:rPr lang="en-IN" sz="2000" b="0" i="0" u="none" strike="noStrike" dirty="0" err="1">
                <a:solidFill>
                  <a:srgbClr val="0F3875"/>
                </a:solidFill>
                <a:effectLst/>
                <a:latin typeface="Roboto" panose="02000000000000000000" pitchFamily="2" charset="0"/>
                <a:hlinkClick r:id="rId8"/>
              </a:rPr>
              <a:t>Pratap</a:t>
            </a:r>
            <a:r>
              <a:rPr lang="en-IN" sz="2000" b="0" i="0" u="none" strike="noStrike" dirty="0">
                <a:solidFill>
                  <a:srgbClr val="0F3875"/>
                </a:solidFill>
                <a:effectLst/>
                <a:latin typeface="Roboto" panose="02000000000000000000" pitchFamily="2" charset="0"/>
                <a:hlinkClick r:id="rId8"/>
              </a:rPr>
              <a:t> </a:t>
            </a:r>
            <a:r>
              <a:rPr lang="en-IN" sz="2000" b="0" i="0" u="none" strike="noStrike" dirty="0" err="1">
                <a:solidFill>
                  <a:srgbClr val="0F3875"/>
                </a:solidFill>
                <a:effectLst/>
                <a:latin typeface="Roboto" panose="02000000000000000000" pitchFamily="2" charset="0"/>
                <a:hlinkClick r:id="rId8"/>
              </a:rPr>
              <a:t>Lamichhane</a:t>
            </a:r>
            <a:r>
              <a:rPr lang="en-IN" sz="2000" b="0" i="0" u="none" strike="noStrike" dirty="0" err="1">
                <a:solidFill>
                  <a:srgbClr val="0F3875"/>
                </a:solidFill>
                <a:effectLst/>
                <a:latin typeface="Roboto" panose="02000000000000000000" pitchFamily="2" charset="0"/>
                <a:hlinkClick r:id="rId9"/>
              </a:rPr>
              <a:t>Devon</a:t>
            </a:r>
            <a:r>
              <a:rPr lang="en-IN" sz="2000" b="0" i="0" u="none" strike="noStrike" dirty="0">
                <a:solidFill>
                  <a:srgbClr val="0F3875"/>
                </a:solidFill>
                <a:effectLst/>
                <a:latin typeface="Roboto" panose="02000000000000000000" pitchFamily="2" charset="0"/>
                <a:hlinkClick r:id="rId9"/>
              </a:rPr>
              <a:t> </a:t>
            </a:r>
            <a:r>
              <a:rPr lang="en-IN" sz="2000" b="0" i="0" u="none" strike="noStrike" dirty="0" err="1">
                <a:solidFill>
                  <a:srgbClr val="0F3875"/>
                </a:solidFill>
                <a:effectLst/>
                <a:latin typeface="Roboto" panose="02000000000000000000" pitchFamily="2" charset="0"/>
                <a:hlinkClick r:id="rId9"/>
              </a:rPr>
              <a:t>Lam</a:t>
            </a:r>
            <a:r>
              <a:rPr lang="en-IN" sz="2000" b="0" i="0" u="none" strike="noStrike" dirty="0" err="1">
                <a:solidFill>
                  <a:srgbClr val="0F3875"/>
                </a:solidFill>
                <a:effectLst/>
                <a:latin typeface="Roboto" panose="02000000000000000000" pitchFamily="2" charset="0"/>
                <a:hlinkClick r:id="rId10"/>
              </a:rPr>
              <a:t>Gary</a:t>
            </a:r>
            <a:r>
              <a:rPr lang="en-IN" sz="2000" b="0" i="0" u="none" strike="noStrike" dirty="0">
                <a:solidFill>
                  <a:srgbClr val="0F3875"/>
                </a:solidFill>
                <a:effectLst/>
                <a:latin typeface="Roboto" panose="02000000000000000000" pitchFamily="2" charset="0"/>
                <a:hlinkClick r:id="rId10"/>
              </a:rPr>
              <a:t> C.    </a:t>
            </a:r>
            <a:r>
              <a:rPr lang="en-IN" sz="2000" b="0" i="0" u="none" strike="noStrike" dirty="0" err="1">
                <a:solidFill>
                  <a:srgbClr val="0F3875"/>
                </a:solidFill>
                <a:effectLst/>
                <a:latin typeface="Roboto" panose="02000000000000000000" pitchFamily="2" charset="0"/>
                <a:hlinkClick r:id="rId10"/>
              </a:rPr>
              <a:t>Kessler</a:t>
            </a:r>
            <a:r>
              <a:rPr lang="en-IN" sz="2000" b="0" i="0" u="none" strike="noStrike" dirty="0" err="1">
                <a:solidFill>
                  <a:srgbClr val="0F3875"/>
                </a:solidFill>
                <a:effectLst/>
                <a:latin typeface="Roboto" panose="02000000000000000000" pitchFamily="2" charset="0"/>
              </a:rPr>
              <a:t>Joshua</a:t>
            </a:r>
            <a:r>
              <a:rPr lang="en-IN" sz="2000" b="0" i="0" u="none" strike="noStrike" dirty="0">
                <a:solidFill>
                  <a:srgbClr val="0F3875"/>
                </a:solidFill>
                <a:effectLst/>
                <a:latin typeface="Roboto" panose="02000000000000000000" pitchFamily="2" charset="0"/>
              </a:rPr>
              <a:t> </a:t>
            </a:r>
            <a:r>
              <a:rPr lang="en-IN" sz="2000" b="0" i="0" u="none" strike="noStrike" dirty="0" err="1">
                <a:solidFill>
                  <a:srgbClr val="0F3875"/>
                </a:solidFill>
                <a:effectLst/>
                <a:latin typeface="Roboto" panose="02000000000000000000" pitchFamily="2" charset="0"/>
              </a:rPr>
              <a:t>MacMonagle</a:t>
            </a:r>
            <a:endParaRPr lang="en-IN" sz="2000" b="0" i="0" dirty="0">
              <a:solidFill>
                <a:srgbClr val="32414D"/>
              </a:solidFill>
              <a:effectLst/>
              <a:latin typeface="Roboto" panose="02000000000000000000" pitchFamily="2" charset="0"/>
            </a:endParaRPr>
          </a:p>
          <a:p>
            <a:endParaRPr lang="en-IN"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solidFill>
                  <a:srgbClr val="FF0000"/>
                </a:solidFill>
                <a:latin typeface="Arial" panose="020B0604020202020204" pitchFamily="34" charset="0"/>
                <a:cs typeface="Arial" panose="020B0604020202020204" pitchFamily="34" charset="0"/>
              </a:rPr>
              <a:t>THANK YOU</a:t>
            </a:r>
            <a:endParaRPr lang="en-US" sz="4800" b="1"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665" dirty="0">
                <a:latin typeface="Arial" panose="020B0604020202020204" pitchFamily="34" charset="0"/>
                <a:cs typeface="Arial" panose="020B0604020202020204" pitchFamily="34" charset="0"/>
              </a:rPr>
              <a:t>Work Done:</a:t>
            </a:r>
            <a:br>
              <a:rPr lang="en-US" sz="2800" dirty="0"/>
            </a:br>
            <a:br>
              <a:rPr lang="en-US" dirty="0"/>
            </a:br>
            <a:r>
              <a:rPr lang="en-US" sz="2665" dirty="0">
                <a:latin typeface="Arial" panose="020B0604020202020204" pitchFamily="34" charset="0"/>
                <a:cs typeface="Arial" panose="020B0604020202020204" pitchFamily="34" charset="0"/>
              </a:rPr>
              <a:t>2-Bits LSB Masking:</a:t>
            </a:r>
            <a:endParaRPr lang="en-IN" sz="2665"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825625"/>
            <a:ext cx="10515600" cy="435133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365126"/>
            <a:ext cx="10515599" cy="581183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endParaRPr lang="en-IN"/>
          </a:p>
        </p:txBody>
      </p:sp>
      <p:pic>
        <p:nvPicPr>
          <p:cNvPr id="1027" name="Picture 3" descr="C:\Users\HP\Downloads\WhatsApp Image 2024-02-27 at 14.34.21_958abf2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898" y="86716"/>
            <a:ext cx="11900205" cy="66845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050" y="796925"/>
            <a:ext cx="10515600" cy="4351338"/>
          </a:xfrm>
        </p:spPr>
        <p:txBody>
          <a:bodyPr>
            <a:normAutofit/>
          </a:bodyPr>
          <a:lstStyle/>
          <a:p>
            <a:pPr>
              <a:buFont typeface="Wingdings" panose="05000000000000000000" pitchFamily="2" charset="2"/>
              <a:buChar char="Ø"/>
            </a:pPr>
            <a:r>
              <a:rPr lang="en-US" sz="2400" dirty="0">
                <a:latin typeface="Arial" panose="020B0604020202020204" pitchFamily="34" charset="0"/>
                <a:cs typeface="Arial" panose="020B0604020202020204" pitchFamily="34" charset="0"/>
              </a:rPr>
              <a:t>The images of resolutions 128x128,256x256 and 512x512 are taken and their pixels are obtained in which 2 LSB bits are masked and displayed.</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dirty="0">
                <a:latin typeface="Arial" panose="020B0604020202020204" pitchFamily="34" charset="0"/>
                <a:cs typeface="Arial" panose="020B0604020202020204" pitchFamily="34" charset="0"/>
              </a:rPr>
              <a:t>The total pixels in each image are displayed.</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dirty="0">
                <a:latin typeface="Arial" panose="020B0604020202020204" pitchFamily="34" charset="0"/>
                <a:cs typeface="Arial" panose="020B0604020202020204" pitchFamily="34" charset="0"/>
              </a:rPr>
              <a:t>Similarly, the same is done by masking the 3 LSB bits and also 2 LSB bits in only odd-numbered rows for </a:t>
            </a:r>
            <a:r>
              <a:rPr lang="en-US" sz="2400" dirty="0" err="1">
                <a:latin typeface="Arial" panose="020B0604020202020204" pitchFamily="34" charset="0"/>
                <a:cs typeface="Arial" panose="020B0604020202020204" pitchFamily="34" charset="0"/>
              </a:rPr>
              <a:t>analysing</a:t>
            </a:r>
            <a:r>
              <a:rPr lang="en-US" sz="2400" dirty="0">
                <a:latin typeface="Arial" panose="020B0604020202020204" pitchFamily="34" charset="0"/>
                <a:cs typeface="Arial" panose="020B0604020202020204" pitchFamily="34" charset="0"/>
              </a:rPr>
              <a:t> which technique is optimal by comparing their transparency rates.</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384367"/>
            <a:ext cx="11360800" cy="763600"/>
          </a:xfrm>
        </p:spPr>
        <p:txBody>
          <a:bodyPr>
            <a:normAutofit/>
          </a:bodyPr>
          <a:lstStyle/>
          <a:p>
            <a:r>
              <a:rPr lang="en-US" sz="2400" dirty="0">
                <a:latin typeface="Arial" panose="020B0604020202020204" pitchFamily="34" charset="0"/>
                <a:cs typeface="Arial" panose="020B0604020202020204" pitchFamily="34" charset="0"/>
              </a:rPr>
              <a:t>3 LSB bits masking</a:t>
            </a:r>
            <a:r>
              <a:rPr lang="en-US" sz="1800" dirty="0"/>
              <a:t>:</a:t>
            </a:r>
            <a:endParaRPr lang="en-IN" sz="1800" dirty="0"/>
          </a:p>
        </p:txBody>
      </p:sp>
      <p:sp>
        <p:nvSpPr>
          <p:cNvPr id="3" name="Text Placeholder 2"/>
          <p:cNvSpPr>
            <a:spLocks noGrp="1"/>
          </p:cNvSpPr>
          <p:nvPr>
            <p:ph type="body" idx="1"/>
          </p:nvPr>
        </p:nvSpPr>
        <p:spPr/>
        <p:txBody>
          <a:bodyPr/>
          <a:lstStyle/>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228" y="887506"/>
            <a:ext cx="11955543" cy="54232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2518" y="349624"/>
            <a:ext cx="11926964" cy="59468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dirty="0"/>
          </a:p>
        </p:txBody>
      </p:sp>
      <p:pic>
        <p:nvPicPr>
          <p:cNvPr id="2051" name="Picture 3" descr="C:\Users\HP\Downloads\WhatsApp Image 2024-02-27 at 14.34.21_958abf2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898" y="86716"/>
            <a:ext cx="11900205" cy="66845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4501</Words>
  <Application>WPS Presentation</Application>
  <PresentationFormat/>
  <Paragraphs>62</Paragraphs>
  <Slides>24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SimSun</vt:lpstr>
      <vt:lpstr>Wingdings</vt:lpstr>
      <vt:lpstr>Cambria</vt:lpstr>
      <vt:lpstr>Calibri</vt:lpstr>
      <vt:lpstr>Microsoft YaHei</vt:lpstr>
      <vt:lpstr>Arial Unicode MS</vt:lpstr>
      <vt:lpstr>Calibri Light</vt:lpstr>
      <vt:lpstr>Calibri</vt:lpstr>
      <vt:lpstr>Arial</vt:lpstr>
      <vt:lpstr>Cambria</vt:lpstr>
      <vt:lpstr>Roboto</vt:lpstr>
      <vt:lpstr>Times New Roman</vt:lpstr>
      <vt:lpstr>Office Theme</vt:lpstr>
      <vt:lpstr>Enhanced LSB Embedding Steganography: A Comparative Analysis of 2-Bits and 3-Bits Techniques in Different Resolutions of  Images</vt:lpstr>
      <vt:lpstr>Overview:</vt:lpstr>
      <vt:lpstr>Work Done:  2-Bits LSB Masking:</vt:lpstr>
      <vt:lpstr>PowerPoint 演示文稿</vt:lpstr>
      <vt:lpstr>PowerPoint 演示文稿</vt:lpstr>
      <vt:lpstr>PowerPoint 演示文稿</vt:lpstr>
      <vt:lpstr>3 LSB bits masking:</vt:lpstr>
      <vt:lpstr>PowerPoint 演示文稿</vt:lpstr>
      <vt:lpstr>PowerPoint 演示文稿</vt:lpstr>
      <vt:lpstr>Masking 2 LSB bits in odd-numbered rows: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LSB Embedding Steganography: A Comparative Analysis of 2-Bits and 3-Bits Techniques in Different Resolutions of  Images</dc:title>
  <dc:creator/>
  <cp:lastModifiedBy>Nagasubbu</cp:lastModifiedBy>
  <cp:revision>2</cp:revision>
  <dcterms:created xsi:type="dcterms:W3CDTF">2024-04-03T01:36:00Z</dcterms:created>
  <dcterms:modified xsi:type="dcterms:W3CDTF">2024-05-11T08:21:50Z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8043BD1EFB4243DEA5F3197B3426FCF8_12</vt:lpwstr>
  </property>
  <property fmtid="{D5CDD505-2E9C-101B-9397-08002B2CF9AE}" pid="3" name="KSOProductBuildVer">
    <vt:lpwstr>1033-12.2.0.16909</vt:lpwstr>
  </property>
</Properties>
</file>