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64"/>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409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624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317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12/13/22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556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4767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1EAACC7-3B3F-47D1-959A-EF58926E955E}" type="datetimeFigureOut">
              <a:rPr lang="en-US" smtClean="0"/>
              <a:t>12/13/22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1457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EAACC7-3B3F-47D1-959A-EF58926E955E}" type="datetimeFigureOut">
              <a:rPr lang="en-US" smtClean="0"/>
              <a:t>12/13/22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9738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12/13/22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3530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12/13/22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3715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1EAACC7-3B3F-47D1-959A-EF58926E955E}" type="datetimeFigureOut">
              <a:rPr lang="en-US" smtClean="0"/>
              <a:t>12/13/22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085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EAACC7-3B3F-47D1-959A-EF58926E955E}" type="datetimeFigureOut">
              <a:rPr lang="en-US" smtClean="0"/>
              <a:t>12/13/22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4260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EAACC7-3B3F-47D1-959A-EF58926E955E}" type="datetimeFigureOut">
              <a:rPr lang="en-US" smtClean="0"/>
              <a:t>12/13/22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533939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A100AF96-A635-66BF-D4FD-B576281EE746}"/>
              </a:ext>
            </a:extLst>
          </p:cNvPr>
          <p:cNvPicPr>
            <a:picLocks noChangeAspect="1"/>
          </p:cNvPicPr>
          <p:nvPr/>
        </p:nvPicPr>
        <p:blipFill rotWithShape="1">
          <a:blip r:embed="rId2">
            <a:duotone>
              <a:schemeClr val="accent2">
                <a:shade val="45000"/>
                <a:satMod val="135000"/>
              </a:schemeClr>
              <a:prstClr val="white"/>
            </a:duotone>
            <a:alphaModFix amt="7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58B72511-F3CA-4E74-2A96-E89D44D90541}"/>
              </a:ext>
            </a:extLst>
          </p:cNvPr>
          <p:cNvSpPr>
            <a:spLocks noGrp="1"/>
          </p:cNvSpPr>
          <p:nvPr>
            <p:ph type="ctrTitle"/>
          </p:nvPr>
        </p:nvSpPr>
        <p:spPr>
          <a:xfrm>
            <a:off x="1600200" y="2386744"/>
            <a:ext cx="8991600" cy="1645920"/>
          </a:xfrm>
        </p:spPr>
        <p:txBody>
          <a:bodyPr>
            <a:normAutofit/>
          </a:bodyPr>
          <a:lstStyle/>
          <a:p>
            <a:r>
              <a:rPr lang="en-US" dirty="0"/>
              <a:t>Monthly Income MLR Analysis  DDS Project 2</a:t>
            </a:r>
          </a:p>
        </p:txBody>
      </p:sp>
      <p:sp>
        <p:nvSpPr>
          <p:cNvPr id="3" name="Subtitle 2">
            <a:extLst>
              <a:ext uri="{FF2B5EF4-FFF2-40B4-BE49-F238E27FC236}">
                <a16:creationId xmlns:a16="http://schemas.microsoft.com/office/drawing/2014/main" id="{FD17E8A1-F6F6-FF9D-9C47-0813DF55B048}"/>
              </a:ext>
            </a:extLst>
          </p:cNvPr>
          <p:cNvSpPr>
            <a:spLocks noGrp="1"/>
          </p:cNvSpPr>
          <p:nvPr>
            <p:ph type="subTitle" idx="1"/>
          </p:nvPr>
        </p:nvSpPr>
        <p:spPr>
          <a:xfrm>
            <a:off x="2695194" y="4352544"/>
            <a:ext cx="6801612" cy="1239894"/>
          </a:xfrm>
        </p:spPr>
        <p:txBody>
          <a:bodyPr>
            <a:normAutofit/>
          </a:bodyPr>
          <a:lstStyle/>
          <a:p>
            <a:r>
              <a:rPr lang="en-US" dirty="0"/>
              <a:t>Krithika Kondakindi</a:t>
            </a:r>
          </a:p>
        </p:txBody>
      </p:sp>
    </p:spTree>
    <p:extLst>
      <p:ext uri="{BB962C8B-B14F-4D97-AF65-F5344CB8AC3E}">
        <p14:creationId xmlns:p14="http://schemas.microsoft.com/office/powerpoint/2010/main" val="342087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039E-C5B6-7586-6008-71518C55924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54F31F7-528F-2249-6239-5A38E508C0F2}"/>
              </a:ext>
            </a:extLst>
          </p:cNvPr>
          <p:cNvSpPr>
            <a:spLocks noGrp="1"/>
          </p:cNvSpPr>
          <p:nvPr>
            <p:ph idx="1"/>
          </p:nvPr>
        </p:nvSpPr>
        <p:spPr/>
        <p:txBody>
          <a:bodyPr/>
          <a:lstStyle/>
          <a:p>
            <a:pPr marL="0" indent="0" algn="ctr">
              <a:buNone/>
            </a:pPr>
            <a:r>
              <a:rPr lang="en-US" dirty="0"/>
              <a:t>Building a model that best predicts Monthly Income based on the most accurate Variables. We will then use the model to predict Monthly Income for 300 additional working individuals.</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244901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7A4A-AFCE-0039-1B18-7216067FE47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5EE6F42B-DE8B-ECC9-9CE3-0A83C1E2A500}"/>
              </a:ext>
            </a:extLst>
          </p:cNvPr>
          <p:cNvSpPr>
            <a:spLocks noGrp="1"/>
          </p:cNvSpPr>
          <p:nvPr>
            <p:ph idx="1"/>
          </p:nvPr>
        </p:nvSpPr>
        <p:spPr/>
        <p:txBody>
          <a:bodyPr/>
          <a:lstStyle/>
          <a:p>
            <a:pPr marL="0" indent="0">
              <a:buNone/>
            </a:pPr>
            <a:r>
              <a:rPr lang="en-US" dirty="0"/>
              <a:t>The variables chosen for this model are  Age &amp; Total Working Years</a:t>
            </a:r>
          </a:p>
          <a:p>
            <a:pPr marL="0" indent="0">
              <a:buNone/>
            </a:pPr>
            <a:r>
              <a:rPr lang="en-US" dirty="0"/>
              <a:t>Scatterplots were run to see if there is evidence of linearity with Monthly Income variable</a:t>
            </a:r>
          </a:p>
          <a:p>
            <a:pPr marL="0" indent="0">
              <a:buNone/>
            </a:pPr>
            <a:endParaRPr lang="en-US" dirty="0"/>
          </a:p>
        </p:txBody>
      </p:sp>
      <p:pic>
        <p:nvPicPr>
          <p:cNvPr id="5" name="Picture 4" descr="Chart, scatter chart&#10;&#10;Description automatically generated">
            <a:extLst>
              <a:ext uri="{FF2B5EF4-FFF2-40B4-BE49-F238E27FC236}">
                <a16:creationId xmlns:a16="http://schemas.microsoft.com/office/drawing/2014/main" id="{9C7C99C6-070B-79C1-FF1D-AC89BBCA5C88}"/>
              </a:ext>
            </a:extLst>
          </p:cNvPr>
          <p:cNvPicPr>
            <a:picLocks noChangeAspect="1"/>
          </p:cNvPicPr>
          <p:nvPr/>
        </p:nvPicPr>
        <p:blipFill>
          <a:blip r:embed="rId2"/>
          <a:stretch>
            <a:fillRect/>
          </a:stretch>
        </p:blipFill>
        <p:spPr>
          <a:xfrm>
            <a:off x="485086" y="3734608"/>
            <a:ext cx="5006861" cy="2795659"/>
          </a:xfrm>
          <a:prstGeom prst="rect">
            <a:avLst/>
          </a:prstGeom>
        </p:spPr>
      </p:pic>
      <p:pic>
        <p:nvPicPr>
          <p:cNvPr id="7" name="Picture 6" descr="Chart, scatter chart&#10;&#10;Description automatically generated">
            <a:extLst>
              <a:ext uri="{FF2B5EF4-FFF2-40B4-BE49-F238E27FC236}">
                <a16:creationId xmlns:a16="http://schemas.microsoft.com/office/drawing/2014/main" id="{A2DBDF26-9570-3CD1-E6F7-563C06A370DE}"/>
              </a:ext>
            </a:extLst>
          </p:cNvPr>
          <p:cNvPicPr>
            <a:picLocks noChangeAspect="1"/>
          </p:cNvPicPr>
          <p:nvPr/>
        </p:nvPicPr>
        <p:blipFill>
          <a:blip r:embed="rId3"/>
          <a:stretch>
            <a:fillRect/>
          </a:stretch>
        </p:blipFill>
        <p:spPr>
          <a:xfrm>
            <a:off x="6713965" y="3734608"/>
            <a:ext cx="4992949" cy="2795659"/>
          </a:xfrm>
          <a:prstGeom prst="rect">
            <a:avLst/>
          </a:prstGeom>
        </p:spPr>
      </p:pic>
    </p:spTree>
    <p:extLst>
      <p:ext uri="{BB962C8B-B14F-4D97-AF65-F5344CB8AC3E}">
        <p14:creationId xmlns:p14="http://schemas.microsoft.com/office/powerpoint/2010/main" val="4702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1D18-E6F3-93D9-ED38-181254F5338C}"/>
              </a:ext>
            </a:extLst>
          </p:cNvPr>
          <p:cNvSpPr>
            <a:spLocks noGrp="1"/>
          </p:cNvSpPr>
          <p:nvPr>
            <p:ph type="title"/>
          </p:nvPr>
        </p:nvSpPr>
        <p:spPr>
          <a:xfrm>
            <a:off x="804672" y="964692"/>
            <a:ext cx="5894832" cy="1188720"/>
          </a:xfrm>
        </p:spPr>
        <p:txBody>
          <a:bodyPr>
            <a:normAutofit/>
          </a:bodyPr>
          <a:lstStyle/>
          <a:p>
            <a:r>
              <a:rPr lang="en-US" dirty="0"/>
              <a:t>Model</a:t>
            </a:r>
          </a:p>
        </p:txBody>
      </p:sp>
      <p:sp>
        <p:nvSpPr>
          <p:cNvPr id="3" name="Content Placeholder 2">
            <a:extLst>
              <a:ext uri="{FF2B5EF4-FFF2-40B4-BE49-F238E27FC236}">
                <a16:creationId xmlns:a16="http://schemas.microsoft.com/office/drawing/2014/main" id="{3CEBA244-8A21-A598-E61E-698AA53386F8}"/>
              </a:ext>
            </a:extLst>
          </p:cNvPr>
          <p:cNvSpPr>
            <a:spLocks noGrp="1"/>
          </p:cNvSpPr>
          <p:nvPr>
            <p:ph idx="1"/>
          </p:nvPr>
        </p:nvSpPr>
        <p:spPr>
          <a:xfrm>
            <a:off x="803243" y="2638044"/>
            <a:ext cx="5963317" cy="3263206"/>
          </a:xfrm>
        </p:spPr>
        <p:txBody>
          <a:bodyPr>
            <a:normAutofit/>
          </a:bodyPr>
          <a:lstStyle/>
          <a:p>
            <a:pPr marL="0" indent="0">
              <a:buNone/>
            </a:pPr>
            <a:r>
              <a:rPr lang="en-US" dirty="0"/>
              <a:t>Predicted log(Monthly Income) = 3519.40 + 491.45 (TotalWorkingYears)</a:t>
            </a:r>
          </a:p>
          <a:p>
            <a:pPr marL="0" indent="0">
              <a:buNone/>
            </a:pPr>
            <a:endParaRPr lang="en-US" dirty="0"/>
          </a:p>
          <a:p>
            <a:pPr marL="0" indent="0">
              <a:buNone/>
            </a:pPr>
            <a:r>
              <a:rPr lang="en-US" dirty="0"/>
              <a:t>*Note: While the slope for log(Age) is not statistically significant, we will not include it in the model to predict the Monthly Income for the 300 employees</a:t>
            </a:r>
          </a:p>
        </p:txBody>
      </p:sp>
      <p:sp>
        <p:nvSpPr>
          <p:cNvPr id="14"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BC50F97E-3823-6D33-48D6-9BDFA0F8AFA0}"/>
              </a:ext>
            </a:extLst>
          </p:cNvPr>
          <p:cNvPicPr>
            <a:picLocks noChangeAspect="1"/>
          </p:cNvPicPr>
          <p:nvPr/>
        </p:nvPicPr>
        <p:blipFill>
          <a:blip r:embed="rId2"/>
          <a:stretch>
            <a:fillRect/>
          </a:stretch>
        </p:blipFill>
        <p:spPr>
          <a:xfrm>
            <a:off x="7715890" y="2455249"/>
            <a:ext cx="3328416" cy="1955444"/>
          </a:xfrm>
          <a:prstGeom prst="rect">
            <a:avLst/>
          </a:prstGeom>
        </p:spPr>
      </p:pic>
    </p:spTree>
    <p:extLst>
      <p:ext uri="{BB962C8B-B14F-4D97-AF65-F5344CB8AC3E}">
        <p14:creationId xmlns:p14="http://schemas.microsoft.com/office/powerpoint/2010/main" val="148942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56CB-2C1F-E53B-B633-DBE5CBC3F1A3}"/>
              </a:ext>
            </a:extLst>
          </p:cNvPr>
          <p:cNvSpPr>
            <a:spLocks noGrp="1"/>
          </p:cNvSpPr>
          <p:nvPr>
            <p:ph type="title"/>
          </p:nvPr>
        </p:nvSpPr>
        <p:spPr/>
        <p:txBody>
          <a:bodyPr/>
          <a:lstStyle/>
          <a:p>
            <a:r>
              <a:rPr lang="en-US" dirty="0"/>
              <a:t>Interpretation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E67ADB-D3C1-E874-B31E-73F46FCA0687}"/>
                  </a:ext>
                </a:extLst>
              </p:cNvPr>
              <p:cNvSpPr>
                <a:spLocks noGrp="1"/>
              </p:cNvSpPr>
              <p:nvPr>
                <p:ph idx="1"/>
              </p:nvPr>
            </p:nvSpPr>
            <p:spPr/>
            <p:txBody>
              <a:bodyPr>
                <a:normAutofit/>
              </a:bodyPr>
              <a:lstStyle/>
              <a:p>
                <a:pPr marL="0" indent="0">
                  <a:buNone/>
                </a:pPr>
                <a:r>
                  <a:rPr lang="en-US" dirty="0"/>
                  <a:t>Given no minimum Age and zero Total Working Years, the predicted Monthly Income is 3519.40</a:t>
                </a:r>
              </a:p>
              <a:p>
                <a:pPr marL="0" indent="0">
                  <a:buNone/>
                </a:pPr>
                <a:endParaRPr lang="en-US" dirty="0"/>
              </a:p>
              <a:p>
                <a:pPr marL="0" indent="0">
                  <a:buNone/>
                </a:pPr>
                <a:r>
                  <a:rPr lang="en-US" dirty="0"/>
                  <a:t>Holding Total Working Years constant, every year increase in Age, there is an associated decrease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−716.05</m:t>
                        </m:r>
                      </m:sup>
                    </m:sSup>
                  </m:oMath>
                </a14:m>
                <a:r>
                  <a:rPr lang="en-US" dirty="0"/>
                  <a:t> in Monthly Income, although not statistically significant.</a:t>
                </a:r>
              </a:p>
              <a:p>
                <a:pPr marL="0" indent="0">
                  <a:buNone/>
                </a:pPr>
                <a:endParaRPr lang="en-US" dirty="0"/>
              </a:p>
              <a:p>
                <a:pPr marL="0" indent="0">
                  <a:buNone/>
                </a:pPr>
                <a:r>
                  <a:rPr lang="en-US" dirty="0"/>
                  <a:t>Holding Age constant, with every year increase in Total Working Years, there is an associate increase of 491.45 in Monthly Income. </a:t>
                </a:r>
              </a:p>
            </p:txBody>
          </p:sp>
        </mc:Choice>
        <mc:Fallback>
          <p:sp>
            <p:nvSpPr>
              <p:cNvPr id="3" name="Content Placeholder 2">
                <a:extLst>
                  <a:ext uri="{FF2B5EF4-FFF2-40B4-BE49-F238E27FC236}">
                    <a16:creationId xmlns:a16="http://schemas.microsoft.com/office/drawing/2014/main" id="{E1E67ADB-D3C1-E874-B31E-73F46FCA0687}"/>
                  </a:ext>
                </a:extLst>
              </p:cNvPr>
              <p:cNvSpPr>
                <a:spLocks noGrp="1" noRot="1" noChangeAspect="1" noMove="1" noResize="1" noEditPoints="1" noAdjustHandles="1" noChangeArrowheads="1" noChangeShapeType="1" noTextEdit="1"/>
              </p:cNvSpPr>
              <p:nvPr>
                <p:ph idx="1"/>
              </p:nvPr>
            </p:nvSpPr>
            <p:spPr>
              <a:blipFill>
                <a:blip r:embed="rId2"/>
                <a:stretch>
                  <a:fillRect l="-656" t="-813" r="-328" b="-1626"/>
                </a:stretch>
              </a:blipFill>
            </p:spPr>
            <p:txBody>
              <a:bodyPr/>
              <a:lstStyle/>
              <a:p>
                <a:r>
                  <a:rPr lang="en-US">
                    <a:noFill/>
                  </a:rPr>
                  <a:t> </a:t>
                </a:r>
              </a:p>
            </p:txBody>
          </p:sp>
        </mc:Fallback>
      </mc:AlternateContent>
    </p:spTree>
    <p:extLst>
      <p:ext uri="{BB962C8B-B14F-4D97-AF65-F5344CB8AC3E}">
        <p14:creationId xmlns:p14="http://schemas.microsoft.com/office/powerpoint/2010/main" val="243359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6A45-3ADF-0CCC-15FD-77EDEBF6EBF6}"/>
              </a:ext>
            </a:extLst>
          </p:cNvPr>
          <p:cNvSpPr>
            <a:spLocks noGrp="1"/>
          </p:cNvSpPr>
          <p:nvPr>
            <p:ph type="title"/>
          </p:nvPr>
        </p:nvSpPr>
        <p:spPr/>
        <p:txBody>
          <a:bodyPr/>
          <a:lstStyle/>
          <a:p>
            <a:r>
              <a:rPr lang="en-US" dirty="0"/>
              <a:t>RMSE</a:t>
            </a:r>
          </a:p>
        </p:txBody>
      </p:sp>
      <p:sp>
        <p:nvSpPr>
          <p:cNvPr id="3" name="Content Placeholder 2">
            <a:extLst>
              <a:ext uri="{FF2B5EF4-FFF2-40B4-BE49-F238E27FC236}">
                <a16:creationId xmlns:a16="http://schemas.microsoft.com/office/drawing/2014/main" id="{76C7C7CE-6E69-2A80-3F59-628CD4CCDAE5}"/>
              </a:ext>
            </a:extLst>
          </p:cNvPr>
          <p:cNvSpPr>
            <a:spLocks noGrp="1"/>
          </p:cNvSpPr>
          <p:nvPr>
            <p:ph idx="1"/>
          </p:nvPr>
        </p:nvSpPr>
        <p:spPr/>
        <p:txBody>
          <a:bodyPr/>
          <a:lstStyle/>
          <a:p>
            <a:pPr marL="0" indent="0" algn="ctr">
              <a:buNone/>
            </a:pPr>
            <a:r>
              <a:rPr lang="en-US" dirty="0"/>
              <a:t>The Root Mean Square Error (RMSE) measures the difference between the values predicted using an MLR model and the actual observed values. The lower the RMSE, the better the model fits the data.</a:t>
            </a:r>
          </a:p>
          <a:p>
            <a:pPr marL="0" indent="0" algn="ctr">
              <a:buNone/>
            </a:pPr>
            <a:r>
              <a:rPr lang="en-US" dirty="0"/>
              <a:t>The RMSE for this model is the following: 2885.855</a:t>
            </a:r>
          </a:p>
          <a:p>
            <a:pPr marL="0" indent="0" algn="ctr">
              <a:buNone/>
            </a:pPr>
            <a:endParaRPr lang="en-US" dirty="0"/>
          </a:p>
          <a:p>
            <a:pPr marL="0" indent="0">
              <a:buNone/>
            </a:pP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0C1D62DA-BB2E-C080-2703-7FF711E85D6A}"/>
              </a:ext>
            </a:extLst>
          </p:cNvPr>
          <p:cNvPicPr>
            <a:picLocks noChangeAspect="1"/>
          </p:cNvPicPr>
          <p:nvPr/>
        </p:nvPicPr>
        <p:blipFill>
          <a:blip r:embed="rId2"/>
          <a:stretch>
            <a:fillRect/>
          </a:stretch>
        </p:blipFill>
        <p:spPr>
          <a:xfrm>
            <a:off x="4248150" y="4353433"/>
            <a:ext cx="3695700" cy="1765300"/>
          </a:xfrm>
          <a:prstGeom prst="rect">
            <a:avLst/>
          </a:prstGeom>
        </p:spPr>
      </p:pic>
    </p:spTree>
    <p:extLst>
      <p:ext uri="{BB962C8B-B14F-4D97-AF65-F5344CB8AC3E}">
        <p14:creationId xmlns:p14="http://schemas.microsoft.com/office/powerpoint/2010/main" val="1311888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{E30B9406-592B-A647-AD5B-1507CCE8CB72}tf10001120</Template>
  <TotalTime>69</TotalTime>
  <Words>234</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Cambria Math</vt:lpstr>
      <vt:lpstr>Gill Sans MT</vt:lpstr>
      <vt:lpstr>Parcel</vt:lpstr>
      <vt:lpstr>Monthly Income MLR Analysis  DDS Project 2</vt:lpstr>
      <vt:lpstr>Problem</vt:lpstr>
      <vt:lpstr>Variables</vt:lpstr>
      <vt:lpstr>Model</vt:lpstr>
      <vt:lpstr>Interpretation</vt:lpstr>
      <vt:lpstr>RMSE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Income MLR Analysis  DDS Project 2</dc:title>
  <dc:creator>Kondakindi, Krithika</dc:creator>
  <cp:lastModifiedBy>Kondakindi, Krithika</cp:lastModifiedBy>
  <cp:revision>1</cp:revision>
  <dcterms:created xsi:type="dcterms:W3CDTF">2022-12-13T11:01:28Z</dcterms:created>
  <dcterms:modified xsi:type="dcterms:W3CDTF">2022-12-13T12:11:12Z</dcterms:modified>
</cp:coreProperties>
</file>