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1" r:id="rId2"/>
    <p:sldId id="394" r:id="rId3"/>
    <p:sldId id="393" r:id="rId4"/>
    <p:sldId id="3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0BFC-1B29-79DE-D322-528AB60FF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2FF63-A8C9-FF28-386E-AF4870394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99DD-FA49-3544-B824-779A415E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46516-61B7-C358-9CE3-C6C96702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703D-5DDB-65E8-13E2-888F46E5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2792-FF2D-B4F8-2AB2-AD2DD23E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A1B-E14E-A640-6C53-2EE0FEAD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3BA6-AFDC-0C6F-62B6-01722729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B0CC-0DE7-B154-C107-C06EC89E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E0C6-2F87-DAA8-280B-906058BA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B6F00-8510-E588-79E7-D706ECEDF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82BCC-FEB2-F004-8DB3-C6C205572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4A4A-46B0-9139-1A16-D704D659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1595-02BB-4653-143E-6EA734EB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E7DA-5DD4-11BA-DA0E-A1189841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73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5413" y="86627"/>
            <a:ext cx="10369152" cy="442763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143339" y="6525345"/>
            <a:ext cx="2844800" cy="221109"/>
          </a:xfrm>
        </p:spPr>
        <p:txBody>
          <a:bodyPr/>
          <a:lstStyle/>
          <a:p>
            <a:fld id="{E5A93880-F149-4AF3-B592-103175E94EE4}" type="datetime1">
              <a:rPr kumimoji="1" lang="ja-JP" altLang="en-US" smtClean="0"/>
              <a:pPr/>
              <a:t>2025/6/18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525344"/>
            <a:ext cx="3860800" cy="21602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9168341" y="6525345"/>
            <a:ext cx="2844800" cy="196131"/>
          </a:xfrm>
        </p:spPr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Picture 19" descr="waseda_2s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9602" y="1"/>
            <a:ext cx="972399" cy="54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Waseda_University_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16632"/>
            <a:ext cx="564885" cy="42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0" y="548680"/>
            <a:ext cx="12192000" cy="97926"/>
          </a:xfrm>
          <a:prstGeom prst="rect">
            <a:avLst/>
          </a:prstGeom>
          <a:gradFill flip="none" rotWithShape="1">
            <a:gsLst>
              <a:gs pos="30000">
                <a:srgbClr val="8A0023"/>
              </a:gs>
              <a:gs pos="100000">
                <a:srgbClr val="FFEBFA"/>
              </a:gs>
            </a:gsLst>
            <a:lin ang="0" scaled="0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ja-JP" altLang="en-US" sz="1800">
              <a:solidFill>
                <a:srgbClr val="000000"/>
              </a:solidFill>
              <a:latin typeface="+mn-lt"/>
              <a:ea typeface="IPA P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659030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5100-D9C3-4551-71D7-97CAF7A8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3543-B4EE-8BA9-30AE-BC213999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39034-861D-40F9-618C-22C3B897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A17D-A862-9113-F4DB-4C4481A0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834F-9414-FAE4-3632-7DA06C77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9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B8BD-2893-662A-15E0-43398291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96C1F-597C-420F-9976-D29C601AC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5FD4-0A20-394E-5E2E-17DABAF6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0C56-F128-E032-942F-A0C53F5F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C92C8-D0F1-A5C0-D634-62A86A90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6372-6084-6579-2D04-C49A22CB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6365-F829-219D-2DF3-656ED77CC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721EA-8632-CF57-2195-BD2799B2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F493F-38A9-76C3-9F68-DB960D0E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9768A-C108-007D-0C90-68C02C2B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E43FC-C6B1-C0FF-5483-1462AD1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08F6-8171-02B3-31C0-E1941040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E219D-3C93-35BE-B958-4600ACB1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6E81C-0C42-F7A0-E20B-4B34D8159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A304A-B546-3651-48C8-4F3F159C5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09522-E084-5386-24FB-56F24D2DF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58545-09A6-9822-0265-D7D8682B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18E36-C035-81E6-4F37-516D2A7B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81730-DCC6-1236-C43F-EF61CEAF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34BD-FD76-AF46-1859-087CC09B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8E1E9-0FE6-EC5A-2107-413A9311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FB9C0-B490-4716-373C-1BBD296F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093A1-8291-412B-82C8-FAA69A01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02822-89DC-D375-E413-55A700C7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8D005-2F65-CE81-EF06-B07FC600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416F0-8BAA-5148-E4CC-DA2243D7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7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D0FE-A2B7-95B4-F5D8-B8C0CA90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35AFF-6123-4BBA-8795-B8472D91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5A35A-AA05-297E-99EB-D243E11BC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DC8B5-98F6-879C-DDF3-70E24CC7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CCBAC-2099-53C2-6196-1DB7D828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4BFA0-D60D-821B-0B60-D38E2201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1256-58DC-352A-7AE2-ACC5BF8A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FF6A7-8213-7809-4E5C-A2AC7876C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F1103-F647-490D-67AD-205602214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391FB-F0DB-8009-3414-966A7D00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58084-0B0A-1119-AA18-6FC42A0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68A83-24F3-B3BE-08A2-9270656E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42860-012B-DC4D-A90B-A283A5E2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77BA0-D7E5-42F1-911B-D707E6B84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2443-46E7-D0D7-4794-FB33C5AF5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6731-382D-454D-910F-EE902C0E9D56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1672-7D4D-35A0-53E6-AE6A352B0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37A7-F020-D6E6-706E-758CFAB01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72BB-1833-48AB-8E0F-0A591CC7F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E905F-6851-D0DF-3AA7-9EC9D2EE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36772-C775-3159-4C6F-8420B6F1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</a:rPr>
              <a:t>Introduction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751D3A-92D9-4830-9AC3-CD160FA3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E2DB3-B341-9006-1316-5B288C4168E4}"/>
              </a:ext>
            </a:extLst>
          </p:cNvPr>
          <p:cNvSpPr txBox="1"/>
          <p:nvPr/>
        </p:nvSpPr>
        <p:spPr>
          <a:xfrm>
            <a:off x="0" y="178891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Thailand</a:t>
            </a:r>
            <a:r>
              <a:rPr lang="en-US" dirty="0">
                <a:latin typeface="Bahnschrift" panose="020B0502040204020203" pitchFamily="34" charset="0"/>
              </a:rPr>
              <a:t> is one of Southeast Asia’s major aviation hubs, with </a:t>
            </a:r>
            <a:r>
              <a:rPr lang="en-US" b="1" dirty="0">
                <a:latin typeface="Bahnschrift" panose="020B0502040204020203" pitchFamily="34" charset="0"/>
              </a:rPr>
              <a:t>Suvarnabhumi Airport (VTBS)</a:t>
            </a:r>
            <a:r>
              <a:rPr lang="en-US" dirty="0">
                <a:latin typeface="Bahnschrift" panose="020B0502040204020203" pitchFamily="34" charset="0"/>
              </a:rPr>
              <a:t> in Bangkok serving as the primary international gateway. Each day, VTBS handles hundreds of domestic and international flights.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However, Thailand's tropical climate often causes weather-related disruptions. Thunderstorms and heavy rainfall can significantly impact flight paths and air traffic flow.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This project explores how weather conditions influence flight routes around </a:t>
            </a:r>
            <a:r>
              <a:rPr lang="en-US" b="1" dirty="0">
                <a:latin typeface="Bahnschrift" panose="020B0502040204020203" pitchFamily="34" charset="0"/>
              </a:rPr>
              <a:t>VTBS</a:t>
            </a:r>
            <a:r>
              <a:rPr lang="en-US" dirty="0">
                <a:latin typeface="Bahnschrift" panose="020B0502040204020203" pitchFamily="34" charset="0"/>
              </a:rPr>
              <a:t> using real flight and weather data.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28" name="Picture 4" descr="Navigating Bangkok's Suvarnabhumi Airport: Ultimate Guide for a Seamless  Journey » Agoda: See The World For Less">
            <a:extLst>
              <a:ext uri="{FF2B5EF4-FFF2-40B4-BE49-F238E27FC236}">
                <a16:creationId xmlns:a16="http://schemas.microsoft.com/office/drawing/2014/main" id="{7BF2150E-7604-0A6B-CBD3-F81706F4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33979"/>
            <a:ext cx="5831431" cy="328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3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67A2F-4BDB-1448-301D-D2E6C19E2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33D5D-8B66-07AC-046F-1670C58C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</a:rPr>
              <a:t>Background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2456DFA-F9C2-5DB1-F680-6B22B42D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F34D9-89AE-55ED-7E76-98E05B99E323}"/>
              </a:ext>
            </a:extLst>
          </p:cNvPr>
          <p:cNvSpPr txBox="1"/>
          <p:nvPr/>
        </p:nvSpPr>
        <p:spPr>
          <a:xfrm>
            <a:off x="85710" y="1929769"/>
            <a:ext cx="6096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Bahnschrift" panose="020B0502040204020203" pitchFamily="34" charset="0"/>
              </a:rPr>
              <a:t>Suvarnabhumi Airport (VTBS)</a:t>
            </a:r>
            <a:r>
              <a:rPr lang="en-US" dirty="0">
                <a:latin typeface="Bahnschrift" panose="020B0502040204020203" pitchFamily="34" charset="0"/>
              </a:rPr>
              <a:t> is Thailand’s main international gateway, handling over </a:t>
            </a:r>
            <a:r>
              <a:rPr lang="en-US" b="1" dirty="0">
                <a:latin typeface="Bahnschrift" panose="020B0502040204020203" pitchFamily="34" charset="0"/>
              </a:rPr>
              <a:t>800 flights daily</a:t>
            </a:r>
            <a:r>
              <a:rPr lang="en-US" dirty="0">
                <a:latin typeface="Bahnschrift" panose="020B0502040204020203" pitchFamily="34" charset="0"/>
              </a:rPr>
              <a:t>, both domestic and international.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As Thailand continues to grow as a tourism and business hub, </a:t>
            </a:r>
            <a:r>
              <a:rPr lang="en-US" b="1" dirty="0">
                <a:latin typeface="Bahnschrift" panose="020B0502040204020203" pitchFamily="34" charset="0"/>
              </a:rPr>
              <a:t>air traffic congestion </a:t>
            </a:r>
            <a:r>
              <a:rPr lang="en-US" dirty="0">
                <a:latin typeface="Bahnschrift" panose="020B0502040204020203" pitchFamily="34" charset="0"/>
              </a:rPr>
              <a:t>has become more common—especially during peak hours.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Weather conditions like storms and heavy rain often lead to </a:t>
            </a:r>
            <a:r>
              <a:rPr lang="en-US" b="1" dirty="0">
                <a:latin typeface="Bahnschrift" panose="020B0502040204020203" pitchFamily="34" charset="0"/>
              </a:rPr>
              <a:t>route changes</a:t>
            </a:r>
            <a:r>
              <a:rPr lang="en-US" dirty="0">
                <a:latin typeface="Bahnschrift" panose="020B0502040204020203" pitchFamily="34" charset="0"/>
              </a:rPr>
              <a:t>, </a:t>
            </a:r>
            <a:r>
              <a:rPr lang="en-US" b="1" dirty="0">
                <a:latin typeface="Bahnschrift" panose="020B0502040204020203" pitchFamily="34" charset="0"/>
              </a:rPr>
              <a:t>holding patterns</a:t>
            </a:r>
            <a:r>
              <a:rPr lang="en-US" dirty="0">
                <a:latin typeface="Bahnschrift" panose="020B0502040204020203" pitchFamily="34" charset="0"/>
              </a:rPr>
              <a:t>, or even </a:t>
            </a:r>
            <a:r>
              <a:rPr lang="en-US" b="1" dirty="0">
                <a:latin typeface="Bahnschrift" panose="020B0502040204020203" pitchFamily="34" charset="0"/>
              </a:rPr>
              <a:t>delays</a:t>
            </a:r>
            <a:r>
              <a:rPr lang="en-US" dirty="0">
                <a:latin typeface="Bahnschrift" panose="020B0502040204020203" pitchFamily="34" charset="0"/>
              </a:rPr>
              <a:t>, making air traffic management more complex.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2050" name="Picture 2" descr="Bangkok Suvarnabhumi Airport (BKK) – terminal map | Airportmaps.com">
            <a:extLst>
              <a:ext uri="{FF2B5EF4-FFF2-40B4-BE49-F238E27FC236}">
                <a16:creationId xmlns:a16="http://schemas.microsoft.com/office/drawing/2014/main" id="{2609A283-0207-B05E-FF9F-B670D149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11" y="998493"/>
            <a:ext cx="6010290" cy="49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8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DD9D3-4D47-DBC0-908B-86043E22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47695-5C8B-6CE2-62E2-EA21044C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</a:rPr>
              <a:t>Purpose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5C6B94-FCC6-3AF6-CC0F-F03663B81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7B1C3-2A72-00B0-0B38-ABB5B0403E21}"/>
              </a:ext>
            </a:extLst>
          </p:cNvPr>
          <p:cNvSpPr txBox="1"/>
          <p:nvPr/>
        </p:nvSpPr>
        <p:spPr>
          <a:xfrm>
            <a:off x="0" y="1647934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By Analyzing the relationship between weather and air traffic around </a:t>
            </a:r>
            <a:r>
              <a:rPr lang="en-US" b="1" dirty="0">
                <a:latin typeface="Bahnschrift" panose="020B0502040204020203" pitchFamily="34" charset="0"/>
              </a:rPr>
              <a:t>VTBS (Suvarnabhumi Airport).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By collecting </a:t>
            </a:r>
            <a:r>
              <a:rPr lang="en-US" b="1" dirty="0">
                <a:latin typeface="Bahnschrift" panose="020B0502040204020203" pitchFamily="34" charset="0"/>
              </a:rPr>
              <a:t>real flight data </a:t>
            </a:r>
            <a:r>
              <a:rPr lang="en-US" dirty="0">
                <a:latin typeface="Bahnschrift" panose="020B0502040204020203" pitchFamily="34" charset="0"/>
              </a:rPr>
              <a:t>and </a:t>
            </a:r>
            <a:r>
              <a:rPr lang="en-US" b="1" dirty="0">
                <a:latin typeface="Bahnschrift" panose="020B0502040204020203" pitchFamily="34" charset="0"/>
              </a:rPr>
              <a:t>weather echo data</a:t>
            </a:r>
            <a:r>
              <a:rPr lang="en-US" dirty="0">
                <a:latin typeface="Bahnschrift" panose="020B0502040204020203" pitchFamily="34" charset="0"/>
              </a:rPr>
              <a:t>, we aim to: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ahnschrift" panose="020B0502040204020203" pitchFamily="34" charset="0"/>
              </a:rPr>
              <a:t>Understand how flights are rerouted during </a:t>
            </a:r>
            <a:r>
              <a:rPr lang="en-US" b="1" dirty="0">
                <a:latin typeface="Bahnschrift" panose="020B0502040204020203" pitchFamily="34" charset="0"/>
              </a:rPr>
              <a:t>bad weather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Bahnschrift" panose="020B0502040204020203" pitchFamily="34" charset="0"/>
              </a:rPr>
              <a:t>Identify patterns in air traffic </a:t>
            </a:r>
            <a:r>
              <a:rPr lang="en-US" dirty="0">
                <a:latin typeface="Bahnschrift" panose="020B0502040204020203" pitchFamily="34" charset="0"/>
              </a:rPr>
              <a:t>affected by storms or heavy rainfall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Bahnschrift" panose="020B0502040204020203" pitchFamily="34" charset="0"/>
              </a:rPr>
              <a:t>Explore possibilities </a:t>
            </a:r>
            <a:r>
              <a:rPr lang="en-US" b="1" dirty="0">
                <a:latin typeface="Bahnschrift" panose="020B0502040204020203" pitchFamily="34" charset="0"/>
              </a:rPr>
              <a:t>for improving air traffic management</a:t>
            </a:r>
            <a:r>
              <a:rPr lang="en-US" dirty="0">
                <a:latin typeface="Bahnschrift" panose="020B0502040204020203" pitchFamily="34" charset="0"/>
              </a:rPr>
              <a:t> using data-driven insights</a:t>
            </a:r>
          </a:p>
          <a:p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0FA8D-E321-C47F-D56A-B11007BF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65" r="20931" b="20753"/>
          <a:stretch>
            <a:fillRect/>
          </a:stretch>
        </p:blipFill>
        <p:spPr>
          <a:xfrm>
            <a:off x="5880265" y="1647934"/>
            <a:ext cx="6311735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3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FE46E-9245-D7E8-C0BA-BF69DE44D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DF0A0-CA96-9466-76F5-2F421284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82" y="136524"/>
            <a:ext cx="10369152" cy="442763"/>
          </a:xfrm>
        </p:spPr>
        <p:txBody>
          <a:bodyPr/>
          <a:lstStyle/>
          <a:p>
            <a:r>
              <a:rPr lang="en-US" altLang="ja-JP" dirty="0">
                <a:latin typeface="Arial Black" panose="020B0A04020102020204" pitchFamily="34" charset="0"/>
              </a:rPr>
              <a:t>Data</a:t>
            </a:r>
            <a:endParaRPr kumimoji="1" lang="ja-JP" altLang="en-US" dirty="0">
              <a:latin typeface="Arial Black" panose="020B0A04020102020204" pitchFamily="34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D1ABB91-0430-88DD-7482-356CF1FC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8E5C-A572-468D-8598-CE214D70D8BB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DC1A7-173C-9448-BD71-3C4692025CBE}"/>
              </a:ext>
            </a:extLst>
          </p:cNvPr>
          <p:cNvSpPr txBox="1"/>
          <p:nvPr/>
        </p:nvSpPr>
        <p:spPr>
          <a:xfrm>
            <a:off x="0" y="1363588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This project uses two main types of data collected around </a:t>
            </a:r>
            <a:r>
              <a:rPr lang="en-US" b="1" dirty="0">
                <a:latin typeface="Bahnschrift" panose="020B0502040204020203" pitchFamily="34" charset="0"/>
              </a:rPr>
              <a:t>Suvarnabhumi Airport (VTBS):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Bahnschrift" panose="020B0502040204020203" pitchFamily="34" charset="0"/>
              </a:rPr>
              <a:t>Flight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Source: Flight Data - </a:t>
            </a:r>
            <a:r>
              <a:rPr lang="en-US" dirty="0" err="1">
                <a:latin typeface="Bahnschrift" panose="020B0502040204020203" pitchFamily="34" charset="0"/>
              </a:rPr>
              <a:t>OpenSky</a:t>
            </a:r>
            <a:r>
              <a:rPr lang="en-US" dirty="0">
                <a:latin typeface="Bahnschrift" panose="020B0502040204020203" pitchFamily="34" charset="0"/>
              </a:rPr>
              <a:t> Network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Data: Real-time positions of aircraft, Callsign, latitude, longitude, altitude, speed, vertical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Use: To analyze flight paths, delays, and rerouting near VTBS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Bahnschrift" panose="020B0502040204020203" pitchFamily="34" charset="0"/>
              </a:rPr>
              <a:t>Weather Echo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Source: Weather Radar Data - </a:t>
            </a:r>
            <a:r>
              <a:rPr lang="en-US" dirty="0" err="1">
                <a:latin typeface="Bahnschrift" panose="020B0502040204020203" pitchFamily="34" charset="0"/>
              </a:rPr>
              <a:t>RainViewer</a:t>
            </a:r>
            <a:r>
              <a:rPr lang="en-US" dirty="0">
                <a:latin typeface="Bahnschrift" panose="020B0502040204020203" pitchFamily="34" charset="0"/>
              </a:rPr>
              <a:t>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Data: Weather radar imagery URLs, Timestamps and paths to weather radar tiles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" panose="020B0502040204020203" pitchFamily="34" charset="0"/>
              </a:rPr>
              <a:t>Use: To correlate weather events with flight changes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AB10DC-49E5-920C-EBDB-37E9243D3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63588"/>
            <a:ext cx="6010289" cy="452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1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Arial Rounded MT Bold</vt:lpstr>
      <vt:lpstr>Bahnschrift</vt:lpstr>
      <vt:lpstr>Calibri</vt:lpstr>
      <vt:lpstr>Calibri Light</vt:lpstr>
      <vt:lpstr>Wingdings</vt:lpstr>
      <vt:lpstr>Office Theme</vt:lpstr>
      <vt:lpstr>Introduction</vt:lpstr>
      <vt:lpstr>Background</vt:lpstr>
      <vt:lpstr>Purpose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oOHymnKritOo .</dc:creator>
  <cp:lastModifiedBy>. oOHymnKritOo .</cp:lastModifiedBy>
  <cp:revision>1</cp:revision>
  <dcterms:created xsi:type="dcterms:W3CDTF">2025-06-18T08:36:33Z</dcterms:created>
  <dcterms:modified xsi:type="dcterms:W3CDTF">2025-06-18T08:42:11Z</dcterms:modified>
</cp:coreProperties>
</file>