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390" r:id="rId3"/>
    <p:sldId id="391" r:id="rId4"/>
    <p:sldId id="394" r:id="rId5"/>
    <p:sldId id="393" r:id="rId6"/>
    <p:sldId id="395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76"/>
  </p:normalViewPr>
  <p:slideViewPr>
    <p:cSldViewPr snapToGrid="0">
      <p:cViewPr varScale="1">
        <p:scale>
          <a:sx n="104" d="100"/>
          <a:sy n="104" d="100"/>
        </p:scale>
        <p:origin x="1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BF2BE-233B-3C44-A7D6-D4CDB0E32046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0950B-5C79-8146-BB40-1DCB01D970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95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92255-705D-4353-9083-E4884A168FC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275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6E6C30-D8AF-D5BB-3DDB-F9ECAB356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959917-578B-1BF3-91D9-618EC2AF0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45BAF2-AC76-3B16-DF9B-101D9665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C22-2FAF-DB47-BE44-7410A9D58B57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87C23C-D8EB-0EC0-2ACF-69D1E852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798C47-81C5-FE39-0F34-C9AEA925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12C-3341-CB4E-9E45-6B3C0FB69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54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BC2568-B044-CD2C-3BAA-40C1D9B2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33E2B9-FFBD-D4DE-9764-8A62194A4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5D499D-53CA-3E1A-62AC-94DDD666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C22-2FAF-DB47-BE44-7410A9D58B57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1F13CC-B7F9-8CF4-7013-280133B7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B4CCCD-D8D2-DECB-4E31-3F42F608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12C-3341-CB4E-9E45-6B3C0FB69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65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F9818F3-0A38-A640-946D-8454AFDC8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325411-684A-40C3-818B-206CC63B3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B4517C-8A19-7001-4EC1-46C3AA43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C22-2FAF-DB47-BE44-7410A9D58B57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FA9B0B-4DDD-B54C-757E-B197CDF8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6B0681-C13A-E5EE-1500-301DFB71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12C-3341-CB4E-9E45-6B3C0FB69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701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5413" y="86627"/>
            <a:ext cx="10369152" cy="442763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143339" y="6525345"/>
            <a:ext cx="2844800" cy="221109"/>
          </a:xfrm>
        </p:spPr>
        <p:txBody>
          <a:bodyPr/>
          <a:lstStyle/>
          <a:p>
            <a:fld id="{E5A93880-F149-4AF3-B592-103175E94EE4}" type="datetime1">
              <a:rPr kumimoji="1" lang="ja-JP" altLang="en-US" smtClean="0"/>
              <a:pPr/>
              <a:t>2025/6/18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525344"/>
            <a:ext cx="3860800" cy="21602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9168341" y="6525345"/>
            <a:ext cx="2844800" cy="196131"/>
          </a:xfrm>
        </p:spPr>
        <p:txBody>
          <a:bodyPr/>
          <a:lstStyle/>
          <a:p>
            <a:fld id="{1E188E5C-A572-468D-8598-CE214D70D8BB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Picture 19" descr="waseda_2s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02" y="1"/>
            <a:ext cx="972399" cy="548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3" descr="Waseda_University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116632"/>
            <a:ext cx="564885" cy="42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0" y="548680"/>
            <a:ext cx="12192000" cy="97926"/>
          </a:xfrm>
          <a:prstGeom prst="rect">
            <a:avLst/>
          </a:prstGeom>
          <a:gradFill flip="none" rotWithShape="1">
            <a:gsLst>
              <a:gs pos="30000">
                <a:srgbClr val="8A0023"/>
              </a:gs>
              <a:gs pos="100000">
                <a:srgbClr val="FFEBFA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 sz="1800">
              <a:solidFill>
                <a:srgbClr val="000000"/>
              </a:solidFill>
              <a:latin typeface="+mn-lt"/>
              <a:ea typeface="IPA P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681296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58E93A-7DF1-CE11-776C-D5367D81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E7F109-960F-8788-776B-75C1DAC5A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353788-587E-F439-BB2C-38B2EC42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C22-2FAF-DB47-BE44-7410A9D58B57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CB07AF-AEEB-B37A-6D11-88E73596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3BF78A-FABF-0FC3-F44E-85FDFC05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12C-3341-CB4E-9E45-6B3C0FB69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07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504B6F-8B32-A6D7-243C-273F2667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CC5C0B-B5B7-9FB3-DA93-F66FE76AE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9AF66F-32B3-2277-FDBB-6AFA35A2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C22-2FAF-DB47-BE44-7410A9D58B57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733CE-17E0-04FC-2541-69B9DB53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57B06F-AE8F-C107-10C9-9DF87E99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12C-3341-CB4E-9E45-6B3C0FB69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24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484976-A33E-5C5B-B171-F3C7056D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90B37-FF93-30AB-635A-6E35805EE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27B1B9-7AFB-9DF8-B23B-B31971F69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1C3D98-9F13-5B6B-79BC-A1E7F721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C22-2FAF-DB47-BE44-7410A9D58B57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202CC7-0488-5049-9653-C2241A9F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A15884-E53F-C1B9-E5BF-3E32FBAC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12C-3341-CB4E-9E45-6B3C0FB69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12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3D9856-314A-38AC-2C71-14AD6722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FC18CB-C642-81B6-A5ED-5DCED024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1FBFE2-FE74-77C1-F42F-EDAC6C3F7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959C9F-C2E8-9DEF-3EC4-EDF7B381A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195C409-5BB2-31CC-72DE-456416A73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5B6AC0-FD22-4344-160E-4680D786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C22-2FAF-DB47-BE44-7410A9D58B57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32C33D0-F559-B290-1BB5-25B5E74A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61DE60-B131-2271-DE3D-0E09FFF3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12C-3341-CB4E-9E45-6B3C0FB69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CEF52-9FCC-8481-6819-2737CC0F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D3EAEA-78A2-B1AD-A0C9-B9229816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C22-2FAF-DB47-BE44-7410A9D58B57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CCE8B7-C9C9-4FB5-85B3-52BA05D8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9EAEBEA-5D15-C68C-F72B-51FF61B0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12C-3341-CB4E-9E45-6B3C0FB69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60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4ED97F-FB72-FF01-0C77-82CA710D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C22-2FAF-DB47-BE44-7410A9D58B57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879DDF-D3DD-5839-855B-1BDAF881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2D99F2-666D-D069-2573-627EA1F7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12C-3341-CB4E-9E45-6B3C0FB69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02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D878E0-86DD-7ACD-3907-BC413008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8A07D0-456F-44AB-AC15-FDE381A29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FBDBA3-82CE-B89E-444E-D80C48214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B4B659-0093-F736-750E-552D0EE0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C22-2FAF-DB47-BE44-7410A9D58B57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1690F4-3EC0-0E5B-F08C-C40EA170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E8BF51-38CD-805A-B2AE-FAF968DD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12C-3341-CB4E-9E45-6B3C0FB69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83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EE605E-4307-79E6-1592-6A012DD6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FCB242-619D-06FF-BEB9-C754A4E5F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DEC207-FC01-3937-E739-F63221AE3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60632D-3B7F-625C-3C92-5EB7BB6B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C22-2FAF-DB47-BE44-7410A9D58B57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8FBA58-6891-ACC5-74E4-0B1B9810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117FAA-5357-0DE7-7A5D-576BDC4F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12C-3341-CB4E-9E45-6B3C0FB69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60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C7044C-6757-5CD6-19E3-98DC11EB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E29145-FFC9-7B7D-9781-B5618A457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DD9307-DAE0-256C-99C4-56DDBDEC0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D56C22-2FAF-DB47-BE44-7410A9D58B57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2F99D2-5270-2538-683D-7269D2D73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EDBADF-2A1B-7A3E-A5FC-D0F2849FC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91812C-3341-CB4E-9E45-6B3C0FB69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62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サブタイトル 2"/>
          <p:cNvSpPr txBox="1">
            <a:spLocks/>
          </p:cNvSpPr>
          <p:nvPr/>
        </p:nvSpPr>
        <p:spPr bwMode="auto">
          <a:xfrm>
            <a:off x="4151785" y="3789040"/>
            <a:ext cx="6336829" cy="245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</a:pPr>
            <a:endParaRPr lang="en-US" altLang="ja-JP" sz="2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IPA Pゴシック"/>
              <a:cs typeface="Times New Roman" pitchFamily="18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524000" y="3158252"/>
            <a:ext cx="9144000" cy="83164"/>
          </a:xfrm>
          <a:prstGeom prst="rect">
            <a:avLst/>
          </a:prstGeom>
          <a:gradFill flip="none" rotWithShape="1">
            <a:gsLst>
              <a:gs pos="5000">
                <a:srgbClr val="7E0000"/>
              </a:gs>
              <a:gs pos="0">
                <a:srgbClr val="600000">
                  <a:tint val="44500"/>
                  <a:satMod val="160000"/>
                </a:srgbClr>
              </a:gs>
              <a:gs pos="100000">
                <a:srgbClr val="60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メイリオ" pitchFamily="50" charset="-128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766852-B9E2-85D7-2DB9-25898FBDB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82" y="136524"/>
            <a:ext cx="10369152" cy="442763"/>
          </a:xfrm>
        </p:spPr>
        <p:txBody>
          <a:bodyPr/>
          <a:lstStyle/>
          <a:p>
            <a:r>
              <a:rPr lang="en-US" altLang="ja-JP" dirty="0"/>
              <a:t>Title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EB2819E-0B06-FBD6-8234-3F67C719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E5C-A572-468D-8598-CE214D70D8BB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980B14-2EBD-9F0C-F109-4957EEB33DBD}"/>
              </a:ext>
            </a:extLst>
          </p:cNvPr>
          <p:cNvSpPr txBox="1"/>
          <p:nvPr/>
        </p:nvSpPr>
        <p:spPr>
          <a:xfrm>
            <a:off x="803382" y="998622"/>
            <a:ext cx="595387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Introduction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Outline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About current Thai air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Purpose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To know features of Thai air traffic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Where you got flight data and echo data and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lvl="1"/>
            <a:r>
              <a:rPr lang="en-US" altLang="ja-JP" dirty="0"/>
              <a:t>By Friday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Result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The number of data and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Conclusion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Conclusion and future work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lvl="1"/>
            <a:r>
              <a:rPr lang="en-US" altLang="ja-JP" dirty="0"/>
              <a:t>By Monday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381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E905F-6851-D0DF-3AA7-9EC9D2EEF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C36772-C775-3159-4C6F-8420B6F1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82" y="136524"/>
            <a:ext cx="10369152" cy="442763"/>
          </a:xfrm>
        </p:spPr>
        <p:txBody>
          <a:bodyPr/>
          <a:lstStyle/>
          <a:p>
            <a:r>
              <a:rPr lang="en-US" altLang="ja-JP" dirty="0">
                <a:latin typeface="Arial Black" panose="020B0A04020102020204" pitchFamily="34" charset="0"/>
              </a:rPr>
              <a:t>Introduction</a:t>
            </a:r>
            <a:endParaRPr kumimoji="1" lang="ja-JP" altLang="en-US" dirty="0">
              <a:latin typeface="Arial Black" panose="020B0A04020102020204" pitchFamily="34" charset="0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751D3A-92D9-4830-9AC3-CD160FA3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E5C-A572-468D-8598-CE214D70D8BB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E2DB3-B341-9006-1316-5B288C4168E4}"/>
              </a:ext>
            </a:extLst>
          </p:cNvPr>
          <p:cNvSpPr txBox="1"/>
          <p:nvPr/>
        </p:nvSpPr>
        <p:spPr>
          <a:xfrm>
            <a:off x="0" y="1788910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Thailand</a:t>
            </a:r>
            <a:r>
              <a:rPr lang="en-US" dirty="0">
                <a:latin typeface="Bahnschrift" panose="020B0502040204020203" pitchFamily="34" charset="0"/>
              </a:rPr>
              <a:t> is one of Southeast Asia’s major aviation hubs, with </a:t>
            </a:r>
            <a:r>
              <a:rPr lang="en-US" b="1" dirty="0">
                <a:latin typeface="Bahnschrift" panose="020B0502040204020203" pitchFamily="34" charset="0"/>
              </a:rPr>
              <a:t>Suvarnabhumi Airport (VTBS)</a:t>
            </a:r>
            <a:r>
              <a:rPr lang="en-US" dirty="0">
                <a:latin typeface="Bahnschrift" panose="020B0502040204020203" pitchFamily="34" charset="0"/>
              </a:rPr>
              <a:t> in Bangkok serving as the primary international gateway. Each day, VTBS handles hundreds of domestic and international flights.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However, Thailand's tropical climate often causes weather-related disruptions. Thunderstorms and heavy rainfall can significantly impact flight paths and air traffic flow.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This project explores how weather conditions influence flight routes around </a:t>
            </a:r>
            <a:r>
              <a:rPr lang="en-US" b="1" dirty="0">
                <a:latin typeface="Bahnschrift" panose="020B0502040204020203" pitchFamily="34" charset="0"/>
              </a:rPr>
              <a:t>VTBS</a:t>
            </a:r>
            <a:r>
              <a:rPr lang="en-US" dirty="0">
                <a:latin typeface="Bahnschrift" panose="020B0502040204020203" pitchFamily="34" charset="0"/>
              </a:rPr>
              <a:t> using real flight and weather data.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1028" name="Picture 4" descr="Navigating Bangkok's Suvarnabhumi Airport: Ultimate Guide for a Seamless  Journey » Agoda: See The World For Less">
            <a:extLst>
              <a:ext uri="{FF2B5EF4-FFF2-40B4-BE49-F238E27FC236}">
                <a16:creationId xmlns:a16="http://schemas.microsoft.com/office/drawing/2014/main" id="{7BF2150E-7604-0A6B-CBD3-F81706F42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33979"/>
            <a:ext cx="5831431" cy="328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39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67A2F-4BDB-1448-301D-D2E6C19E2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33D5D-8B66-07AC-046F-1670C58C3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82" y="136524"/>
            <a:ext cx="10369152" cy="442763"/>
          </a:xfrm>
        </p:spPr>
        <p:txBody>
          <a:bodyPr/>
          <a:lstStyle/>
          <a:p>
            <a:r>
              <a:rPr lang="en-US" altLang="ja-JP" dirty="0">
                <a:latin typeface="Arial Black" panose="020B0A04020102020204" pitchFamily="34" charset="0"/>
              </a:rPr>
              <a:t>Background</a:t>
            </a:r>
            <a:endParaRPr kumimoji="1" lang="ja-JP" altLang="en-US" dirty="0">
              <a:latin typeface="Arial Black" panose="020B0A04020102020204" pitchFamily="34" charset="0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2456DFA-F9C2-5DB1-F680-6B22B42D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E5C-A572-468D-8598-CE214D70D8BB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F34D9-89AE-55ED-7E76-98E05B99E323}"/>
              </a:ext>
            </a:extLst>
          </p:cNvPr>
          <p:cNvSpPr txBox="1"/>
          <p:nvPr/>
        </p:nvSpPr>
        <p:spPr>
          <a:xfrm>
            <a:off x="85710" y="1929769"/>
            <a:ext cx="609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Bahnschrift" panose="020B0502040204020203" pitchFamily="34" charset="0"/>
              </a:rPr>
              <a:t>Suvarnabhumi Airport (VTBS)</a:t>
            </a:r>
            <a:r>
              <a:rPr lang="en-US" dirty="0">
                <a:latin typeface="Bahnschrift" panose="020B0502040204020203" pitchFamily="34" charset="0"/>
              </a:rPr>
              <a:t> is Thailand’s main international gateway, handling over </a:t>
            </a:r>
            <a:r>
              <a:rPr lang="en-US" b="1" dirty="0">
                <a:latin typeface="Bahnschrift" panose="020B0502040204020203" pitchFamily="34" charset="0"/>
              </a:rPr>
              <a:t>800 flights daily</a:t>
            </a:r>
            <a:r>
              <a:rPr lang="en-US" dirty="0">
                <a:latin typeface="Bahnschrift" panose="020B0502040204020203" pitchFamily="34" charset="0"/>
              </a:rPr>
              <a:t>, both domestic and international.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As Thailand continues to grow as a tourism and business hub, </a:t>
            </a:r>
            <a:r>
              <a:rPr lang="en-US" b="1" dirty="0">
                <a:latin typeface="Bahnschrift" panose="020B0502040204020203" pitchFamily="34" charset="0"/>
              </a:rPr>
              <a:t>air traffic congestion </a:t>
            </a:r>
            <a:r>
              <a:rPr lang="en-US" dirty="0">
                <a:latin typeface="Bahnschrift" panose="020B0502040204020203" pitchFamily="34" charset="0"/>
              </a:rPr>
              <a:t>has become more common—especially during peak hours.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Weather conditions like storms and heavy rain often lead to </a:t>
            </a:r>
            <a:r>
              <a:rPr lang="en-US" b="1" dirty="0">
                <a:latin typeface="Bahnschrift" panose="020B0502040204020203" pitchFamily="34" charset="0"/>
              </a:rPr>
              <a:t>route changes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b="1" dirty="0">
                <a:latin typeface="Bahnschrift" panose="020B0502040204020203" pitchFamily="34" charset="0"/>
              </a:rPr>
              <a:t>holding patterns</a:t>
            </a:r>
            <a:r>
              <a:rPr lang="en-US" dirty="0">
                <a:latin typeface="Bahnschrift" panose="020B0502040204020203" pitchFamily="34" charset="0"/>
              </a:rPr>
              <a:t>, or even </a:t>
            </a:r>
            <a:r>
              <a:rPr lang="en-US" b="1" dirty="0">
                <a:latin typeface="Bahnschrift" panose="020B0502040204020203" pitchFamily="34" charset="0"/>
              </a:rPr>
              <a:t>delays</a:t>
            </a:r>
            <a:r>
              <a:rPr lang="en-US" dirty="0">
                <a:latin typeface="Bahnschrift" panose="020B0502040204020203" pitchFamily="34" charset="0"/>
              </a:rPr>
              <a:t>, making air traffic management more complex.</a:t>
            </a: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2050" name="Picture 2" descr="Bangkok Suvarnabhumi Airport (BKK) – terminal map | Airportmaps.com">
            <a:extLst>
              <a:ext uri="{FF2B5EF4-FFF2-40B4-BE49-F238E27FC236}">
                <a16:creationId xmlns:a16="http://schemas.microsoft.com/office/drawing/2014/main" id="{2609A283-0207-B05E-FF9F-B670D149E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11" y="998493"/>
            <a:ext cx="6010290" cy="492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88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DD9D3-4D47-DBC0-908B-86043E22C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947695-5C8B-6CE2-62E2-EA21044C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82" y="136524"/>
            <a:ext cx="10369152" cy="442763"/>
          </a:xfrm>
        </p:spPr>
        <p:txBody>
          <a:bodyPr/>
          <a:lstStyle/>
          <a:p>
            <a:r>
              <a:rPr lang="en-US" altLang="ja-JP" dirty="0">
                <a:latin typeface="Arial Black" panose="020B0A04020102020204" pitchFamily="34" charset="0"/>
              </a:rPr>
              <a:t>Purpose</a:t>
            </a:r>
            <a:endParaRPr kumimoji="1" lang="ja-JP" altLang="en-US" dirty="0">
              <a:latin typeface="Arial Black" panose="020B0A04020102020204" pitchFamily="34" charset="0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C5C6B94-FCC6-3AF6-CC0F-F03663B8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E5C-A572-468D-8598-CE214D70D8BB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7B1C3-2A72-00B0-0B38-ABB5B0403E21}"/>
              </a:ext>
            </a:extLst>
          </p:cNvPr>
          <p:cNvSpPr txBox="1"/>
          <p:nvPr/>
        </p:nvSpPr>
        <p:spPr>
          <a:xfrm>
            <a:off x="0" y="1647934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By Analyzing the relationship between weather and air traffic around </a:t>
            </a:r>
            <a:r>
              <a:rPr lang="en-US" b="1" dirty="0">
                <a:latin typeface="Bahnschrift" panose="020B0502040204020203" pitchFamily="34" charset="0"/>
              </a:rPr>
              <a:t>VTBS (Suvarnabhumi Airport).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By collecting </a:t>
            </a:r>
            <a:r>
              <a:rPr lang="en-US" b="1" dirty="0">
                <a:latin typeface="Bahnschrift" panose="020B0502040204020203" pitchFamily="34" charset="0"/>
              </a:rPr>
              <a:t>real flight data </a:t>
            </a:r>
            <a:r>
              <a:rPr lang="en-US" dirty="0">
                <a:latin typeface="Bahnschrift" panose="020B0502040204020203" pitchFamily="34" charset="0"/>
              </a:rPr>
              <a:t>and </a:t>
            </a:r>
            <a:r>
              <a:rPr lang="en-US" b="1" dirty="0">
                <a:latin typeface="Bahnschrift" panose="020B0502040204020203" pitchFamily="34" charset="0"/>
              </a:rPr>
              <a:t>weather echo data</a:t>
            </a:r>
            <a:r>
              <a:rPr lang="en-US" dirty="0">
                <a:latin typeface="Bahnschrift" panose="020B0502040204020203" pitchFamily="34" charset="0"/>
              </a:rPr>
              <a:t>, we aim to: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Bahnschrift" panose="020B0502040204020203" pitchFamily="34" charset="0"/>
              </a:rPr>
              <a:t>Understand how flights are rerouted during </a:t>
            </a:r>
            <a:r>
              <a:rPr lang="en-US" b="1" dirty="0">
                <a:latin typeface="Bahnschrift" panose="020B0502040204020203" pitchFamily="34" charset="0"/>
              </a:rPr>
              <a:t>bad weather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Bahnschrift" panose="020B0502040204020203" pitchFamily="34" charset="0"/>
              </a:rPr>
              <a:t>Identify patterns in air traffic </a:t>
            </a:r>
            <a:r>
              <a:rPr lang="en-US" dirty="0">
                <a:latin typeface="Bahnschrift" panose="020B0502040204020203" pitchFamily="34" charset="0"/>
              </a:rPr>
              <a:t>affected by storms or heavy rainfall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Bahnschrift" panose="020B0502040204020203" pitchFamily="34" charset="0"/>
              </a:rPr>
              <a:t>Explore possibilities </a:t>
            </a:r>
            <a:r>
              <a:rPr lang="en-US" b="1" dirty="0">
                <a:latin typeface="Bahnschrift" panose="020B0502040204020203" pitchFamily="34" charset="0"/>
              </a:rPr>
              <a:t>for improving air traffic management</a:t>
            </a:r>
            <a:r>
              <a:rPr lang="en-US" dirty="0">
                <a:latin typeface="Bahnschrift" panose="020B0502040204020203" pitchFamily="34" charset="0"/>
              </a:rPr>
              <a:t> using data-driven insights</a:t>
            </a: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80FA8D-E321-C47F-D56A-B11007BF12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365" r="20931" b="20753"/>
          <a:stretch>
            <a:fillRect/>
          </a:stretch>
        </p:blipFill>
        <p:spPr>
          <a:xfrm>
            <a:off x="5880265" y="1647934"/>
            <a:ext cx="6311735" cy="42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3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FE46E-9245-D7E8-C0BA-BF69DE44D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DF0A0-CA96-9466-76F5-2F421284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82" y="136524"/>
            <a:ext cx="10369152" cy="442763"/>
          </a:xfrm>
        </p:spPr>
        <p:txBody>
          <a:bodyPr/>
          <a:lstStyle/>
          <a:p>
            <a:r>
              <a:rPr lang="en-US" altLang="ja-JP" dirty="0">
                <a:latin typeface="Arial Black" panose="020B0A04020102020204" pitchFamily="34" charset="0"/>
              </a:rPr>
              <a:t>Data</a:t>
            </a:r>
            <a:endParaRPr kumimoji="1" lang="ja-JP" altLang="en-US" dirty="0">
              <a:latin typeface="Arial Black" panose="020B0A04020102020204" pitchFamily="34" charset="0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1ABB91-0430-88DD-7482-356CF1FC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E5C-A572-468D-8598-CE214D70D8BB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DC1A7-173C-9448-BD71-3C4692025CBE}"/>
              </a:ext>
            </a:extLst>
          </p:cNvPr>
          <p:cNvSpPr txBox="1"/>
          <p:nvPr/>
        </p:nvSpPr>
        <p:spPr>
          <a:xfrm>
            <a:off x="0" y="1363588"/>
            <a:ext cx="609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This project uses two main types of data collected around </a:t>
            </a:r>
            <a:r>
              <a:rPr lang="en-US" b="1" dirty="0">
                <a:latin typeface="Bahnschrift" panose="020B0502040204020203" pitchFamily="34" charset="0"/>
              </a:rPr>
              <a:t>Suvarnabhumi Airport (VTBS):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Bahnschrift" panose="020B0502040204020203" pitchFamily="34" charset="0"/>
              </a:rPr>
              <a:t>Flight Data</a:t>
            </a:r>
            <a:r>
              <a:rPr lang="en-US" dirty="0"/>
              <a:t>✈️</a:t>
            </a:r>
            <a:endParaRPr lang="en-US" b="1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Source: Flight Data - </a:t>
            </a:r>
            <a:r>
              <a:rPr lang="en-US" dirty="0" err="1">
                <a:latin typeface="Bahnschrift" panose="020B0502040204020203" pitchFamily="34" charset="0"/>
              </a:rPr>
              <a:t>OpenSky</a:t>
            </a:r>
            <a:r>
              <a:rPr lang="en-US" dirty="0">
                <a:latin typeface="Bahnschrift" panose="020B0502040204020203" pitchFamily="34" charset="0"/>
              </a:rPr>
              <a:t> Network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Data: Real-time positions of aircraft, Callsign, latitude, longitude, altitude, speed, vertical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Use: To analyze flight paths, delays, and rerouting near VTBS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Bahnschrift" panose="020B0502040204020203" pitchFamily="34" charset="0"/>
              </a:rPr>
              <a:t>Weather Echo Data</a:t>
            </a:r>
            <a:r>
              <a:rPr lang="en-US" dirty="0"/>
              <a:t>🌧️</a:t>
            </a:r>
            <a:endParaRPr lang="en-US" b="1" dirty="0"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Source: Weather Radar Data - </a:t>
            </a:r>
            <a:r>
              <a:rPr lang="en-US" dirty="0" err="1">
                <a:latin typeface="Bahnschrift" panose="020B0502040204020203" pitchFamily="34" charset="0"/>
              </a:rPr>
              <a:t>RainViewer</a:t>
            </a:r>
            <a:r>
              <a:rPr lang="en-US" dirty="0">
                <a:latin typeface="Bahnschrift" panose="020B0502040204020203" pitchFamily="34" charset="0"/>
              </a:rPr>
              <a:t> API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Data: Weather radar imagery URLs, Timestamps and paths to weather radar tiles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Use: To correlate weather events with flight changes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AB10DC-49E5-920C-EBDB-37E9243D3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63588"/>
            <a:ext cx="6010289" cy="452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1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358</Words>
  <Application>Microsoft Office PowerPoint</Application>
  <PresentationFormat>Widescreen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游ゴシック</vt:lpstr>
      <vt:lpstr>游ゴシック Light</vt:lpstr>
      <vt:lpstr>Arial</vt:lpstr>
      <vt:lpstr>Arial Black</vt:lpstr>
      <vt:lpstr>Arial Rounded MT Bold</vt:lpstr>
      <vt:lpstr>Bahnschrift</vt:lpstr>
      <vt:lpstr>Times New Roman</vt:lpstr>
      <vt:lpstr>Wingdings</vt:lpstr>
      <vt:lpstr>Office テーマ</vt:lpstr>
      <vt:lpstr>PowerPoint Presentation</vt:lpstr>
      <vt:lpstr>Title</vt:lpstr>
      <vt:lpstr>Introduction</vt:lpstr>
      <vt:lpstr>Background</vt:lpstr>
      <vt:lpstr>Purpose</vt:lpstr>
      <vt:lpstr>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shibalemmon</dc:creator>
  <cp:lastModifiedBy>. oOHymnKritOo .</cp:lastModifiedBy>
  <cp:revision>4</cp:revision>
  <dcterms:created xsi:type="dcterms:W3CDTF">2025-06-16T13:47:30Z</dcterms:created>
  <dcterms:modified xsi:type="dcterms:W3CDTF">2025-06-18T08:42:09Z</dcterms:modified>
</cp:coreProperties>
</file>