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98" r:id="rId2"/>
    <p:sldId id="391" r:id="rId3"/>
    <p:sldId id="394" r:id="rId4"/>
    <p:sldId id="396" r:id="rId5"/>
    <p:sldId id="397" r:id="rId6"/>
    <p:sldId id="399" r:id="rId7"/>
    <p:sldId id="400" r:id="rId8"/>
    <p:sldId id="401" r:id="rId9"/>
    <p:sldId id="402" r:id="rId10"/>
    <p:sldId id="403" r:id="rId11"/>
    <p:sldId id="404" r:id="rId12"/>
    <p:sldId id="40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6"/>
  </p:normalViewPr>
  <p:slideViewPr>
    <p:cSldViewPr snapToGrid="0">
      <p:cViewPr varScale="1">
        <p:scale>
          <a:sx n="104" d="100"/>
          <a:sy n="104" d="100"/>
        </p:scale>
        <p:origin x="1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F2BE-233B-3C44-A7D6-D4CDB0E32046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0950B-5C79-8146-BB40-1DCB01D970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E6C30-D8AF-D5BB-3DDB-F9ECAB356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959917-578B-1BF3-91D9-618EC2AF0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5BAF2-AC76-3B16-DF9B-101D966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87C23C-D8EB-0EC0-2ACF-69D1E852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98C47-81C5-FE39-0F34-C9AEA925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54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C2568-B044-CD2C-3BAA-40C1D9B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33E2B9-FFBD-D4DE-9764-8A62194A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5D499D-53CA-3E1A-62AC-94DDD666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F13CC-B7F9-8CF4-7013-280133B7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B4CCCD-D8D2-DECB-4E31-3F42F608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65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9818F3-0A38-A640-946D-8454AFDC8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325411-684A-40C3-818B-206CC63B3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4517C-8A19-7001-4EC1-46C3AA43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FA9B0B-4DDD-B54C-757E-B197CDF8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B0681-C13A-E5EE-1500-301DFB71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70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5413" y="86627"/>
            <a:ext cx="10369152" cy="442763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43339" y="6525345"/>
            <a:ext cx="2844800" cy="221109"/>
          </a:xfrm>
        </p:spPr>
        <p:txBody>
          <a:bodyPr/>
          <a:lstStyle/>
          <a:p>
            <a:fld id="{E5A93880-F149-4AF3-B592-103175E94EE4}" type="datetime1">
              <a:rPr kumimoji="1" lang="ja-JP" altLang="en-US" smtClean="0"/>
              <a:pPr/>
              <a:t>2025/6/24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1602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9168341" y="6525345"/>
            <a:ext cx="2844800" cy="196131"/>
          </a:xfrm>
        </p:spPr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Picture 19" descr="waseda_2s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02" y="1"/>
            <a:ext cx="97239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Waseda_University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16632"/>
            <a:ext cx="564885" cy="42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548680"/>
            <a:ext cx="12192000" cy="97926"/>
          </a:xfrm>
          <a:prstGeom prst="rect">
            <a:avLst/>
          </a:prstGeom>
          <a:gradFill flip="none" rotWithShape="1">
            <a:gsLst>
              <a:gs pos="30000">
                <a:srgbClr val="8A0023"/>
              </a:gs>
              <a:gs pos="100000">
                <a:srgbClr val="FFEBFA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1800">
              <a:solidFill>
                <a:srgbClr val="000000"/>
              </a:solidFill>
              <a:latin typeface="+mn-lt"/>
              <a:ea typeface="IPA P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68129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8E93A-7DF1-CE11-776C-D5367D81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E7F109-960F-8788-776B-75C1DAC5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353788-587E-F439-BB2C-38B2EC4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CB07AF-AEEB-B37A-6D11-88E735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3BF78A-FABF-0FC3-F44E-85FDFC05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07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04B6F-8B32-A6D7-243C-273F2667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CC5C0B-B5B7-9FB3-DA93-F66FE76A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AF66F-32B3-2277-FDBB-6AFA35A2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733CE-17E0-04FC-2541-69B9DB53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57B06F-AE8F-C107-10C9-9DF87E99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4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84976-A33E-5C5B-B171-F3C7056D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90B37-FF93-30AB-635A-6E35805EE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27B1B9-7AFB-9DF8-B23B-B31971F6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C3D98-9F13-5B6B-79BC-A1E7F721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202CC7-0488-5049-9653-C2241A9F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A15884-E53F-C1B9-E5BF-3E32FBAC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12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D9856-314A-38AC-2C71-14AD6722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FC18CB-C642-81B6-A5ED-5DCED024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FBFE2-FE74-77C1-F42F-EDAC6C3F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959C9F-C2E8-9DEF-3EC4-EDF7B381A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95C409-5BB2-31CC-72DE-456416A73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5B6AC0-FD22-4344-160E-4680D78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2C33D0-F559-B290-1BB5-25B5E74A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61DE60-B131-2271-DE3D-0E09FFF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CEF52-9FCC-8481-6819-2737CC0F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D3EAEA-78A2-B1AD-A0C9-B9229816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CCE8B7-C9C9-4FB5-85B3-52BA05D8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EAEBEA-5D15-C68C-F72B-51FF61B0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60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4ED97F-FB72-FF01-0C77-82CA710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879DDF-D3DD-5839-855B-1BDAF881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2D99F2-666D-D069-2573-627EA1F7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2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878E0-86DD-7ACD-3907-BC41300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8A07D0-456F-44AB-AC15-FDE381A2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FBDBA3-82CE-B89E-444E-D80C48214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4B659-0093-F736-750E-552D0EE0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690F4-3EC0-0E5B-F08C-C40EA17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8BF51-38CD-805A-B2AE-FAF968DD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83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E605E-4307-79E6-1592-6A012DD62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FCB242-619D-06FF-BEB9-C754A4E5F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DEC207-FC01-3937-E739-F63221AE3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60632D-3B7F-625C-3C92-5EB7BB6B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FBA58-6891-ACC5-74E4-0B1B9810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17FAA-5357-0DE7-7A5D-576BDC4F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6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C7044C-6757-5CD6-19E3-98DC11EB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E29145-FFC9-7B7D-9781-B5618A45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D9307-DAE0-256C-99C4-56DDBDEC0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56C22-2FAF-DB47-BE44-7410A9D58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F99D2-5270-2538-683D-7269D2D73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EDBADF-2A1B-7A3E-A5FC-D0F2849FC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91812C-3341-CB4E-9E45-6B3C0FB693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62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thymn/ATMCODE.git" TargetMode="External"/><Relationship Id="rId2" Type="http://schemas.openxmlformats.org/officeDocument/2006/relationships/hyperlink" Target="mailto:66011042@kmitl.ac.th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0335C-459F-B27D-0754-A938B6B1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4" name="サブタイトル 2">
            <a:extLst>
              <a:ext uri="{FF2B5EF4-FFF2-40B4-BE49-F238E27FC236}">
                <a16:creationId xmlns:a16="http://schemas.microsoft.com/office/drawing/2014/main" id="{F4BCF495-F46B-04C6-1D5D-6490CEF95C55}"/>
              </a:ext>
            </a:extLst>
          </p:cNvPr>
          <p:cNvSpPr txBox="1">
            <a:spLocks/>
          </p:cNvSpPr>
          <p:nvPr/>
        </p:nvSpPr>
        <p:spPr bwMode="auto">
          <a:xfrm>
            <a:off x="1108224" y="1978436"/>
            <a:ext cx="9975551" cy="13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Wind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&amp; </a:t>
            </a: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Weather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Avoidance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Analysis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at </a:t>
            </a: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Bangkok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latin typeface="+mj-lt"/>
                <a:cs typeface="Times New Roman" panose="02020603050405020304" pitchFamily="18" charset="0"/>
              </a:rPr>
              <a:t>Airport</a:t>
            </a:r>
            <a:r>
              <a:rPr lang="en-US" sz="4000" b="1" dirty="0">
                <a:latin typeface="+mj-lt"/>
                <a:cs typeface="Times New Roman" panose="02020603050405020304" pitchFamily="18" charset="0"/>
              </a:rPr>
              <a:t> (VTBS) </a:t>
            </a:r>
            <a:endParaRPr lang="en-US" altLang="ja-JP" sz="4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IPA Pゴシック"/>
              <a:cs typeface="Times New Roman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2E48054-9C1C-AE4E-CA2E-B828A1DAE1C8}"/>
              </a:ext>
            </a:extLst>
          </p:cNvPr>
          <p:cNvSpPr/>
          <p:nvPr/>
        </p:nvSpPr>
        <p:spPr>
          <a:xfrm>
            <a:off x="1524002" y="3429000"/>
            <a:ext cx="9144000" cy="83164"/>
          </a:xfrm>
          <a:prstGeom prst="rect">
            <a:avLst/>
          </a:prstGeom>
          <a:gradFill flip="none" rotWithShape="1">
            <a:gsLst>
              <a:gs pos="5000">
                <a:srgbClr val="7E0000"/>
              </a:gs>
              <a:gs pos="0">
                <a:srgbClr val="600000">
                  <a:tint val="44500"/>
                  <a:satMod val="160000"/>
                </a:srgbClr>
              </a:gs>
              <a:gs pos="100000">
                <a:srgbClr val="60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メイリオ" pitchFamily="50" charset="-128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256C9-8922-9D63-584F-4EA136047C59}"/>
              </a:ext>
            </a:extLst>
          </p:cNvPr>
          <p:cNvSpPr txBox="1"/>
          <p:nvPr/>
        </p:nvSpPr>
        <p:spPr>
          <a:xfrm>
            <a:off x="1887100" y="3601311"/>
            <a:ext cx="841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cs typeface="Times New Roman" panose="02020603050405020304" pitchFamily="18" charset="0"/>
              </a:rPr>
              <a:t>Krit </a:t>
            </a:r>
            <a:r>
              <a:rPr lang="en-US" sz="2400" b="1" dirty="0" err="1">
                <a:cs typeface="Times New Roman" panose="02020603050405020304" pitchFamily="18" charset="0"/>
              </a:rPr>
              <a:t>Ittisomboon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r>
              <a:rPr lang="en-US" sz="2400" dirty="0">
                <a:cs typeface="Times New Roman" panose="02020603050405020304" pitchFamily="18" charset="0"/>
              </a:rPr>
              <a:t>2025/06/26 </a:t>
            </a:r>
            <a:r>
              <a:rPr lang="en-US" sz="2400" dirty="0" err="1">
                <a:cs typeface="Times New Roman" panose="02020603050405020304" pitchFamily="18" charset="0"/>
              </a:rPr>
              <a:t>WasedaUniversity</a:t>
            </a:r>
            <a:r>
              <a:rPr lang="en-US" sz="2400" dirty="0">
                <a:cs typeface="Times New Roman" panose="02020603050405020304" pitchFamily="18" charset="0"/>
              </a:rPr>
              <a:t>/KMITL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13FA0-7662-FE02-6649-CB2411780D00}"/>
              </a:ext>
            </a:extLst>
          </p:cNvPr>
          <p:cNvSpPr txBox="1"/>
          <p:nvPr/>
        </p:nvSpPr>
        <p:spPr>
          <a:xfrm>
            <a:off x="2888955" y="406297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1800" i="1" dirty="0">
                <a:solidFill>
                  <a:schemeClr val="tx1">
                    <a:lumMod val="85000"/>
                    <a:lumOff val="15000"/>
                  </a:schemeClr>
                </a:solidFill>
                <a:ea typeface="IPA Pゴシック"/>
                <a:cs typeface="Times New Roman" pitchFamily="18" charset="0"/>
              </a:rPr>
              <a:t>Final Presentation </a:t>
            </a:r>
            <a:r>
              <a:rPr lang="en-US" altLang="ja-JP" sz="18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IPA Pゴシック"/>
                <a:cs typeface="Times New Roman" pitchFamily="18" charset="0"/>
              </a:rPr>
              <a:t>Prof. </a:t>
            </a:r>
            <a:r>
              <a:rPr lang="en-US" altLang="ja-JP" sz="1800" b="1" i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IPA Pゴシック"/>
                <a:cs typeface="Times New Roman" pitchFamily="18" charset="0"/>
              </a:rPr>
              <a:t>Asei</a:t>
            </a:r>
            <a:r>
              <a:rPr lang="en-US" altLang="ja-JP" sz="1800" b="1" i="1" dirty="0">
                <a:solidFill>
                  <a:schemeClr val="tx1">
                    <a:lumMod val="85000"/>
                    <a:lumOff val="15000"/>
                  </a:schemeClr>
                </a:solidFill>
                <a:ea typeface="IPA Pゴシック"/>
                <a:cs typeface="Times New Roman" pitchFamily="18" charset="0"/>
              </a:rPr>
              <a:t> Tezuka Lab.</a:t>
            </a:r>
          </a:p>
        </p:txBody>
      </p:sp>
    </p:spTree>
    <p:extLst>
      <p:ext uri="{BB962C8B-B14F-4D97-AF65-F5344CB8AC3E}">
        <p14:creationId xmlns:p14="http://schemas.microsoft.com/office/powerpoint/2010/main" val="22086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76A7-ADFD-E54D-B10E-1799A68A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D5EC9-5E06-6EBB-0F30-D3F3FC63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Expected Patterns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91FE84-519C-3A2E-EE7B-24DDAD7E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8506A-4A94-288C-5132-2C5716BBE33E}"/>
              </a:ext>
            </a:extLst>
          </p:cNvPr>
          <p:cNvSpPr txBox="1"/>
          <p:nvPr/>
        </p:nvSpPr>
        <p:spPr>
          <a:xfrm>
            <a:off x="0" y="1011564"/>
            <a:ext cx="429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During 	Weather Events: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48D926-299B-A817-E3AE-069AEE87A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42075"/>
              </p:ext>
            </p:extLst>
          </p:nvPr>
        </p:nvGraphicFramePr>
        <p:xfrm>
          <a:off x="0" y="1380896"/>
          <a:ext cx="429958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243">
                  <a:extLst>
                    <a:ext uri="{9D8B030D-6E8A-4147-A177-3AD203B41FA5}">
                      <a16:colId xmlns:a16="http://schemas.microsoft.com/office/drawing/2014/main" val="259798001"/>
                    </a:ext>
                  </a:extLst>
                </a:gridCol>
                <a:gridCol w="2359343">
                  <a:extLst>
                    <a:ext uri="{9D8B030D-6E8A-4147-A177-3AD203B41FA5}">
                      <a16:colId xmlns:a16="http://schemas.microsoft.com/office/drawing/2014/main" val="25056357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Wind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71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🔄 CROSSWIND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caution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⬅️ HEADWIND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avoid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28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➡️ TAILWIND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avoidance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01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⏹️ CALM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1204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5EA9916-6F9C-8D64-DE78-7B647AA20B7F}"/>
              </a:ext>
            </a:extLst>
          </p:cNvPr>
          <p:cNvSpPr txBox="1"/>
          <p:nvPr/>
        </p:nvSpPr>
        <p:spPr>
          <a:xfrm>
            <a:off x="0" y="3599348"/>
            <a:ext cx="6456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Zones: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&gt; 60 Km: Free Maneuvering – Large deviations possible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40 – 60 Km: Critical Decisions – Most avoidance here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20 – 40Km: Limited Options – Minor adjustment only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&lt; 20 KM: Must Continue – Too close to deviate</a:t>
            </a:r>
          </a:p>
          <a:p>
            <a:endParaRPr lang="en-US" dirty="0"/>
          </a:p>
          <a:p>
            <a:r>
              <a:rPr lang="en-US" dirty="0"/>
              <a:t>Altitude Factor: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&gt;5,000 ft: More Likely to avoid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&lt;3,000 ft: Committed to Landing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2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65680-6E20-4C25-AA90-995E1DA0B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A2F7E-DF6B-FF40-698F-D2C6E1CE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Future Development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68899EC-CFC5-2F3D-B556-EE4A83F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0EF6F-7356-AEF5-E3DC-5AABE2C01BF9}"/>
              </a:ext>
            </a:extLst>
          </p:cNvPr>
          <p:cNvSpPr txBox="1"/>
          <p:nvPr/>
        </p:nvSpPr>
        <p:spPr>
          <a:xfrm>
            <a:off x="0" y="1201555"/>
            <a:ext cx="7211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System (60-70% Accuracy):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OpenSky</a:t>
            </a:r>
            <a:r>
              <a:rPr lang="en-US" dirty="0"/>
              <a:t> Network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Real Weather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Surface Wind (METAR)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Basic Pattern Decision</a:t>
            </a:r>
          </a:p>
          <a:p>
            <a:endParaRPr lang="en-US" dirty="0"/>
          </a:p>
          <a:p>
            <a:r>
              <a:rPr lang="en-US" dirty="0"/>
              <a:t>Future Develop -&gt; (90%++ Accuracy):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FlightRadar24 integration (better tracking and more information)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Upper-Level Wind data (Full 3D analysis)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Machine Learning model create for greater predictions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Create Historical Pattern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Continuous Monitoring (24/7)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Applications: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Air Traffic Control – Anticipate deviations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Airlines – Optimize Approach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Research – Safety Studies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8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50CF-506E-0462-B257-C1B29B7E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955C5-A9FA-AB55-2904-EE933886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Conclusion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2D47E2-679A-B225-61C3-B25546B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D00AB-C6CB-3F45-703C-BEDD5CD0AE60}"/>
              </a:ext>
            </a:extLst>
          </p:cNvPr>
          <p:cNvSpPr txBox="1"/>
          <p:nvPr/>
        </p:nvSpPr>
        <p:spPr>
          <a:xfrm>
            <a:off x="0" y="1724031"/>
            <a:ext cx="72110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Achieved: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Automated avoidance analysis for VTBS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Real-Time monitoring system operational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Discovered wind-dependent patterns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Current Status: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📍System validated during clear conditions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📊Baseline behavior established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🎯Prepared for weather analysis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Contact:</a:t>
            </a:r>
          </a:p>
          <a:p>
            <a:r>
              <a:rPr lang="en-US" dirty="0"/>
              <a:t>Krit </a:t>
            </a:r>
            <a:r>
              <a:rPr lang="en-US" dirty="0" err="1"/>
              <a:t>Ittisomboon</a:t>
            </a:r>
            <a:endParaRPr lang="en-US" dirty="0"/>
          </a:p>
          <a:p>
            <a:r>
              <a:rPr lang="en-US" dirty="0">
                <a:hlinkClick r:id="rId2"/>
              </a:rPr>
              <a:t>66011042@kmitl.ac.th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https://github.com/krithymn/ATMCODE.git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Thank You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E905F-6851-D0DF-3AA7-9EC9D2EE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36772-C775-3159-4C6F-8420B6F1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sz="4000" b="1" i="1" dirty="0">
                <a:latin typeface="Montserrat" pitchFamily="2" charset="0"/>
              </a:rPr>
              <a:t>Introduction</a:t>
            </a:r>
            <a:endParaRPr kumimoji="1" lang="ja-JP" altLang="en-US" sz="4000" b="1" i="1" dirty="0">
              <a:latin typeface="Montserrat" pitchFamily="2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751D3A-92D9-4830-9AC3-CD160FA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2DB3-B341-9006-1316-5B288C4168E4}"/>
              </a:ext>
            </a:extLst>
          </p:cNvPr>
          <p:cNvSpPr txBox="1"/>
          <p:nvPr/>
        </p:nvSpPr>
        <p:spPr>
          <a:xfrm>
            <a:off x="0" y="178891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Thailand</a:t>
            </a:r>
            <a:r>
              <a:rPr lang="en-US" dirty="0"/>
              <a:t> is one of Southeast Asia’s major aviation hubs, with </a:t>
            </a:r>
            <a:r>
              <a:rPr lang="en-US" b="1" dirty="0"/>
              <a:t>Suvarnabhumi Airport (VTBS)</a:t>
            </a:r>
            <a:r>
              <a:rPr lang="en-US" dirty="0"/>
              <a:t> in Bangkok serving as the primary international gateway. Each day, VTBS handles hundreds of domestic and international flights.</a:t>
            </a:r>
          </a:p>
          <a:p>
            <a:endParaRPr lang="en-US" dirty="0"/>
          </a:p>
          <a:p>
            <a:r>
              <a:rPr lang="en-US" dirty="0"/>
              <a:t>However, Thailand's tropical climate often causes weather-related disruptions. Thunderstorms and heavy rainfall can significantly impact flight paths and air traffic flow.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project explores how weather conditions influence flight routes around </a:t>
            </a:r>
            <a:r>
              <a:rPr lang="en-US" b="1" dirty="0"/>
              <a:t>VTBS</a:t>
            </a:r>
            <a:r>
              <a:rPr lang="en-US" dirty="0"/>
              <a:t> using real flight and weather data.</a:t>
            </a:r>
          </a:p>
          <a:p>
            <a:endParaRPr lang="en-US" dirty="0"/>
          </a:p>
        </p:txBody>
      </p:sp>
      <p:pic>
        <p:nvPicPr>
          <p:cNvPr id="1028" name="Picture 4" descr="Navigating Bangkok's Suvarnabhumi Airport: Ultimate Guide for a Seamless  Journey » Agoda: See The World For Less">
            <a:extLst>
              <a:ext uri="{FF2B5EF4-FFF2-40B4-BE49-F238E27FC236}">
                <a16:creationId xmlns:a16="http://schemas.microsoft.com/office/drawing/2014/main" id="{7BF2150E-7604-0A6B-CBD3-F81706F4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979"/>
            <a:ext cx="5831431" cy="32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9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7A2F-4BDB-1448-301D-D2E6C19E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33D5D-8B66-07AC-046F-1670C58C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sz="4000" b="1" i="1" dirty="0"/>
              <a:t>Background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2456DFA-F9C2-5DB1-F680-6B22B42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F34D9-89AE-55ED-7E76-98E05B99E323}"/>
              </a:ext>
            </a:extLst>
          </p:cNvPr>
          <p:cNvSpPr txBox="1"/>
          <p:nvPr/>
        </p:nvSpPr>
        <p:spPr>
          <a:xfrm>
            <a:off x="85710" y="1929769"/>
            <a:ext cx="6096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Suvarnabhumi Airport (VTBS)</a:t>
            </a:r>
            <a:r>
              <a:rPr lang="en-US" dirty="0"/>
              <a:t> is Thailand’s main international gateway, handling over </a:t>
            </a:r>
            <a:r>
              <a:rPr lang="en-US" b="1" dirty="0"/>
              <a:t>800 flights daily</a:t>
            </a:r>
            <a:r>
              <a:rPr lang="en-US" dirty="0"/>
              <a:t>, both domestic and international.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Thailand continues to grow as a tourism and business hub, </a:t>
            </a:r>
            <a:r>
              <a:rPr lang="en-US" b="1" dirty="0"/>
              <a:t>air traffic congestion </a:t>
            </a:r>
            <a:r>
              <a:rPr lang="en-US" dirty="0"/>
              <a:t>has become more common—especially during peak hours.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Weather conditions like storms and heavy rain often lead to </a:t>
            </a:r>
            <a:r>
              <a:rPr lang="en-US" b="1" dirty="0"/>
              <a:t>route changes</a:t>
            </a:r>
            <a:r>
              <a:rPr lang="en-US" dirty="0"/>
              <a:t>, </a:t>
            </a:r>
            <a:r>
              <a:rPr lang="en-US" b="1" dirty="0"/>
              <a:t>holding patterns</a:t>
            </a:r>
            <a:r>
              <a:rPr lang="en-US" dirty="0"/>
              <a:t>, or even </a:t>
            </a:r>
            <a:r>
              <a:rPr lang="en-US" b="1" dirty="0"/>
              <a:t>delays</a:t>
            </a:r>
            <a:r>
              <a:rPr lang="en-US" dirty="0"/>
              <a:t>, making air traffic management more complex.</a:t>
            </a:r>
          </a:p>
          <a:p>
            <a:endParaRPr lang="en-US" dirty="0"/>
          </a:p>
        </p:txBody>
      </p:sp>
      <p:pic>
        <p:nvPicPr>
          <p:cNvPr id="2050" name="Picture 2" descr="Bangkok Suvarnabhumi Airport (BKK) – terminal map | Airportmaps.com">
            <a:extLst>
              <a:ext uri="{FF2B5EF4-FFF2-40B4-BE49-F238E27FC236}">
                <a16:creationId xmlns:a16="http://schemas.microsoft.com/office/drawing/2014/main" id="{2609A283-0207-B05E-FF9F-B670D149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1" y="998493"/>
            <a:ext cx="6010290" cy="49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4E1F-FDC1-8754-5C78-F6DB9C5B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E7AEE-0835-8E26-7FBC-776F6BCA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sz="4000" b="1" i="1" dirty="0"/>
              <a:t>Problem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66EADB-F4B1-AE7F-68AD-28F654AF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13D3F-2431-56A0-2DB4-A0D87D2B7D8C}"/>
              </a:ext>
            </a:extLst>
          </p:cNvPr>
          <p:cNvSpPr txBox="1"/>
          <p:nvPr/>
        </p:nvSpPr>
        <p:spPr>
          <a:xfrm>
            <a:off x="0" y="165041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Bangkok Air Traffic Challenge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Suvarnabhumi Airport (VTBS)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65 million passengers/year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300,000++ flights annually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Weather Problems: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Thunderstorms (May-October)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Sudden Weather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Safety VS Efficiency Decisions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What we 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pilots avoid weather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wind direction affect decisions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do pilot deviate ?</a:t>
            </a:r>
          </a:p>
        </p:txBody>
      </p:sp>
      <p:pic>
        <p:nvPicPr>
          <p:cNvPr id="1028" name="Picture 4" descr="Navigating Bangkok's Suvarnabhumi Airport: Ultimate Guide for a Seamless  Journey » Agoda: See The World For Less">
            <a:extLst>
              <a:ext uri="{FF2B5EF4-FFF2-40B4-BE49-F238E27FC236}">
                <a16:creationId xmlns:a16="http://schemas.microsoft.com/office/drawing/2014/main" id="{310A3820-EFF9-8F4A-7725-A6CEA4DB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979"/>
            <a:ext cx="5831431" cy="32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6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240D0-106E-D637-1EDD-12891294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C2671-51CA-0A13-B932-07286621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Solution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743DF1-BC37-9929-DA2D-B89D6A58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44B161-974D-FDDC-1B4A-C1B24BF1F16F}"/>
              </a:ext>
            </a:extLst>
          </p:cNvPr>
          <p:cNvSpPr txBox="1"/>
          <p:nvPr/>
        </p:nvSpPr>
        <p:spPr>
          <a:xfrm>
            <a:off x="85710" y="1929769"/>
            <a:ext cx="7045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</a:t>
            </a:r>
            <a:r>
              <a:rPr lang="en-US" b="1" i="1" dirty="0"/>
              <a:t>Automated Weather Avoidance Analysis System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What does it do ?: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Track all flight arriving at Suvarnabhumi Airport (VTBS)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Analyzes real weather radar data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Measures avoidance behavior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/>
              <a:t>Correlates with wind conditions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Key Features Combining: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Real-Flight Positions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 Weather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 Conditions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24/7 analysis</a:t>
            </a:r>
          </a:p>
        </p:txBody>
      </p:sp>
    </p:spTree>
    <p:extLst>
      <p:ext uri="{BB962C8B-B14F-4D97-AF65-F5344CB8AC3E}">
        <p14:creationId xmlns:p14="http://schemas.microsoft.com/office/powerpoint/2010/main" val="331750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A474-EABF-D4CE-63A5-21CC33A6A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1BB54-5F84-5EF7-94E0-181E0CC1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Data Sources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7EEE0E-8079-A2D8-D3A9-060462CC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A59E9D-DFDE-F99D-E0AE-5473DE990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118876"/>
              </p:ext>
            </p:extLst>
          </p:nvPr>
        </p:nvGraphicFramePr>
        <p:xfrm>
          <a:off x="1557753" y="1436805"/>
          <a:ext cx="9076494" cy="3984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498">
                  <a:extLst>
                    <a:ext uri="{9D8B030D-6E8A-4147-A177-3AD203B41FA5}">
                      <a16:colId xmlns:a16="http://schemas.microsoft.com/office/drawing/2014/main" val="818247963"/>
                    </a:ext>
                  </a:extLst>
                </a:gridCol>
                <a:gridCol w="3025498">
                  <a:extLst>
                    <a:ext uri="{9D8B030D-6E8A-4147-A177-3AD203B41FA5}">
                      <a16:colId xmlns:a16="http://schemas.microsoft.com/office/drawing/2014/main" val="3273643272"/>
                    </a:ext>
                  </a:extLst>
                </a:gridCol>
                <a:gridCol w="3025498">
                  <a:extLst>
                    <a:ext uri="{9D8B030D-6E8A-4147-A177-3AD203B41FA5}">
                      <a16:colId xmlns:a16="http://schemas.microsoft.com/office/drawing/2014/main" val="1387149464"/>
                    </a:ext>
                  </a:extLst>
                </a:gridCol>
              </a:tblGrid>
              <a:tr h="6640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✈️ FLIGHT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🌧️ WEATHER RADAR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🌬️ WIND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25402"/>
                  </a:ext>
                </a:extLst>
              </a:tr>
              <a:tr h="6640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OpenSky</a:t>
                      </a:r>
                      <a:r>
                        <a:rPr lang="en-US" sz="2000" dirty="0"/>
                        <a:t>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RainViewer</a:t>
                      </a:r>
                      <a:r>
                        <a:rPr lang="en-US" sz="2000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METAR (VTBS)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664062"/>
                  </a:ext>
                </a:extLst>
              </a:tr>
              <a:tr h="66406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40022"/>
                  </a:ext>
                </a:extLst>
              </a:tr>
              <a:tr h="66406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Intensity (</a:t>
                      </a:r>
                      <a:r>
                        <a:rPr lang="en-US" sz="2000" dirty="0" err="1"/>
                        <a:t>dBZ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39973"/>
                  </a:ext>
                </a:extLst>
              </a:tr>
              <a:tr h="664065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Coverage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Gusts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34191"/>
                  </a:ext>
                </a:extLst>
              </a:tr>
              <a:tr h="664065"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Every 5-10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304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85BE86-52FE-5661-F73B-FECFACC4C7CC}"/>
              </a:ext>
            </a:extLst>
          </p:cNvPr>
          <p:cNvSpPr txBox="1"/>
          <p:nvPr/>
        </p:nvSpPr>
        <p:spPr>
          <a:xfrm>
            <a:off x="1557753" y="5650104"/>
            <a:ext cx="907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Coverage Area</a:t>
            </a:r>
            <a:r>
              <a:rPr lang="en-US" dirty="0"/>
              <a:t>: 80km radius around Airport (VTBS)</a:t>
            </a:r>
          </a:p>
          <a:p>
            <a:r>
              <a:rPr lang="en-US" b="1" i="1" dirty="0"/>
              <a:t>Collection Time</a:t>
            </a:r>
            <a:r>
              <a:rPr lang="en-US" dirty="0"/>
              <a:t>: Automated every 10 minutes</a:t>
            </a:r>
          </a:p>
        </p:txBody>
      </p:sp>
    </p:spTree>
    <p:extLst>
      <p:ext uri="{BB962C8B-B14F-4D97-AF65-F5344CB8AC3E}">
        <p14:creationId xmlns:p14="http://schemas.microsoft.com/office/powerpoint/2010/main" val="27855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863F-48ED-238B-4A1C-E3083BCC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52036-A349-6E8E-D60B-6ED73D6A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How It Works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783A4D0-C986-1F9E-CFD6-D75FA4A4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F7105-00CB-8D54-BF32-70252DDD6423}"/>
              </a:ext>
            </a:extLst>
          </p:cNvPr>
          <p:cNvSpPr txBox="1"/>
          <p:nvPr/>
        </p:nvSpPr>
        <p:spPr>
          <a:xfrm>
            <a:off x="0" y="1443841"/>
            <a:ext cx="72110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Filter Arrival Flights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Altitude ≤ 10,000ft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Within 80Km of VTBS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Descending Aircraft Only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Classify Wind Exposure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Calculate wind relative to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Categorize: HEADWIND | TAILWIND | CROSSWIND | CALM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Weather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Extract radar intensity at aircraft 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Measure: Clear | Light | Moderate | Heavy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Detect Avoidance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Compare Actual VS Ideal Heading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If deviation &gt;20° + in Weather = AVOIDING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Assign Confidence Score (0-100%)</a:t>
            </a:r>
          </a:p>
        </p:txBody>
      </p:sp>
    </p:spTree>
    <p:extLst>
      <p:ext uri="{BB962C8B-B14F-4D97-AF65-F5344CB8AC3E}">
        <p14:creationId xmlns:p14="http://schemas.microsoft.com/office/powerpoint/2010/main" val="5413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0C06-3278-908F-DAF7-CFE43061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AA8CA5-BC49-3898-D9E9-76CBEF7B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Results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D2625D-D748-FD34-D904-7D3F45C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2A80F-F69B-3570-8F82-0D61CA10A879}"/>
              </a:ext>
            </a:extLst>
          </p:cNvPr>
          <p:cNvSpPr txBox="1"/>
          <p:nvPr/>
        </p:nvSpPr>
        <p:spPr>
          <a:xfrm>
            <a:off x="61369" y="1763990"/>
            <a:ext cx="536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Analysis Results ( June 24, 2025 16:30 )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E55AA9-B1D4-042C-99DC-87A1CADF4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57137"/>
              </p:ext>
            </p:extLst>
          </p:nvPr>
        </p:nvGraphicFramePr>
        <p:xfrm>
          <a:off x="61369" y="2388663"/>
          <a:ext cx="536669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3347">
                  <a:extLst>
                    <a:ext uri="{9D8B030D-6E8A-4147-A177-3AD203B41FA5}">
                      <a16:colId xmlns:a16="http://schemas.microsoft.com/office/drawing/2014/main" val="3562092738"/>
                    </a:ext>
                  </a:extLst>
                </a:gridCol>
                <a:gridCol w="2683347">
                  <a:extLst>
                    <a:ext uri="{9D8B030D-6E8A-4147-A177-3AD203B41FA5}">
                      <a16:colId xmlns:a16="http://schemas.microsoft.com/office/drawing/2014/main" val="336577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Arrival Flights: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9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 Condition: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35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Wind: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11kt/180°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1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 Activity: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450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A889E3-3772-49EE-13F8-9DB31DCB74F2}"/>
              </a:ext>
            </a:extLst>
          </p:cNvPr>
          <p:cNvSpPr txBox="1"/>
          <p:nvPr/>
        </p:nvSpPr>
        <p:spPr>
          <a:xfrm>
            <a:off x="0" y="4170680"/>
            <a:ext cx="5366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Observations: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weather encounters (clear conditions)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avoidance behavior detected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confidence: 93%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14/15 flights with HIGH confidence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E9E87A-465E-EC81-7410-5FCAC7D5119A}"/>
              </a:ext>
            </a:extLst>
          </p:cNvPr>
          <p:cNvGrpSpPr/>
          <p:nvPr/>
        </p:nvGrpSpPr>
        <p:grpSpPr>
          <a:xfrm>
            <a:off x="5428063" y="1360007"/>
            <a:ext cx="6763937" cy="5024031"/>
            <a:chOff x="5428063" y="1360007"/>
            <a:chExt cx="6763937" cy="50240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B1F3C98-7474-7241-CF8D-3A66A0FE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8063" y="1360007"/>
              <a:ext cx="6763937" cy="502403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3086A-BE8C-0E18-035D-7ECD9923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420" t="15536" r="67802" b="57535"/>
            <a:stretch>
              <a:fillRect/>
            </a:stretch>
          </p:blipFill>
          <p:spPr>
            <a:xfrm>
              <a:off x="5568191" y="3947021"/>
              <a:ext cx="2035444" cy="2220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583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7EE8C-6D00-EA1D-2A08-BD80AE6AB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DED3A-7966-36B2-69BD-6400A23E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kumimoji="1" lang="en-US" altLang="ja-JP" sz="4000" b="1" i="1" dirty="0"/>
              <a:t>System Capabilities</a:t>
            </a:r>
            <a:endParaRPr kumimoji="1" lang="ja-JP" altLang="en-US" sz="4000" b="1" i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6C11EB-9876-D325-E72B-E9380EDA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46FF8-86D3-DA39-0AD3-5C560CDF3176}"/>
              </a:ext>
            </a:extLst>
          </p:cNvPr>
          <p:cNvSpPr txBox="1"/>
          <p:nvPr/>
        </p:nvSpPr>
        <p:spPr>
          <a:xfrm>
            <a:off x="0" y="1480663"/>
            <a:ext cx="7211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Our System Can Detect During Active Weather: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Avoidance patterns by wind type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Critical decision zones (40-60km)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Altitude-dependent behavior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Real-time deviations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r>
              <a:rPr lang="en-US" dirty="0"/>
              <a:t>Quality Metrics: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Confidence:  93% 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Quality: 14/15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Age: 2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Altitude Distribution: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0 - 3,000 ft : 5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3,000 - 7,000 ft : 7 flights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7,000 - 10,000 ft : 3 flights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3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sentWased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782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游ゴシック</vt:lpstr>
      <vt:lpstr>Arial</vt:lpstr>
      <vt:lpstr>Courier New</vt:lpstr>
      <vt:lpstr>IPA Pゴシック</vt:lpstr>
      <vt:lpstr>Montserrat</vt:lpstr>
      <vt:lpstr>Open Sans</vt:lpstr>
      <vt:lpstr>Times New Roman</vt:lpstr>
      <vt:lpstr>Wingdings</vt:lpstr>
      <vt:lpstr>Office テーマ</vt:lpstr>
      <vt:lpstr>PowerPoint Presentation</vt:lpstr>
      <vt:lpstr>Introduction</vt:lpstr>
      <vt:lpstr>Background</vt:lpstr>
      <vt:lpstr>Problem</vt:lpstr>
      <vt:lpstr>Solution</vt:lpstr>
      <vt:lpstr>Data Sources</vt:lpstr>
      <vt:lpstr>How It Works</vt:lpstr>
      <vt:lpstr>Results</vt:lpstr>
      <vt:lpstr>System Capabilities</vt:lpstr>
      <vt:lpstr>Expected Patterns</vt:lpstr>
      <vt:lpstr>Future Development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shibalemmon</dc:creator>
  <cp:lastModifiedBy>. oOHymnKritOo .</cp:lastModifiedBy>
  <cp:revision>7</cp:revision>
  <dcterms:created xsi:type="dcterms:W3CDTF">2025-06-16T13:47:30Z</dcterms:created>
  <dcterms:modified xsi:type="dcterms:W3CDTF">2025-06-24T09:39:47Z</dcterms:modified>
</cp:coreProperties>
</file>