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7"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Roboto" panose="020B0604020202020204" charset="0"/>
      <p:regular r:id="rId24"/>
      <p:bold r:id="rId25"/>
      <p:italic r:id="rId26"/>
      <p:boldItalic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g/FtD1YJsc+CW9WtgFcfRewVou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d37f31431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d37f3143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c86486df2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c86486df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c86486df2_1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c86486df2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ac86486df2_1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ac86486df2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d879761aa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d879761a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2354ed7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2354ed7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d879761aa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d879761a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a30cc3de97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a30cc3de9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42354e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42354e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cac815075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acac815075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42354ed7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42354ed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cac815075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cac815075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cac815075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cac815075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322a6bc7c_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322a6bc7c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d37f31431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d37f3143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d37f31431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d37f3143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gacac815075_0_147"/>
          <p:cNvGrpSpPr/>
          <p:nvPr/>
        </p:nvGrpSpPr>
        <p:grpSpPr>
          <a:xfrm>
            <a:off x="8130968" y="7"/>
            <a:ext cx="4060732" cy="2707359"/>
            <a:chOff x="6098378" y="5"/>
            <a:chExt cx="3045625" cy="2030570"/>
          </a:xfrm>
        </p:grpSpPr>
        <p:sp>
          <p:nvSpPr>
            <p:cNvPr id="11" name="Google Shape;11;gacac815075_0_147"/>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gacac815075_0_147"/>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acac815075_0_147"/>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gacac815075_0_147"/>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gacac815075_0_147"/>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gacac815075_0_147"/>
          <p:cNvSpPr txBox="1">
            <a:spLocks noGrp="1"/>
          </p:cNvSpPr>
          <p:nvPr>
            <p:ph type="ctrTitle"/>
          </p:nvPr>
        </p:nvSpPr>
        <p:spPr>
          <a:xfrm>
            <a:off x="797467" y="2366963"/>
            <a:ext cx="10962900" cy="1118400"/>
          </a:xfrm>
          <a:prstGeom prst="rect">
            <a:avLst/>
          </a:prstGeom>
        </p:spPr>
        <p:txBody>
          <a:bodyPr spcFirstLastPara="1" wrap="square" lIns="121900" tIns="121900" rIns="121900" bIns="121900" anchor="b" anchorCtr="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a:endParaRPr/>
          </a:p>
        </p:txBody>
      </p:sp>
      <p:sp>
        <p:nvSpPr>
          <p:cNvPr id="17" name="Google Shape;17;gacac815075_0_147"/>
          <p:cNvSpPr txBox="1">
            <a:spLocks noGrp="1"/>
          </p:cNvSpPr>
          <p:nvPr>
            <p:ph type="subTitle" idx="1"/>
          </p:nvPr>
        </p:nvSpPr>
        <p:spPr>
          <a:xfrm>
            <a:off x="797451" y="3621217"/>
            <a:ext cx="10962900" cy="5772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8" name="Google Shape;18;gacac815075_0_147"/>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gacac815075_0_207"/>
          <p:cNvGrpSpPr/>
          <p:nvPr/>
        </p:nvGrpSpPr>
        <p:grpSpPr>
          <a:xfrm>
            <a:off x="8130968" y="7"/>
            <a:ext cx="4060732" cy="2707359"/>
            <a:chOff x="6098378" y="5"/>
            <a:chExt cx="3045625" cy="2030570"/>
          </a:xfrm>
        </p:grpSpPr>
        <p:sp>
          <p:nvSpPr>
            <p:cNvPr id="71" name="Google Shape;71;gacac815075_0_207"/>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gacac815075_0_207"/>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acac815075_0_207"/>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acac815075_0_207"/>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acac815075_0_207"/>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6" name="Google Shape;76;gacac815075_0_207"/>
          <p:cNvSpPr txBox="1">
            <a:spLocks noGrp="1"/>
          </p:cNvSpPr>
          <p:nvPr>
            <p:ph type="title" hasCustomPrompt="1"/>
          </p:nvPr>
        </p:nvSpPr>
        <p:spPr>
          <a:xfrm>
            <a:off x="415600" y="1674733"/>
            <a:ext cx="11360700" cy="2707500"/>
          </a:xfrm>
          <a:prstGeom prst="rect">
            <a:avLst/>
          </a:prstGeom>
        </p:spPr>
        <p:txBody>
          <a:bodyPr spcFirstLastPara="1" wrap="square" lIns="121900" tIns="121900" rIns="121900" bIns="121900" anchor="b" anchorCtr="0">
            <a:no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gacac815075_0_207"/>
          <p:cNvSpPr txBox="1">
            <a:spLocks noGrp="1"/>
          </p:cNvSpPr>
          <p:nvPr>
            <p:ph type="body" idx="1"/>
          </p:nvPr>
        </p:nvSpPr>
        <p:spPr>
          <a:xfrm>
            <a:off x="415600" y="4492300"/>
            <a:ext cx="11360700" cy="17091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49250" algn="ctr">
              <a:spcBef>
                <a:spcPts val="2100"/>
              </a:spcBef>
              <a:spcAft>
                <a:spcPts val="0"/>
              </a:spcAft>
              <a:buClr>
                <a:schemeClr val="lt1"/>
              </a:buClr>
              <a:buSzPts val="1900"/>
              <a:buChar char="○"/>
              <a:defRPr>
                <a:solidFill>
                  <a:schemeClr val="lt1"/>
                </a:solidFill>
              </a:defRPr>
            </a:lvl2pPr>
            <a:lvl3pPr marL="1371600" lvl="2" indent="-349250" algn="ctr">
              <a:spcBef>
                <a:spcPts val="2100"/>
              </a:spcBef>
              <a:spcAft>
                <a:spcPts val="0"/>
              </a:spcAft>
              <a:buClr>
                <a:schemeClr val="lt1"/>
              </a:buClr>
              <a:buSzPts val="1900"/>
              <a:buChar char="■"/>
              <a:defRPr>
                <a:solidFill>
                  <a:schemeClr val="lt1"/>
                </a:solidFill>
              </a:defRPr>
            </a:lvl3pPr>
            <a:lvl4pPr marL="1828800" lvl="3" indent="-349250" algn="ctr">
              <a:spcBef>
                <a:spcPts val="2100"/>
              </a:spcBef>
              <a:spcAft>
                <a:spcPts val="0"/>
              </a:spcAft>
              <a:buClr>
                <a:schemeClr val="lt1"/>
              </a:buClr>
              <a:buSzPts val="1900"/>
              <a:buChar char="●"/>
              <a:defRPr>
                <a:solidFill>
                  <a:schemeClr val="lt1"/>
                </a:solidFill>
              </a:defRPr>
            </a:lvl4pPr>
            <a:lvl5pPr marL="2286000" lvl="4" indent="-349250" algn="ctr">
              <a:spcBef>
                <a:spcPts val="2100"/>
              </a:spcBef>
              <a:spcAft>
                <a:spcPts val="0"/>
              </a:spcAft>
              <a:buClr>
                <a:schemeClr val="lt1"/>
              </a:buClr>
              <a:buSzPts val="1900"/>
              <a:buChar char="○"/>
              <a:defRPr>
                <a:solidFill>
                  <a:schemeClr val="lt1"/>
                </a:solidFill>
              </a:defRPr>
            </a:lvl5pPr>
            <a:lvl6pPr marL="2743200" lvl="5" indent="-349250" algn="ctr">
              <a:spcBef>
                <a:spcPts val="2100"/>
              </a:spcBef>
              <a:spcAft>
                <a:spcPts val="0"/>
              </a:spcAft>
              <a:buClr>
                <a:schemeClr val="lt1"/>
              </a:buClr>
              <a:buSzPts val="1900"/>
              <a:buChar char="■"/>
              <a:defRPr>
                <a:solidFill>
                  <a:schemeClr val="lt1"/>
                </a:solidFill>
              </a:defRPr>
            </a:lvl6pPr>
            <a:lvl7pPr marL="3200400" lvl="6" indent="-349250" algn="ctr">
              <a:spcBef>
                <a:spcPts val="2100"/>
              </a:spcBef>
              <a:spcAft>
                <a:spcPts val="0"/>
              </a:spcAft>
              <a:buClr>
                <a:schemeClr val="lt1"/>
              </a:buClr>
              <a:buSzPts val="1900"/>
              <a:buChar char="●"/>
              <a:defRPr>
                <a:solidFill>
                  <a:schemeClr val="lt1"/>
                </a:solidFill>
              </a:defRPr>
            </a:lvl7pPr>
            <a:lvl8pPr marL="3657600" lvl="7" indent="-349250" algn="ctr">
              <a:spcBef>
                <a:spcPts val="2100"/>
              </a:spcBef>
              <a:spcAft>
                <a:spcPts val="0"/>
              </a:spcAft>
              <a:buClr>
                <a:schemeClr val="lt1"/>
              </a:buClr>
              <a:buSzPts val="1900"/>
              <a:buChar char="○"/>
              <a:defRPr>
                <a:solidFill>
                  <a:schemeClr val="lt1"/>
                </a:solidFill>
              </a:defRPr>
            </a:lvl8pPr>
            <a:lvl9pPr marL="4114800" lvl="8" indent="-349250" algn="ctr">
              <a:spcBef>
                <a:spcPts val="2100"/>
              </a:spcBef>
              <a:spcAft>
                <a:spcPts val="2100"/>
              </a:spcAft>
              <a:buClr>
                <a:schemeClr val="lt1"/>
              </a:buClr>
              <a:buSzPts val="1900"/>
              <a:buChar char="■"/>
              <a:defRPr>
                <a:solidFill>
                  <a:schemeClr val="lt1"/>
                </a:solidFill>
              </a:defRPr>
            </a:lvl9pPr>
          </a:lstStyle>
          <a:p>
            <a:endParaRPr/>
          </a:p>
        </p:txBody>
      </p:sp>
      <p:sp>
        <p:nvSpPr>
          <p:cNvPr id="78" name="Google Shape;78;gacac815075_0_207"/>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gacac815075_0_217"/>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1"/>
        <p:cNvGrpSpPr/>
        <p:nvPr/>
      </p:nvGrpSpPr>
      <p:grpSpPr>
        <a:xfrm>
          <a:off x="0" y="0"/>
          <a:ext cx="0" cy="0"/>
          <a:chOff x="0" y="0"/>
          <a:chExt cx="0" cy="0"/>
        </a:xfrm>
      </p:grpSpPr>
      <p:sp>
        <p:nvSpPr>
          <p:cNvPr id="82" name="Google Shape;82;gacac815075_0_219"/>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83" name="Google Shape;83;gacac815075_0_219"/>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Autofit/>
          </a:bodyPr>
          <a:lstStyle>
            <a:lvl1pPr marL="457200" lvl="0" indent="-371475" algn="l" rtl="0">
              <a:lnSpc>
                <a:spcPct val="120000"/>
              </a:lnSpc>
              <a:spcBef>
                <a:spcPts val="1000"/>
              </a:spcBef>
              <a:spcAft>
                <a:spcPts val="0"/>
              </a:spcAft>
              <a:buClr>
                <a:schemeClr val="lt1"/>
              </a:buClr>
              <a:buSzPts val="2250"/>
              <a:buChar char="●"/>
              <a:defRPr/>
            </a:lvl1pPr>
            <a:lvl2pPr marL="914400" lvl="1" indent="-371475" algn="l" rtl="0">
              <a:lnSpc>
                <a:spcPct val="120000"/>
              </a:lnSpc>
              <a:spcBef>
                <a:spcPts val="2100"/>
              </a:spcBef>
              <a:spcAft>
                <a:spcPts val="0"/>
              </a:spcAft>
              <a:buClr>
                <a:schemeClr val="lt1"/>
              </a:buClr>
              <a:buSzPts val="2250"/>
              <a:buChar char="○"/>
              <a:defRPr/>
            </a:lvl2pPr>
            <a:lvl3pPr marL="1371600" lvl="2" indent="-371475" algn="l" rtl="0">
              <a:lnSpc>
                <a:spcPct val="120000"/>
              </a:lnSpc>
              <a:spcBef>
                <a:spcPts val="2100"/>
              </a:spcBef>
              <a:spcAft>
                <a:spcPts val="0"/>
              </a:spcAft>
              <a:buClr>
                <a:schemeClr val="lt1"/>
              </a:buClr>
              <a:buSzPts val="2250"/>
              <a:buChar char="■"/>
              <a:defRPr/>
            </a:lvl3pPr>
            <a:lvl4pPr marL="1828800" lvl="3" indent="-371475" algn="l" rtl="0">
              <a:lnSpc>
                <a:spcPct val="120000"/>
              </a:lnSpc>
              <a:spcBef>
                <a:spcPts val="2100"/>
              </a:spcBef>
              <a:spcAft>
                <a:spcPts val="0"/>
              </a:spcAft>
              <a:buClr>
                <a:schemeClr val="lt1"/>
              </a:buClr>
              <a:buSzPts val="2250"/>
              <a:buChar char="●"/>
              <a:defRPr/>
            </a:lvl4pPr>
            <a:lvl5pPr marL="2286000" lvl="4" indent="-371475" algn="l" rtl="0">
              <a:lnSpc>
                <a:spcPct val="120000"/>
              </a:lnSpc>
              <a:spcBef>
                <a:spcPts val="2100"/>
              </a:spcBef>
              <a:spcAft>
                <a:spcPts val="0"/>
              </a:spcAft>
              <a:buClr>
                <a:schemeClr val="lt1"/>
              </a:buClr>
              <a:buSzPts val="2250"/>
              <a:buChar char="○"/>
              <a:defRPr/>
            </a:lvl5pPr>
            <a:lvl6pPr marL="2743200" lvl="5" indent="-371475" algn="l" rtl="0">
              <a:lnSpc>
                <a:spcPct val="120000"/>
              </a:lnSpc>
              <a:spcBef>
                <a:spcPts val="2100"/>
              </a:spcBef>
              <a:spcAft>
                <a:spcPts val="0"/>
              </a:spcAft>
              <a:buClr>
                <a:schemeClr val="lt1"/>
              </a:buClr>
              <a:buSzPts val="2250"/>
              <a:buChar char="■"/>
              <a:defRPr/>
            </a:lvl6pPr>
            <a:lvl7pPr marL="3200400" lvl="6" indent="-371475" algn="l" rtl="0">
              <a:lnSpc>
                <a:spcPct val="120000"/>
              </a:lnSpc>
              <a:spcBef>
                <a:spcPts val="2100"/>
              </a:spcBef>
              <a:spcAft>
                <a:spcPts val="0"/>
              </a:spcAft>
              <a:buClr>
                <a:schemeClr val="lt1"/>
              </a:buClr>
              <a:buSzPts val="2250"/>
              <a:buChar char="●"/>
              <a:defRPr/>
            </a:lvl7pPr>
            <a:lvl8pPr marL="3657600" lvl="7" indent="-371475" algn="l" rtl="0">
              <a:lnSpc>
                <a:spcPct val="120000"/>
              </a:lnSpc>
              <a:spcBef>
                <a:spcPts val="2100"/>
              </a:spcBef>
              <a:spcAft>
                <a:spcPts val="0"/>
              </a:spcAft>
              <a:buClr>
                <a:schemeClr val="lt1"/>
              </a:buClr>
              <a:buSzPts val="2250"/>
              <a:buChar char="○"/>
              <a:defRPr/>
            </a:lvl8pPr>
            <a:lvl9pPr marL="4114800" lvl="8" indent="-371475" algn="l" rtl="0">
              <a:lnSpc>
                <a:spcPct val="120000"/>
              </a:lnSpc>
              <a:spcBef>
                <a:spcPts val="2100"/>
              </a:spcBef>
              <a:spcAft>
                <a:spcPts val="2100"/>
              </a:spcAft>
              <a:buClr>
                <a:schemeClr val="lt1"/>
              </a:buClr>
              <a:buSzPts val="2250"/>
              <a:buChar char="■"/>
              <a:defRPr/>
            </a:lvl9pPr>
          </a:lstStyle>
          <a:p>
            <a:endParaRPr/>
          </a:p>
        </p:txBody>
      </p:sp>
      <p:sp>
        <p:nvSpPr>
          <p:cNvPr id="84" name="Google Shape;84;gacac815075_0_219"/>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gacac815075_0_219"/>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gacac815075_0_219"/>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gacac815075_0_157"/>
          <p:cNvGrpSpPr/>
          <p:nvPr/>
        </p:nvGrpSpPr>
        <p:grpSpPr>
          <a:xfrm>
            <a:off x="8130968" y="7"/>
            <a:ext cx="4060732" cy="2707359"/>
            <a:chOff x="6098378" y="5"/>
            <a:chExt cx="3045625" cy="2030570"/>
          </a:xfrm>
        </p:grpSpPr>
        <p:sp>
          <p:nvSpPr>
            <p:cNvPr id="21" name="Google Shape;21;gacac815075_0_157"/>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acac815075_0_157"/>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gacac815075_0_157"/>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gacac815075_0_157"/>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acac815075_0_157"/>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6" name="Google Shape;26;gacac815075_0_157"/>
          <p:cNvSpPr txBox="1">
            <a:spLocks noGrp="1"/>
          </p:cNvSpPr>
          <p:nvPr>
            <p:ph type="title"/>
          </p:nvPr>
        </p:nvSpPr>
        <p:spPr>
          <a:xfrm>
            <a:off x="797467" y="2869796"/>
            <a:ext cx="10962900" cy="11184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a:endParaRPr/>
          </a:p>
        </p:txBody>
      </p:sp>
      <p:sp>
        <p:nvSpPr>
          <p:cNvPr id="27" name="Google Shape;27;gacac815075_0_157"/>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gacac815075_0_166"/>
          <p:cNvGrpSpPr/>
          <p:nvPr/>
        </p:nvGrpSpPr>
        <p:grpSpPr>
          <a:xfrm>
            <a:off x="0" y="5204762"/>
            <a:ext cx="12191695" cy="1653192"/>
            <a:chOff x="0" y="3903669"/>
            <a:chExt cx="9144000" cy="1239925"/>
          </a:xfrm>
        </p:grpSpPr>
        <p:sp>
          <p:nvSpPr>
            <p:cNvPr id="30" name="Google Shape;30;gacac815075_0_166"/>
            <p:cNvSpPr/>
            <p:nvPr/>
          </p:nvSpPr>
          <p:spPr>
            <a:xfrm>
              <a:off x="8154895"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acac815075_0_166"/>
            <p:cNvSpPr/>
            <p:nvPr/>
          </p:nvSpPr>
          <p:spPr>
            <a:xfrm flipH="1">
              <a:off x="6181163"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acac815075_0_166"/>
            <p:cNvSpPr/>
            <p:nvPr/>
          </p:nvSpPr>
          <p:spPr>
            <a:xfrm>
              <a:off x="7170274" y="3903669"/>
              <a:ext cx="989100" cy="9879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gacac815075_0_166"/>
            <p:cNvSpPr/>
            <p:nvPr/>
          </p:nvSpPr>
          <p:spPr>
            <a:xfrm rot="10800000">
              <a:off x="8154757" y="3903682"/>
              <a:ext cx="989100" cy="9879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acac815075_0_166"/>
            <p:cNvSpPr/>
            <p:nvPr/>
          </p:nvSpPr>
          <p:spPr>
            <a:xfrm>
              <a:off x="0" y="4891594"/>
              <a:ext cx="9144000" cy="252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 name="Google Shape;35;gacac815075_0_166"/>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6" name="Google Shape;36;gacac815075_0_166"/>
          <p:cNvSpPr txBox="1">
            <a:spLocks noGrp="1"/>
          </p:cNvSpPr>
          <p:nvPr>
            <p:ph type="body" idx="1"/>
          </p:nvPr>
        </p:nvSpPr>
        <p:spPr>
          <a:xfrm>
            <a:off x="415600" y="1639833"/>
            <a:ext cx="11360700" cy="44520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7" name="Google Shape;37;gacac815075_0_166"/>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gacac815075_0_176"/>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0" name="Google Shape;40;gacac815075_0_176"/>
          <p:cNvSpPr txBox="1">
            <a:spLocks noGrp="1"/>
          </p:cNvSpPr>
          <p:nvPr>
            <p:ph type="body" idx="1"/>
          </p:nvPr>
        </p:nvSpPr>
        <p:spPr>
          <a:xfrm>
            <a:off x="415600" y="1639967"/>
            <a:ext cx="5333100" cy="4452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1" name="Google Shape;41;gacac815075_0_176"/>
          <p:cNvSpPr txBox="1">
            <a:spLocks noGrp="1"/>
          </p:cNvSpPr>
          <p:nvPr>
            <p:ph type="body" idx="2"/>
          </p:nvPr>
        </p:nvSpPr>
        <p:spPr>
          <a:xfrm>
            <a:off x="6443200" y="1639967"/>
            <a:ext cx="5333100" cy="4452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2" name="Google Shape;42;gacac815075_0_176"/>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gacac815075_0_181"/>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5" name="Google Shape;45;gacac815075_0_181"/>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gacac815075_0_184"/>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8" name="Google Shape;48;gacac815075_0_184"/>
          <p:cNvSpPr txBox="1">
            <a:spLocks noGrp="1"/>
          </p:cNvSpPr>
          <p:nvPr>
            <p:ph type="body" idx="1"/>
          </p:nvPr>
        </p:nvSpPr>
        <p:spPr>
          <a:xfrm>
            <a:off x="415600" y="1954405"/>
            <a:ext cx="3744000" cy="41376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9" name="Google Shape;49;gacac815075_0_184"/>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gacac815075_0_188"/>
          <p:cNvGrpSpPr/>
          <p:nvPr/>
        </p:nvGrpSpPr>
        <p:grpSpPr>
          <a:xfrm>
            <a:off x="8130968" y="7"/>
            <a:ext cx="4060732" cy="2707359"/>
            <a:chOff x="6098378" y="5"/>
            <a:chExt cx="3045625" cy="2030570"/>
          </a:xfrm>
        </p:grpSpPr>
        <p:sp>
          <p:nvSpPr>
            <p:cNvPr id="52" name="Google Shape;52;gacac815075_0_188"/>
            <p:cNvSpPr/>
            <p:nvPr/>
          </p:nvSpPr>
          <p:spPr>
            <a:xfrm>
              <a:off x="8128803" y="16"/>
              <a:ext cx="1015200" cy="1015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acac815075_0_188"/>
            <p:cNvSpPr/>
            <p:nvPr/>
          </p:nvSpPr>
          <p:spPr>
            <a:xfrm flipH="1">
              <a:off x="7113463" y="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 name="Google Shape;54;gacac815075_0_188"/>
            <p:cNvSpPr/>
            <p:nvPr/>
          </p:nvSpPr>
          <p:spPr>
            <a:xfrm rot="10800000" flipH="1">
              <a:off x="7113588" y="107"/>
              <a:ext cx="1015200" cy="10152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gacac815075_0_188"/>
            <p:cNvSpPr/>
            <p:nvPr/>
          </p:nvSpPr>
          <p:spPr>
            <a:xfrm rot="10800000">
              <a:off x="6098378" y="97"/>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gacac815075_0_188"/>
            <p:cNvSpPr/>
            <p:nvPr/>
          </p:nvSpPr>
          <p:spPr>
            <a:xfrm rot="10800000">
              <a:off x="8128789" y="101537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7" name="Google Shape;57;gacac815075_0_188"/>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58" name="Google Shape;58;gacac815075_0_188"/>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gacac815075_0_197"/>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61" name="Google Shape;61;gacac815075_0_197"/>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gacac815075_0_197"/>
          <p:cNvSpPr txBox="1">
            <a:spLocks noGrp="1"/>
          </p:cNvSpPr>
          <p:nvPr>
            <p:ph type="title"/>
          </p:nvPr>
        </p:nvSpPr>
        <p:spPr>
          <a:xfrm>
            <a:off x="354000" y="1534800"/>
            <a:ext cx="5393700" cy="2085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63" name="Google Shape;63;gacac815075_0_197"/>
          <p:cNvSpPr txBox="1">
            <a:spLocks noGrp="1"/>
          </p:cNvSpPr>
          <p:nvPr>
            <p:ph type="subTitle" idx="1"/>
          </p:nvPr>
        </p:nvSpPr>
        <p:spPr>
          <a:xfrm>
            <a:off x="354000" y="3692002"/>
            <a:ext cx="5393700" cy="16923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4" name="Google Shape;64;gacac815075_0_197"/>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2100"/>
              </a:spcBef>
              <a:spcAft>
                <a:spcPts val="0"/>
              </a:spcAft>
              <a:buClr>
                <a:schemeClr val="lt1"/>
              </a:buClr>
              <a:buSzPts val="1900"/>
              <a:buChar char="○"/>
              <a:defRPr>
                <a:solidFill>
                  <a:schemeClr val="lt1"/>
                </a:solidFill>
              </a:defRPr>
            </a:lvl2pPr>
            <a:lvl3pPr marL="1371600" lvl="2" indent="-349250">
              <a:spcBef>
                <a:spcPts val="2100"/>
              </a:spcBef>
              <a:spcAft>
                <a:spcPts val="0"/>
              </a:spcAft>
              <a:buClr>
                <a:schemeClr val="lt1"/>
              </a:buClr>
              <a:buSzPts val="1900"/>
              <a:buChar char="■"/>
              <a:defRPr>
                <a:solidFill>
                  <a:schemeClr val="lt1"/>
                </a:solidFill>
              </a:defRPr>
            </a:lvl3pPr>
            <a:lvl4pPr marL="1828800" lvl="3" indent="-349250">
              <a:spcBef>
                <a:spcPts val="2100"/>
              </a:spcBef>
              <a:spcAft>
                <a:spcPts val="0"/>
              </a:spcAft>
              <a:buClr>
                <a:schemeClr val="lt1"/>
              </a:buClr>
              <a:buSzPts val="1900"/>
              <a:buChar char="●"/>
              <a:defRPr>
                <a:solidFill>
                  <a:schemeClr val="lt1"/>
                </a:solidFill>
              </a:defRPr>
            </a:lvl4pPr>
            <a:lvl5pPr marL="2286000" lvl="4" indent="-349250">
              <a:spcBef>
                <a:spcPts val="2100"/>
              </a:spcBef>
              <a:spcAft>
                <a:spcPts val="0"/>
              </a:spcAft>
              <a:buClr>
                <a:schemeClr val="lt1"/>
              </a:buClr>
              <a:buSzPts val="1900"/>
              <a:buChar char="○"/>
              <a:defRPr>
                <a:solidFill>
                  <a:schemeClr val="lt1"/>
                </a:solidFill>
              </a:defRPr>
            </a:lvl5pPr>
            <a:lvl6pPr marL="2743200" lvl="5" indent="-349250">
              <a:spcBef>
                <a:spcPts val="2100"/>
              </a:spcBef>
              <a:spcAft>
                <a:spcPts val="0"/>
              </a:spcAft>
              <a:buClr>
                <a:schemeClr val="lt1"/>
              </a:buClr>
              <a:buSzPts val="1900"/>
              <a:buChar char="■"/>
              <a:defRPr>
                <a:solidFill>
                  <a:schemeClr val="lt1"/>
                </a:solidFill>
              </a:defRPr>
            </a:lvl6pPr>
            <a:lvl7pPr marL="3200400" lvl="6" indent="-349250">
              <a:spcBef>
                <a:spcPts val="2100"/>
              </a:spcBef>
              <a:spcAft>
                <a:spcPts val="0"/>
              </a:spcAft>
              <a:buClr>
                <a:schemeClr val="lt1"/>
              </a:buClr>
              <a:buSzPts val="1900"/>
              <a:buChar char="●"/>
              <a:defRPr>
                <a:solidFill>
                  <a:schemeClr val="lt1"/>
                </a:solidFill>
              </a:defRPr>
            </a:lvl7pPr>
            <a:lvl8pPr marL="3657600" lvl="7" indent="-349250">
              <a:spcBef>
                <a:spcPts val="2100"/>
              </a:spcBef>
              <a:spcAft>
                <a:spcPts val="0"/>
              </a:spcAft>
              <a:buClr>
                <a:schemeClr val="lt1"/>
              </a:buClr>
              <a:buSzPts val="1900"/>
              <a:buChar char="○"/>
              <a:defRPr>
                <a:solidFill>
                  <a:schemeClr val="lt1"/>
                </a:solidFill>
              </a:defRPr>
            </a:lvl8pPr>
            <a:lvl9pPr marL="4114800" lvl="8" indent="-349250">
              <a:spcBef>
                <a:spcPts val="2100"/>
              </a:spcBef>
              <a:spcAft>
                <a:spcPts val="2100"/>
              </a:spcAft>
              <a:buClr>
                <a:schemeClr val="lt1"/>
              </a:buClr>
              <a:buSzPts val="1900"/>
              <a:buChar char="■"/>
              <a:defRPr>
                <a:solidFill>
                  <a:schemeClr val="lt1"/>
                </a:solidFill>
              </a:defRPr>
            </a:lvl9pPr>
          </a:lstStyle>
          <a:p>
            <a:endParaRPr/>
          </a:p>
        </p:txBody>
      </p:sp>
      <p:sp>
        <p:nvSpPr>
          <p:cNvPr id="65" name="Google Shape;65;gacac815075_0_197"/>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gacac815075_0_204"/>
          <p:cNvSpPr txBox="1">
            <a:spLocks noGrp="1"/>
          </p:cNvSpPr>
          <p:nvPr>
            <p:ph type="body" idx="1"/>
          </p:nvPr>
        </p:nvSpPr>
        <p:spPr>
          <a:xfrm>
            <a:off x="426000" y="5640767"/>
            <a:ext cx="7998300" cy="7983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68" name="Google Shape;68;gacac815075_0_204"/>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gacac815075_0_143"/>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a:endParaRPr/>
          </a:p>
        </p:txBody>
      </p:sp>
      <p:sp>
        <p:nvSpPr>
          <p:cNvPr id="7" name="Google Shape;7;gacac815075_0_143"/>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gacac815075_0_143"/>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06/jfca.1999.0867"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hyperlink" Target="https://onlinelibrary.wiley.com/doi/epdf/10.1111/j.1740-8709.2011.00374.x" TargetMode="External"/><Relationship Id="rId4" Type="http://schemas.openxmlformats.org/officeDocument/2006/relationships/hyperlink" Target="http://www.ars.usda.gov/ba/bhnrc/nd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06/jfca.1999.0867"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doi.org/10.1016/j.numecd.2012.02.006"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title"/>
          </p:nvPr>
        </p:nvSpPr>
        <p:spPr>
          <a:xfrm>
            <a:off x="1533299" y="4668003"/>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endParaRPr/>
          </a:p>
        </p:txBody>
      </p:sp>
      <p:pic>
        <p:nvPicPr>
          <p:cNvPr id="92" name="Google Shape;92;p1"/>
          <p:cNvPicPr preferRelativeResize="0">
            <a:picLocks noGrp="1"/>
          </p:cNvPicPr>
          <p:nvPr>
            <p:ph type="body" idx="1"/>
          </p:nvPr>
        </p:nvPicPr>
        <p:blipFill rotWithShape="1">
          <a:blip r:embed="rId3">
            <a:alphaModFix/>
          </a:blip>
          <a:srcRect/>
          <a:stretch/>
        </p:blipFill>
        <p:spPr>
          <a:xfrm>
            <a:off x="0" y="0"/>
            <a:ext cx="12192000" cy="8128001"/>
          </a:xfrm>
          <a:prstGeom prst="rect">
            <a:avLst/>
          </a:prstGeom>
          <a:noFill/>
          <a:ln>
            <a:noFill/>
          </a:ln>
        </p:spPr>
      </p:pic>
      <p:sp>
        <p:nvSpPr>
          <p:cNvPr id="93" name="Google Shape;93;p1"/>
          <p:cNvSpPr txBox="1"/>
          <p:nvPr/>
        </p:nvSpPr>
        <p:spPr>
          <a:xfrm>
            <a:off x="4601442" y="2058084"/>
            <a:ext cx="7377600" cy="708000"/>
          </a:xfrm>
          <a:prstGeom prst="rect">
            <a:avLst/>
          </a:prstGeom>
          <a:solidFill>
            <a:srgbClr val="D8DBD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u="none" strike="noStrike" cap="none">
                <a:solidFill>
                  <a:srgbClr val="5E1F76"/>
                </a:solidFill>
                <a:latin typeface="Calibri"/>
                <a:ea typeface="Calibri"/>
                <a:cs typeface="Calibri"/>
                <a:sym typeface="Calibri"/>
              </a:rPr>
              <a:t>USDA National Nutrient Analysis</a:t>
            </a:r>
            <a:endParaRPr sz="4000" b="1">
              <a:solidFill>
                <a:srgbClr val="5E1F76"/>
              </a:solidFill>
              <a:latin typeface="Twentieth Century"/>
              <a:ea typeface="Twentieth Century"/>
              <a:cs typeface="Twentieth Century"/>
              <a:sym typeface="Twentieth Century"/>
            </a:endParaRPr>
          </a:p>
        </p:txBody>
      </p:sp>
      <p:sp>
        <p:nvSpPr>
          <p:cNvPr id="94" name="Google Shape;94;p1"/>
          <p:cNvSpPr txBox="1"/>
          <p:nvPr/>
        </p:nvSpPr>
        <p:spPr>
          <a:xfrm>
            <a:off x="8482520" y="4265135"/>
            <a:ext cx="3496462" cy="707846"/>
          </a:xfrm>
          <a:prstGeom prst="rect">
            <a:avLst/>
          </a:prstGeom>
          <a:solidFill>
            <a:srgbClr val="47A3EE"/>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E6FFFE"/>
                </a:solidFill>
                <a:latin typeface="Arial Rounded"/>
                <a:ea typeface="Arial Rounded"/>
                <a:cs typeface="Arial Rounded"/>
                <a:sym typeface="Arial Rounded"/>
              </a:rPr>
              <a:t>By:</a:t>
            </a:r>
          </a:p>
          <a:p>
            <a:r>
              <a:rPr lang="fi-FI" sz="2000" b="1" dirty="0">
                <a:solidFill>
                  <a:srgbClr val="E6FFFE"/>
                </a:solidFill>
                <a:latin typeface="Arial Rounded"/>
                <a:sym typeface="Arial Rounded"/>
              </a:rPr>
              <a:t>Kriti Srivastava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ad37f31431_0_19"/>
          <p:cNvSpPr txBox="1">
            <a:spLocks noGrp="1"/>
          </p:cNvSpPr>
          <p:nvPr>
            <p:ph type="body" idx="1"/>
          </p:nvPr>
        </p:nvSpPr>
        <p:spPr>
          <a:xfrm>
            <a:off x="1058787" y="22140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endParaRPr/>
          </a:p>
        </p:txBody>
      </p:sp>
      <p:pic>
        <p:nvPicPr>
          <p:cNvPr id="202" name="Google Shape;202;gad37f31431_0_19"/>
          <p:cNvPicPr preferRelativeResize="0"/>
          <p:nvPr/>
        </p:nvPicPr>
        <p:blipFill>
          <a:blip r:embed="rId3">
            <a:alphaModFix/>
          </a:blip>
          <a:stretch>
            <a:fillRect/>
          </a:stretch>
        </p:blipFill>
        <p:spPr>
          <a:xfrm>
            <a:off x="613613" y="2284700"/>
            <a:ext cx="10964773" cy="3541800"/>
          </a:xfrm>
          <a:prstGeom prst="rect">
            <a:avLst/>
          </a:prstGeom>
          <a:noFill/>
          <a:ln w="28575" cap="flat" cmpd="sng">
            <a:solidFill>
              <a:schemeClr val="dk1"/>
            </a:solidFill>
            <a:prstDash val="solid"/>
            <a:round/>
            <a:headEnd type="none" w="sm" len="sm"/>
            <a:tailEnd type="none" w="sm" len="sm"/>
          </a:ln>
        </p:spPr>
      </p:pic>
      <p:sp>
        <p:nvSpPr>
          <p:cNvPr id="203" name="Google Shape;203;gad37f31431_0_19"/>
          <p:cNvSpPr txBox="1">
            <a:spLocks noGrp="1"/>
          </p:cNvSpPr>
          <p:nvPr>
            <p:ph type="title"/>
          </p:nvPr>
        </p:nvSpPr>
        <p:spPr>
          <a:xfrm>
            <a:off x="463750" y="393700"/>
            <a:ext cx="11003700" cy="8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Factors Contributing Variance</a:t>
            </a:r>
            <a:endParaRPr sz="3200" b="1"/>
          </a:p>
        </p:txBody>
      </p:sp>
      <p:cxnSp>
        <p:nvCxnSpPr>
          <p:cNvPr id="204" name="Google Shape;204;gad37f31431_0_19"/>
          <p:cNvCxnSpPr/>
          <p:nvPr/>
        </p:nvCxnSpPr>
        <p:spPr>
          <a:xfrm rot="10800000" flipH="1">
            <a:off x="463750" y="1222600"/>
            <a:ext cx="11046000" cy="14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ac86486df2_1_5"/>
          <p:cNvSpPr txBox="1">
            <a:spLocks noGrp="1"/>
          </p:cNvSpPr>
          <p:nvPr>
            <p:ph type="title"/>
          </p:nvPr>
        </p:nvSpPr>
        <p:spPr>
          <a:xfrm>
            <a:off x="463750" y="393700"/>
            <a:ext cx="11003700" cy="8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Discussion And Results - Canonical Correlation Analysis</a:t>
            </a:r>
            <a:endParaRPr sz="3200" b="1"/>
          </a:p>
        </p:txBody>
      </p:sp>
      <p:cxnSp>
        <p:nvCxnSpPr>
          <p:cNvPr id="210" name="Google Shape;210;gac86486df2_1_5"/>
          <p:cNvCxnSpPr/>
          <p:nvPr/>
        </p:nvCxnSpPr>
        <p:spPr>
          <a:xfrm rot="10800000" flipH="1">
            <a:off x="463750" y="1222600"/>
            <a:ext cx="11046000" cy="14100"/>
          </a:xfrm>
          <a:prstGeom prst="straightConnector1">
            <a:avLst/>
          </a:prstGeom>
          <a:noFill/>
          <a:ln w="9525" cap="flat" cmpd="sng">
            <a:solidFill>
              <a:schemeClr val="dk2"/>
            </a:solidFill>
            <a:prstDash val="solid"/>
            <a:round/>
            <a:headEnd type="none" w="med" len="med"/>
            <a:tailEnd type="none" w="med" len="med"/>
          </a:ln>
        </p:spPr>
      </p:cxnSp>
      <p:pic>
        <p:nvPicPr>
          <p:cNvPr id="211" name="Google Shape;211;gac86486df2_1_5"/>
          <p:cNvPicPr preferRelativeResize="0"/>
          <p:nvPr/>
        </p:nvPicPr>
        <p:blipFill>
          <a:blip r:embed="rId3">
            <a:alphaModFix/>
          </a:blip>
          <a:stretch>
            <a:fillRect/>
          </a:stretch>
        </p:blipFill>
        <p:spPr>
          <a:xfrm>
            <a:off x="6549375" y="1528550"/>
            <a:ext cx="5334125" cy="4933525"/>
          </a:xfrm>
          <a:prstGeom prst="rect">
            <a:avLst/>
          </a:prstGeom>
          <a:noFill/>
          <a:ln w="28575" cap="flat" cmpd="sng">
            <a:solidFill>
              <a:schemeClr val="dk1"/>
            </a:solidFill>
            <a:prstDash val="solid"/>
            <a:miter lim="8000"/>
            <a:headEnd type="none" w="sm" len="sm"/>
            <a:tailEnd type="none" w="sm" len="sm"/>
          </a:ln>
        </p:spPr>
      </p:pic>
      <p:sp>
        <p:nvSpPr>
          <p:cNvPr id="212" name="Google Shape;212;gac86486df2_1_5"/>
          <p:cNvSpPr txBox="1"/>
          <p:nvPr/>
        </p:nvSpPr>
        <p:spPr>
          <a:xfrm>
            <a:off x="672325" y="1528550"/>
            <a:ext cx="5756400" cy="4933500"/>
          </a:xfrm>
          <a:prstGeom prst="rect">
            <a:avLst/>
          </a:prstGeom>
          <a:noFill/>
          <a:ln>
            <a:noFill/>
          </a:ln>
        </p:spPr>
        <p:txBody>
          <a:bodyPr spcFirstLastPara="1" wrap="square" lIns="91425" tIns="91425" rIns="91425" bIns="91425" anchor="t" anchorCtr="0">
            <a:noAutofit/>
          </a:bodyPr>
          <a:lstStyle/>
          <a:p>
            <a:pPr marL="457200" lvl="0" indent="-349250" algn="l" rtl="0">
              <a:lnSpc>
                <a:spcPct val="107916"/>
              </a:lnSpc>
              <a:spcBef>
                <a:spcPts val="0"/>
              </a:spcBef>
              <a:spcAft>
                <a:spcPts val="0"/>
              </a:spcAft>
              <a:buSzPts val="1900"/>
              <a:buFont typeface="Source Sans Pro"/>
              <a:buChar char="●"/>
            </a:pPr>
            <a:r>
              <a:rPr lang="en-US" sz="1900">
                <a:latin typeface="Source Sans Pro"/>
                <a:ea typeface="Source Sans Pro"/>
                <a:cs typeface="Source Sans Pro"/>
                <a:sym typeface="Source Sans Pro"/>
              </a:rPr>
              <a:t>This makes VitE_mg and Fiber_g the most important and influential variables for its covariate  FiberRichedCarbsFood.</a:t>
            </a:r>
            <a:endParaRPr sz="1900">
              <a:latin typeface="Source Sans Pro"/>
              <a:ea typeface="Source Sans Pro"/>
              <a:cs typeface="Source Sans Pro"/>
              <a:sym typeface="Source Sans Pro"/>
            </a:endParaRPr>
          </a:p>
          <a:p>
            <a:pPr marL="457200" lvl="0" indent="0" algn="l" rtl="0">
              <a:lnSpc>
                <a:spcPct val="107916"/>
              </a:lnSpc>
              <a:spcBef>
                <a:spcPts val="800"/>
              </a:spcBef>
              <a:spcAft>
                <a:spcPts val="0"/>
              </a:spcAft>
              <a:buNone/>
            </a:pPr>
            <a:endParaRPr sz="1900">
              <a:latin typeface="Source Sans Pro"/>
              <a:ea typeface="Source Sans Pro"/>
              <a:cs typeface="Source Sans Pro"/>
              <a:sym typeface="Source Sans Pro"/>
            </a:endParaRPr>
          </a:p>
          <a:p>
            <a:pPr marL="457200" lvl="0" indent="-349250" algn="l" rtl="0">
              <a:lnSpc>
                <a:spcPct val="107916"/>
              </a:lnSpc>
              <a:spcBef>
                <a:spcPts val="800"/>
              </a:spcBef>
              <a:spcAft>
                <a:spcPts val="0"/>
              </a:spcAft>
              <a:buSzPts val="1900"/>
              <a:buFont typeface="Source Sans Pro"/>
              <a:buChar char="●"/>
            </a:pPr>
            <a:r>
              <a:rPr lang="en-US" sz="1900">
                <a:latin typeface="Source Sans Pro"/>
                <a:ea typeface="Source Sans Pro"/>
                <a:cs typeface="Source Sans Pro"/>
                <a:sym typeface="Source Sans Pro"/>
              </a:rPr>
              <a:t> VitB6_mcg, VitB12_mcg, Riboflavin_mg, Iron_mg , and Zinc_mg are the most important and influential variables for its covariate  Anti-Anemic Food. </a:t>
            </a:r>
            <a:endParaRPr sz="1900">
              <a:latin typeface="Source Sans Pro"/>
              <a:ea typeface="Source Sans Pro"/>
              <a:cs typeface="Source Sans Pro"/>
              <a:sym typeface="Source Sans Pro"/>
            </a:endParaRPr>
          </a:p>
          <a:p>
            <a:pPr marL="457200" lvl="0" indent="0" algn="l" rtl="0">
              <a:lnSpc>
                <a:spcPct val="107916"/>
              </a:lnSpc>
              <a:spcBef>
                <a:spcPts val="800"/>
              </a:spcBef>
              <a:spcAft>
                <a:spcPts val="0"/>
              </a:spcAft>
              <a:buNone/>
            </a:pPr>
            <a:endParaRPr sz="1900">
              <a:latin typeface="Source Sans Pro"/>
              <a:ea typeface="Source Sans Pro"/>
              <a:cs typeface="Source Sans Pro"/>
              <a:sym typeface="Source Sans Pro"/>
            </a:endParaRPr>
          </a:p>
          <a:p>
            <a:pPr marL="457200" lvl="0" indent="-349250" algn="l" rtl="0">
              <a:lnSpc>
                <a:spcPct val="107916"/>
              </a:lnSpc>
              <a:spcBef>
                <a:spcPts val="800"/>
              </a:spcBef>
              <a:spcAft>
                <a:spcPts val="0"/>
              </a:spcAft>
              <a:buSzPts val="1900"/>
              <a:buFont typeface="Source Sans Pro"/>
              <a:buChar char="●"/>
            </a:pPr>
            <a:r>
              <a:rPr lang="en-US" sz="1900">
                <a:latin typeface="Source Sans Pro"/>
                <a:ea typeface="Source Sans Pro"/>
                <a:cs typeface="Source Sans Pro"/>
                <a:sym typeface="Source Sans Pro"/>
              </a:rPr>
              <a:t>Also, the variables seem to have positive correlation among themselves.</a:t>
            </a:r>
            <a:endParaRPr sz="190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ac86486df2_1_10"/>
          <p:cNvSpPr txBox="1">
            <a:spLocks noGrp="1"/>
          </p:cNvSpPr>
          <p:nvPr>
            <p:ph type="body" idx="1"/>
          </p:nvPr>
        </p:nvSpPr>
        <p:spPr>
          <a:xfrm>
            <a:off x="1141400" y="1904900"/>
            <a:ext cx="4800000" cy="3886500"/>
          </a:xfrm>
          <a:prstGeom prst="rect">
            <a:avLst/>
          </a:prstGeom>
        </p:spPr>
        <p:txBody>
          <a:bodyPr spcFirstLastPara="1" wrap="square" lIns="91425" tIns="45700" rIns="91425" bIns="45700" anchor="t" anchorCtr="0">
            <a:noAutofit/>
          </a:bodyPr>
          <a:lstStyle/>
          <a:p>
            <a:pPr marL="457200" lvl="0" indent="-339725" algn="l" rtl="0">
              <a:spcBef>
                <a:spcPts val="1000"/>
              </a:spcBef>
              <a:spcAft>
                <a:spcPts val="0"/>
              </a:spcAft>
              <a:buClr>
                <a:srgbClr val="000000"/>
              </a:buClr>
              <a:buSzPts val="1750"/>
              <a:buChar char="●"/>
            </a:pPr>
            <a:r>
              <a:rPr lang="en-US" sz="1900">
                <a:solidFill>
                  <a:srgbClr val="000000"/>
                </a:solidFill>
              </a:rPr>
              <a:t>Magnesium is the most important influential variable for the covariate Energy food or fiber rich carb food (RC3).</a:t>
            </a:r>
            <a:endParaRPr sz="1900">
              <a:solidFill>
                <a:srgbClr val="000000"/>
              </a:solidFill>
            </a:endParaRPr>
          </a:p>
          <a:p>
            <a:pPr marL="457200" lvl="0" indent="-339725" algn="l" rtl="0">
              <a:spcBef>
                <a:spcPts val="0"/>
              </a:spcBef>
              <a:spcAft>
                <a:spcPts val="0"/>
              </a:spcAft>
              <a:buClr>
                <a:srgbClr val="000000"/>
              </a:buClr>
              <a:buSzPts val="1750"/>
              <a:buChar char="●"/>
            </a:pPr>
            <a:r>
              <a:rPr lang="en-US" sz="1900">
                <a:solidFill>
                  <a:srgbClr val="000000"/>
                </a:solidFill>
              </a:rPr>
              <a:t>Phosphorus is the most important influential variable for the covariate high protein food(RC1).</a:t>
            </a:r>
            <a:endParaRPr sz="1900">
              <a:solidFill>
                <a:srgbClr val="000000"/>
              </a:solidFill>
            </a:endParaRPr>
          </a:p>
          <a:p>
            <a:pPr marL="457200" lvl="0" indent="0" algn="l" rtl="0">
              <a:spcBef>
                <a:spcPts val="2100"/>
              </a:spcBef>
              <a:spcAft>
                <a:spcPts val="0"/>
              </a:spcAft>
              <a:buNone/>
            </a:pPr>
            <a:endParaRPr sz="1900">
              <a:solidFill>
                <a:srgbClr val="000000"/>
              </a:solidFill>
            </a:endParaRPr>
          </a:p>
          <a:p>
            <a:pPr marL="0" lvl="0" indent="0" algn="l" rtl="0">
              <a:spcBef>
                <a:spcPts val="2100"/>
              </a:spcBef>
              <a:spcAft>
                <a:spcPts val="2100"/>
              </a:spcAft>
              <a:buNone/>
            </a:pPr>
            <a:endParaRPr sz="1900">
              <a:solidFill>
                <a:srgbClr val="000000"/>
              </a:solidFill>
            </a:endParaRPr>
          </a:p>
        </p:txBody>
      </p:sp>
      <p:sp>
        <p:nvSpPr>
          <p:cNvPr id="218" name="Google Shape;218;gac86486df2_1_10"/>
          <p:cNvSpPr txBox="1">
            <a:spLocks noGrp="1"/>
          </p:cNvSpPr>
          <p:nvPr>
            <p:ph type="title"/>
          </p:nvPr>
        </p:nvSpPr>
        <p:spPr>
          <a:xfrm>
            <a:off x="463750" y="393700"/>
            <a:ext cx="11003700" cy="8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Discussion and Results - Canonical Correlation Analysis</a:t>
            </a:r>
            <a:endParaRPr sz="3200" b="1"/>
          </a:p>
        </p:txBody>
      </p:sp>
      <p:cxnSp>
        <p:nvCxnSpPr>
          <p:cNvPr id="219" name="Google Shape;219;gac86486df2_1_10"/>
          <p:cNvCxnSpPr/>
          <p:nvPr/>
        </p:nvCxnSpPr>
        <p:spPr>
          <a:xfrm rot="10800000" flipH="1">
            <a:off x="463750" y="1222600"/>
            <a:ext cx="11046000" cy="14100"/>
          </a:xfrm>
          <a:prstGeom prst="straightConnector1">
            <a:avLst/>
          </a:prstGeom>
          <a:noFill/>
          <a:ln w="9525" cap="flat" cmpd="sng">
            <a:solidFill>
              <a:schemeClr val="dk2"/>
            </a:solidFill>
            <a:prstDash val="solid"/>
            <a:round/>
            <a:headEnd type="none" w="med" len="med"/>
            <a:tailEnd type="none" w="med" len="med"/>
          </a:ln>
        </p:spPr>
      </p:cxnSp>
      <p:pic>
        <p:nvPicPr>
          <p:cNvPr id="220" name="Google Shape;220;gac86486df2_1_10"/>
          <p:cNvPicPr preferRelativeResize="0"/>
          <p:nvPr/>
        </p:nvPicPr>
        <p:blipFill>
          <a:blip r:embed="rId3">
            <a:alphaModFix/>
          </a:blip>
          <a:stretch>
            <a:fillRect/>
          </a:stretch>
        </p:blipFill>
        <p:spPr>
          <a:xfrm>
            <a:off x="6648000" y="1419063"/>
            <a:ext cx="5276626" cy="520262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ac86486df2_1_25"/>
          <p:cNvSpPr txBox="1">
            <a:spLocks noGrp="1"/>
          </p:cNvSpPr>
          <p:nvPr>
            <p:ph type="title"/>
          </p:nvPr>
        </p:nvSpPr>
        <p:spPr>
          <a:xfrm>
            <a:off x="368525" y="449875"/>
            <a:ext cx="9906000" cy="772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Future Works</a:t>
            </a:r>
            <a:endParaRPr/>
          </a:p>
        </p:txBody>
      </p:sp>
      <p:sp>
        <p:nvSpPr>
          <p:cNvPr id="226" name="Google Shape;226;gac86486df2_1_25"/>
          <p:cNvSpPr txBox="1">
            <a:spLocks noGrp="1"/>
          </p:cNvSpPr>
          <p:nvPr>
            <p:ph type="body" idx="1"/>
          </p:nvPr>
        </p:nvSpPr>
        <p:spPr>
          <a:xfrm>
            <a:off x="463750" y="1439450"/>
            <a:ext cx="11425200" cy="4981800"/>
          </a:xfrm>
          <a:prstGeom prst="rect">
            <a:avLst/>
          </a:prstGeom>
        </p:spPr>
        <p:txBody>
          <a:bodyPr spcFirstLastPara="1" wrap="square" lIns="91425" tIns="45700" rIns="91425" bIns="45700" anchor="t" anchorCtr="0">
            <a:noAutofit/>
          </a:bodyPr>
          <a:lstStyle/>
          <a:p>
            <a:pPr marL="457200" lvl="0" indent="-387350" algn="l" rtl="0">
              <a:lnSpc>
                <a:spcPct val="107916"/>
              </a:lnSpc>
              <a:spcBef>
                <a:spcPts val="0"/>
              </a:spcBef>
              <a:spcAft>
                <a:spcPts val="0"/>
              </a:spcAft>
              <a:buClr>
                <a:srgbClr val="000000"/>
              </a:buClr>
              <a:buSzPts val="2500"/>
              <a:buFont typeface="Source Sans Pro"/>
              <a:buChar char="●"/>
            </a:pPr>
            <a:r>
              <a:rPr lang="en-US" sz="2500">
                <a:solidFill>
                  <a:srgbClr val="000000"/>
                </a:solidFill>
                <a:highlight>
                  <a:srgbClr val="FFFFFF"/>
                </a:highlight>
                <a:latin typeface="Source Sans Pro"/>
                <a:ea typeface="Source Sans Pro"/>
                <a:cs typeface="Source Sans Pro"/>
                <a:sym typeface="Source Sans Pro"/>
              </a:rPr>
              <a:t>This study is done on the outdated version SD27 of USDA National Nutrient Database.</a:t>
            </a:r>
            <a:br>
              <a:rPr lang="en-US" sz="2500">
                <a:solidFill>
                  <a:srgbClr val="000000"/>
                </a:solidFill>
                <a:highlight>
                  <a:srgbClr val="FFFFFF"/>
                </a:highlight>
                <a:latin typeface="Source Sans Pro"/>
                <a:ea typeface="Source Sans Pro"/>
                <a:cs typeface="Source Sans Pro"/>
                <a:sym typeface="Source Sans Pro"/>
              </a:rPr>
            </a:br>
            <a:endParaRPr sz="2500">
              <a:solidFill>
                <a:srgbClr val="000000"/>
              </a:solidFill>
              <a:highlight>
                <a:srgbClr val="FFFFFF"/>
              </a:highlight>
              <a:latin typeface="Source Sans Pro"/>
              <a:ea typeface="Source Sans Pro"/>
              <a:cs typeface="Source Sans Pro"/>
              <a:sym typeface="Source Sans Pro"/>
            </a:endParaRPr>
          </a:p>
          <a:p>
            <a:pPr marL="457200" lvl="0" indent="-387350" algn="l" rtl="0">
              <a:lnSpc>
                <a:spcPct val="107916"/>
              </a:lnSpc>
              <a:spcBef>
                <a:spcPts val="0"/>
              </a:spcBef>
              <a:spcAft>
                <a:spcPts val="0"/>
              </a:spcAft>
              <a:buClr>
                <a:srgbClr val="000000"/>
              </a:buClr>
              <a:buSzPts val="2500"/>
              <a:buFont typeface="Source Sans Pro"/>
              <a:buChar char="●"/>
            </a:pPr>
            <a:r>
              <a:rPr lang="en-US" sz="2500">
                <a:solidFill>
                  <a:srgbClr val="000000"/>
                </a:solidFill>
                <a:highlight>
                  <a:srgbClr val="FFFFFF"/>
                </a:highlight>
                <a:latin typeface="Source Sans Pro"/>
                <a:ea typeface="Source Sans Pro"/>
                <a:cs typeface="Source Sans Pro"/>
                <a:sym typeface="Source Sans Pro"/>
              </a:rPr>
              <a:t>This study only shows how the food products are rich or deficits in different good components however, it does not cluster the food products or labels the good product into categories on the basis of their nutrient factors.</a:t>
            </a:r>
            <a:br>
              <a:rPr lang="en-US" sz="2500">
                <a:solidFill>
                  <a:srgbClr val="000000"/>
                </a:solidFill>
                <a:highlight>
                  <a:srgbClr val="FFFFFF"/>
                </a:highlight>
                <a:latin typeface="Source Sans Pro"/>
                <a:ea typeface="Source Sans Pro"/>
                <a:cs typeface="Source Sans Pro"/>
                <a:sym typeface="Source Sans Pro"/>
              </a:rPr>
            </a:br>
            <a:endParaRPr sz="2500">
              <a:solidFill>
                <a:srgbClr val="000000"/>
              </a:solidFill>
              <a:highlight>
                <a:srgbClr val="FFFFFF"/>
              </a:highlight>
              <a:latin typeface="Source Sans Pro"/>
              <a:ea typeface="Source Sans Pro"/>
              <a:cs typeface="Source Sans Pro"/>
              <a:sym typeface="Source Sans Pro"/>
            </a:endParaRPr>
          </a:p>
          <a:p>
            <a:pPr marL="457200" lvl="0" indent="-387350" algn="l" rtl="0">
              <a:lnSpc>
                <a:spcPct val="107916"/>
              </a:lnSpc>
              <a:spcBef>
                <a:spcPts val="0"/>
              </a:spcBef>
              <a:spcAft>
                <a:spcPts val="0"/>
              </a:spcAft>
              <a:buClr>
                <a:srgbClr val="000000"/>
              </a:buClr>
              <a:buSzPts val="2500"/>
              <a:buFont typeface="Source Sans Pro"/>
              <a:buChar char="●"/>
            </a:pPr>
            <a:r>
              <a:rPr lang="en-US" sz="2500">
                <a:solidFill>
                  <a:srgbClr val="000000"/>
                </a:solidFill>
                <a:highlight>
                  <a:srgbClr val="FFFFFF"/>
                </a:highlight>
                <a:latin typeface="Source Sans Pro"/>
                <a:ea typeface="Source Sans Pro"/>
                <a:cs typeface="Source Sans Pro"/>
                <a:sym typeface="Source Sans Pro"/>
              </a:rPr>
              <a:t>This study does not include the relationship between the components produced  from the factor analysis which can be done in the future analysis.</a:t>
            </a:r>
            <a:br>
              <a:rPr lang="en-US" sz="2500">
                <a:solidFill>
                  <a:srgbClr val="000000"/>
                </a:solidFill>
                <a:highlight>
                  <a:srgbClr val="FFFFFF"/>
                </a:highlight>
                <a:latin typeface="Source Sans Pro"/>
                <a:ea typeface="Source Sans Pro"/>
                <a:cs typeface="Source Sans Pro"/>
                <a:sym typeface="Source Sans Pro"/>
              </a:rPr>
            </a:br>
            <a:endParaRPr sz="2500">
              <a:solidFill>
                <a:srgbClr val="000000"/>
              </a:solidFill>
              <a:highlight>
                <a:srgbClr val="FFFFFF"/>
              </a:highlight>
              <a:latin typeface="Source Sans Pro"/>
              <a:ea typeface="Source Sans Pro"/>
              <a:cs typeface="Source Sans Pro"/>
              <a:sym typeface="Source Sans Pro"/>
            </a:endParaRPr>
          </a:p>
          <a:p>
            <a:pPr marL="457200" lvl="0" indent="0" algn="l" rtl="0">
              <a:lnSpc>
                <a:spcPct val="107916"/>
              </a:lnSpc>
              <a:spcBef>
                <a:spcPts val="800"/>
              </a:spcBef>
              <a:spcAft>
                <a:spcPts val="0"/>
              </a:spcAft>
              <a:buNone/>
            </a:pPr>
            <a:endParaRPr sz="2500">
              <a:solidFill>
                <a:srgbClr val="000000"/>
              </a:solidFill>
              <a:highlight>
                <a:srgbClr val="FFFFFF"/>
              </a:highlight>
              <a:latin typeface="Source Sans Pro"/>
              <a:ea typeface="Source Sans Pro"/>
              <a:cs typeface="Source Sans Pro"/>
              <a:sym typeface="Source Sans Pro"/>
            </a:endParaRPr>
          </a:p>
          <a:p>
            <a:pPr marL="0" lvl="0" indent="0" algn="l" rtl="0">
              <a:lnSpc>
                <a:spcPct val="107916"/>
              </a:lnSpc>
              <a:spcBef>
                <a:spcPts val="800"/>
              </a:spcBef>
              <a:spcAft>
                <a:spcPts val="0"/>
              </a:spcAft>
              <a:buNone/>
            </a:pPr>
            <a:endParaRPr sz="2500">
              <a:solidFill>
                <a:srgbClr val="000000"/>
              </a:solidFill>
              <a:highlight>
                <a:srgbClr val="FFFFFF"/>
              </a:highlight>
              <a:latin typeface="Source Sans Pro"/>
              <a:ea typeface="Source Sans Pro"/>
              <a:cs typeface="Source Sans Pro"/>
              <a:sym typeface="Source Sans Pro"/>
            </a:endParaRPr>
          </a:p>
          <a:p>
            <a:pPr marL="457200" lvl="0" indent="0" algn="l" rtl="0">
              <a:lnSpc>
                <a:spcPct val="107916"/>
              </a:lnSpc>
              <a:spcBef>
                <a:spcPts val="800"/>
              </a:spcBef>
              <a:spcAft>
                <a:spcPts val="800"/>
              </a:spcAft>
              <a:buNone/>
            </a:pPr>
            <a:endParaRPr sz="2500">
              <a:solidFill>
                <a:srgbClr val="000000"/>
              </a:solidFill>
              <a:highlight>
                <a:srgbClr val="FFFFFF"/>
              </a:highlight>
              <a:latin typeface="Source Sans Pro"/>
              <a:ea typeface="Source Sans Pro"/>
              <a:cs typeface="Source Sans Pro"/>
              <a:sym typeface="Source Sans Pro"/>
            </a:endParaRPr>
          </a:p>
        </p:txBody>
      </p:sp>
      <p:cxnSp>
        <p:nvCxnSpPr>
          <p:cNvPr id="227" name="Google Shape;227;gac86486df2_1_25"/>
          <p:cNvCxnSpPr/>
          <p:nvPr/>
        </p:nvCxnSpPr>
        <p:spPr>
          <a:xfrm>
            <a:off x="463750" y="1236700"/>
            <a:ext cx="11425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ad879761aa_0_27"/>
          <p:cNvSpPr txBox="1">
            <a:spLocks noGrp="1"/>
          </p:cNvSpPr>
          <p:nvPr>
            <p:ph type="title"/>
          </p:nvPr>
        </p:nvSpPr>
        <p:spPr>
          <a:xfrm>
            <a:off x="368525" y="449875"/>
            <a:ext cx="9906000" cy="772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Limitations</a:t>
            </a:r>
            <a:endParaRPr/>
          </a:p>
        </p:txBody>
      </p:sp>
      <p:sp>
        <p:nvSpPr>
          <p:cNvPr id="233" name="Google Shape;233;gad879761aa_0_27"/>
          <p:cNvSpPr txBox="1">
            <a:spLocks noGrp="1"/>
          </p:cNvSpPr>
          <p:nvPr>
            <p:ph type="body" idx="1"/>
          </p:nvPr>
        </p:nvSpPr>
        <p:spPr>
          <a:xfrm>
            <a:off x="463750" y="1439450"/>
            <a:ext cx="11425200" cy="4981800"/>
          </a:xfrm>
          <a:prstGeom prst="rect">
            <a:avLst/>
          </a:prstGeom>
        </p:spPr>
        <p:txBody>
          <a:bodyPr spcFirstLastPara="1" wrap="square" lIns="91425" tIns="45700" rIns="91425" bIns="45700" anchor="t" anchorCtr="0">
            <a:noAutofit/>
          </a:bodyPr>
          <a:lstStyle/>
          <a:p>
            <a:pPr marL="0" lvl="0" indent="0" algn="l" rtl="0">
              <a:lnSpc>
                <a:spcPct val="107916"/>
              </a:lnSpc>
              <a:spcBef>
                <a:spcPts val="0"/>
              </a:spcBef>
              <a:spcAft>
                <a:spcPts val="0"/>
              </a:spcAft>
              <a:buNone/>
            </a:pPr>
            <a:endParaRPr sz="2500">
              <a:solidFill>
                <a:srgbClr val="000000"/>
              </a:solidFill>
              <a:highlight>
                <a:srgbClr val="FFFFFF"/>
              </a:highlight>
              <a:latin typeface="Source Sans Pro"/>
              <a:ea typeface="Source Sans Pro"/>
              <a:cs typeface="Source Sans Pro"/>
              <a:sym typeface="Source Sans Pro"/>
            </a:endParaRPr>
          </a:p>
          <a:p>
            <a:pPr marL="457200" lvl="0" indent="-387350" algn="l" rtl="0">
              <a:lnSpc>
                <a:spcPct val="107916"/>
              </a:lnSpc>
              <a:spcBef>
                <a:spcPts val="800"/>
              </a:spcBef>
              <a:spcAft>
                <a:spcPts val="0"/>
              </a:spcAft>
              <a:buClr>
                <a:srgbClr val="000000"/>
              </a:buClr>
              <a:buSzPts val="2500"/>
              <a:buFont typeface="Source Sans Pro"/>
              <a:buChar char="●"/>
            </a:pPr>
            <a:r>
              <a:rPr lang="en-US" sz="2500">
                <a:solidFill>
                  <a:srgbClr val="000000"/>
                </a:solidFill>
                <a:highlight>
                  <a:srgbClr val="FFFFFF"/>
                </a:highlight>
                <a:latin typeface="Source Sans Pro"/>
                <a:ea typeface="Source Sans Pro"/>
                <a:cs typeface="Source Sans Pro"/>
                <a:sym typeface="Source Sans Pro"/>
              </a:rPr>
              <a:t>The study do not identifying the amount / portion of the nutrients are needed in our diet.</a:t>
            </a:r>
            <a:br>
              <a:rPr lang="en-US" sz="2500">
                <a:solidFill>
                  <a:srgbClr val="000000"/>
                </a:solidFill>
                <a:highlight>
                  <a:srgbClr val="FFFFFF"/>
                </a:highlight>
                <a:latin typeface="Source Sans Pro"/>
                <a:ea typeface="Source Sans Pro"/>
                <a:cs typeface="Source Sans Pro"/>
                <a:sym typeface="Source Sans Pro"/>
              </a:rPr>
            </a:br>
            <a:endParaRPr sz="2500">
              <a:solidFill>
                <a:srgbClr val="000000"/>
              </a:solidFill>
              <a:highlight>
                <a:srgbClr val="FFFFFF"/>
              </a:highlight>
              <a:latin typeface="Source Sans Pro"/>
              <a:ea typeface="Source Sans Pro"/>
              <a:cs typeface="Source Sans Pro"/>
              <a:sym typeface="Source Sans Pro"/>
            </a:endParaRPr>
          </a:p>
          <a:p>
            <a:pPr marL="457200" lvl="0" indent="-387350" algn="l" rtl="0">
              <a:lnSpc>
                <a:spcPct val="107916"/>
              </a:lnSpc>
              <a:spcBef>
                <a:spcPts val="0"/>
              </a:spcBef>
              <a:spcAft>
                <a:spcPts val="0"/>
              </a:spcAft>
              <a:buClr>
                <a:srgbClr val="000000"/>
              </a:buClr>
              <a:buSzPts val="2500"/>
              <a:buFont typeface="Source Sans Pro"/>
              <a:buChar char="●"/>
            </a:pPr>
            <a:r>
              <a:rPr lang="en-US" sz="2500">
                <a:solidFill>
                  <a:srgbClr val="000000"/>
                </a:solidFill>
                <a:highlight>
                  <a:srgbClr val="FFFFFF"/>
                </a:highlight>
                <a:latin typeface="Source Sans Pro"/>
                <a:ea typeface="Source Sans Pro"/>
                <a:cs typeface="Source Sans Pro"/>
                <a:sym typeface="Source Sans Pro"/>
              </a:rPr>
              <a:t>Absence of data to study the estimation of the risk of  disease with nutrient patterns.</a:t>
            </a:r>
            <a:br>
              <a:rPr lang="en-US" sz="2500">
                <a:solidFill>
                  <a:srgbClr val="000000"/>
                </a:solidFill>
                <a:highlight>
                  <a:srgbClr val="FFFFFF"/>
                </a:highlight>
                <a:latin typeface="Source Sans Pro"/>
                <a:ea typeface="Source Sans Pro"/>
                <a:cs typeface="Source Sans Pro"/>
                <a:sym typeface="Source Sans Pro"/>
              </a:rPr>
            </a:br>
            <a:endParaRPr sz="2500">
              <a:solidFill>
                <a:srgbClr val="000000"/>
              </a:solidFill>
              <a:highlight>
                <a:srgbClr val="FFFFFF"/>
              </a:highlight>
              <a:latin typeface="Source Sans Pro"/>
              <a:ea typeface="Source Sans Pro"/>
              <a:cs typeface="Source Sans Pro"/>
              <a:sym typeface="Source Sans Pro"/>
            </a:endParaRPr>
          </a:p>
          <a:p>
            <a:pPr marL="457200" lvl="0" indent="0" algn="l" rtl="0">
              <a:lnSpc>
                <a:spcPct val="107916"/>
              </a:lnSpc>
              <a:spcBef>
                <a:spcPts val="800"/>
              </a:spcBef>
              <a:spcAft>
                <a:spcPts val="0"/>
              </a:spcAft>
              <a:buNone/>
            </a:pPr>
            <a:endParaRPr sz="2500">
              <a:solidFill>
                <a:srgbClr val="000000"/>
              </a:solidFill>
              <a:highlight>
                <a:srgbClr val="FFFFFF"/>
              </a:highlight>
              <a:latin typeface="Source Sans Pro"/>
              <a:ea typeface="Source Sans Pro"/>
              <a:cs typeface="Source Sans Pro"/>
              <a:sym typeface="Source Sans Pro"/>
            </a:endParaRPr>
          </a:p>
          <a:p>
            <a:pPr marL="0" lvl="0" indent="0" algn="l" rtl="0">
              <a:lnSpc>
                <a:spcPct val="107916"/>
              </a:lnSpc>
              <a:spcBef>
                <a:spcPts val="800"/>
              </a:spcBef>
              <a:spcAft>
                <a:spcPts val="0"/>
              </a:spcAft>
              <a:buNone/>
            </a:pPr>
            <a:endParaRPr sz="2500">
              <a:solidFill>
                <a:srgbClr val="000000"/>
              </a:solidFill>
              <a:highlight>
                <a:srgbClr val="FFFFFF"/>
              </a:highlight>
              <a:latin typeface="Source Sans Pro"/>
              <a:ea typeface="Source Sans Pro"/>
              <a:cs typeface="Source Sans Pro"/>
              <a:sym typeface="Source Sans Pro"/>
            </a:endParaRPr>
          </a:p>
          <a:p>
            <a:pPr marL="457200" lvl="0" indent="0" algn="l" rtl="0">
              <a:lnSpc>
                <a:spcPct val="107916"/>
              </a:lnSpc>
              <a:spcBef>
                <a:spcPts val="800"/>
              </a:spcBef>
              <a:spcAft>
                <a:spcPts val="800"/>
              </a:spcAft>
              <a:buNone/>
            </a:pPr>
            <a:endParaRPr sz="2500">
              <a:solidFill>
                <a:srgbClr val="000000"/>
              </a:solidFill>
              <a:highlight>
                <a:srgbClr val="FFFFFF"/>
              </a:highlight>
              <a:latin typeface="Source Sans Pro"/>
              <a:ea typeface="Source Sans Pro"/>
              <a:cs typeface="Source Sans Pro"/>
              <a:sym typeface="Source Sans Pro"/>
            </a:endParaRPr>
          </a:p>
        </p:txBody>
      </p:sp>
      <p:cxnSp>
        <p:nvCxnSpPr>
          <p:cNvPr id="234" name="Google Shape;234;gad879761aa_0_27"/>
          <p:cNvCxnSpPr/>
          <p:nvPr/>
        </p:nvCxnSpPr>
        <p:spPr>
          <a:xfrm>
            <a:off x="463750" y="1236700"/>
            <a:ext cx="11425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542354ed75_0_10"/>
          <p:cNvSpPr txBox="1">
            <a:spLocks noGrp="1"/>
          </p:cNvSpPr>
          <p:nvPr>
            <p:ph type="body" idx="1"/>
          </p:nvPr>
        </p:nvSpPr>
        <p:spPr>
          <a:xfrm>
            <a:off x="146650" y="1482850"/>
            <a:ext cx="11320800" cy="5161800"/>
          </a:xfrm>
          <a:prstGeom prst="rect">
            <a:avLst/>
          </a:prstGeom>
        </p:spPr>
        <p:txBody>
          <a:bodyPr spcFirstLastPara="1" wrap="square" lIns="91425" tIns="45700" rIns="91425" bIns="45700" anchor="t" anchorCtr="0">
            <a:noAutofit/>
          </a:bodyPr>
          <a:lstStyle/>
          <a:p>
            <a:pPr marL="101600" lvl="0" indent="0" algn="l" rtl="0">
              <a:lnSpc>
                <a:spcPct val="90000"/>
              </a:lnSpc>
              <a:spcBef>
                <a:spcPts val="1000"/>
              </a:spcBef>
              <a:spcAft>
                <a:spcPts val="0"/>
              </a:spcAft>
              <a:buClr>
                <a:srgbClr val="000000"/>
              </a:buClr>
              <a:buSzPts val="2000"/>
              <a:buNone/>
            </a:pPr>
            <a:br>
              <a:rPr lang="en-US" sz="2000" dirty="0">
                <a:solidFill>
                  <a:srgbClr val="000000"/>
                </a:solidFill>
                <a:latin typeface="Source Sans Pro"/>
                <a:ea typeface="Source Sans Pro"/>
                <a:cs typeface="Source Sans Pro"/>
                <a:sym typeface="Source Sans Pro"/>
              </a:rPr>
            </a:br>
            <a:endParaRPr sz="2000" dirty="0">
              <a:solidFill>
                <a:srgbClr val="000000"/>
              </a:solidFill>
              <a:latin typeface="Source Sans Pro"/>
              <a:ea typeface="Source Sans Pro"/>
              <a:cs typeface="Source Sans Pro"/>
              <a:sym typeface="Source Sans Pro"/>
            </a:endParaRPr>
          </a:p>
          <a:p>
            <a:pPr marL="457200" lvl="0" indent="-355600" algn="l" rtl="0">
              <a:lnSpc>
                <a:spcPct val="90000"/>
              </a:lnSpc>
              <a:spcBef>
                <a:spcPts val="0"/>
              </a:spcBef>
              <a:spcAft>
                <a:spcPts val="0"/>
              </a:spcAft>
              <a:buClr>
                <a:srgbClr val="000000"/>
              </a:buClr>
              <a:buSzPts val="2000"/>
              <a:buFont typeface="Source Sans Pro"/>
              <a:buChar char="●"/>
            </a:pPr>
            <a:r>
              <a:rPr lang="en-US" sz="2000" dirty="0">
                <a:solidFill>
                  <a:srgbClr val="000000"/>
                </a:solidFill>
                <a:latin typeface="Source Sans Pro"/>
                <a:ea typeface="Source Sans Pro"/>
                <a:cs typeface="Source Sans Pro"/>
                <a:sym typeface="Source Sans Pro"/>
              </a:rPr>
              <a:t>Depending upon the need of the individual, it is possible to focus on food product that are rich in specific set of nutrient:</a:t>
            </a:r>
            <a:br>
              <a:rPr lang="en-US" sz="2000" dirty="0">
                <a:solidFill>
                  <a:srgbClr val="000000"/>
                </a:solidFill>
                <a:latin typeface="Source Sans Pro"/>
                <a:ea typeface="Source Sans Pro"/>
                <a:cs typeface="Source Sans Pro"/>
                <a:sym typeface="Source Sans Pro"/>
              </a:rPr>
            </a:br>
            <a:endParaRPr sz="2000" dirty="0">
              <a:solidFill>
                <a:srgbClr val="000000"/>
              </a:solidFill>
              <a:latin typeface="Source Sans Pro"/>
              <a:ea typeface="Source Sans Pro"/>
              <a:cs typeface="Source Sans Pro"/>
              <a:sym typeface="Source Sans Pro"/>
            </a:endParaRPr>
          </a:p>
          <a:p>
            <a:pPr marL="914400" lvl="1" indent="-355600" algn="l" rtl="0">
              <a:lnSpc>
                <a:spcPct val="90000"/>
              </a:lnSpc>
              <a:spcBef>
                <a:spcPts val="0"/>
              </a:spcBef>
              <a:spcAft>
                <a:spcPts val="0"/>
              </a:spcAft>
              <a:buClr>
                <a:srgbClr val="000000"/>
              </a:buClr>
              <a:buSzPts val="2000"/>
              <a:buFont typeface="Source Sans Pro"/>
              <a:buChar char="○"/>
            </a:pPr>
            <a:r>
              <a:rPr lang="en-US" sz="2000" b="1" dirty="0">
                <a:solidFill>
                  <a:srgbClr val="000000"/>
                </a:solidFill>
                <a:highlight>
                  <a:schemeClr val="lt1"/>
                </a:highlight>
                <a:latin typeface="Source Sans Pro"/>
                <a:ea typeface="Source Sans Pro"/>
                <a:cs typeface="Source Sans Pro"/>
                <a:sym typeface="Source Sans Pro"/>
              </a:rPr>
              <a:t>Fiber - </a:t>
            </a:r>
            <a:r>
              <a:rPr lang="en-US" sz="2000" b="1" dirty="0" err="1">
                <a:solidFill>
                  <a:srgbClr val="000000"/>
                </a:solidFill>
                <a:highlight>
                  <a:schemeClr val="lt1"/>
                </a:highlight>
                <a:latin typeface="Source Sans Pro"/>
                <a:ea typeface="Source Sans Pro"/>
                <a:cs typeface="Source Sans Pro"/>
                <a:sym typeface="Source Sans Pro"/>
              </a:rPr>
              <a:t>riched</a:t>
            </a:r>
            <a:r>
              <a:rPr lang="en-US" sz="2000" b="1" dirty="0">
                <a:solidFill>
                  <a:srgbClr val="000000"/>
                </a:solidFill>
                <a:highlight>
                  <a:schemeClr val="lt1"/>
                </a:highlight>
                <a:latin typeface="Source Sans Pro"/>
                <a:ea typeface="Source Sans Pro"/>
                <a:cs typeface="Source Sans Pro"/>
                <a:sym typeface="Source Sans Pro"/>
              </a:rPr>
              <a:t> Carbohydrates </a:t>
            </a:r>
            <a:r>
              <a:rPr lang="en-US" sz="2000" b="1" dirty="0">
                <a:solidFill>
                  <a:srgbClr val="000000"/>
                </a:solidFill>
                <a:latin typeface="Source Sans Pro"/>
                <a:ea typeface="Source Sans Pro"/>
                <a:cs typeface="Source Sans Pro"/>
                <a:sym typeface="Source Sans Pro"/>
              </a:rPr>
              <a:t>:</a:t>
            </a:r>
            <a:r>
              <a:rPr lang="en-US" sz="2000" dirty="0">
                <a:solidFill>
                  <a:srgbClr val="000000"/>
                </a:solidFill>
                <a:latin typeface="Source Sans Pro"/>
                <a:ea typeface="Source Sans Pro"/>
                <a:cs typeface="Source Sans Pro"/>
                <a:sym typeface="Source Sans Pro"/>
              </a:rPr>
              <a:t> Nutritious carbohydrate foods are rich source of fiber, as fiber itself is a form of carbohydrate.  A high-fiber diet may protect against conditions like tips  and heart disease.</a:t>
            </a:r>
            <a:br>
              <a:rPr lang="en-US" sz="2000" dirty="0">
                <a:solidFill>
                  <a:srgbClr val="000000"/>
                </a:solidFill>
                <a:latin typeface="Source Sans Pro"/>
                <a:ea typeface="Source Sans Pro"/>
                <a:cs typeface="Source Sans Pro"/>
                <a:sym typeface="Source Sans Pro"/>
              </a:rPr>
            </a:br>
            <a:endParaRPr sz="2000" dirty="0">
              <a:solidFill>
                <a:srgbClr val="000000"/>
              </a:solidFill>
              <a:latin typeface="Source Sans Pro"/>
              <a:ea typeface="Source Sans Pro"/>
              <a:cs typeface="Source Sans Pro"/>
              <a:sym typeface="Source Sans Pro"/>
            </a:endParaRPr>
          </a:p>
          <a:p>
            <a:pPr marL="914400" lvl="1" indent="-355600" algn="l" rtl="0">
              <a:lnSpc>
                <a:spcPct val="90000"/>
              </a:lnSpc>
              <a:spcBef>
                <a:spcPts val="0"/>
              </a:spcBef>
              <a:spcAft>
                <a:spcPts val="0"/>
              </a:spcAft>
              <a:buClr>
                <a:srgbClr val="000000"/>
              </a:buClr>
              <a:buSzPts val="2000"/>
              <a:buFont typeface="Source Sans Pro"/>
              <a:buChar char="○"/>
            </a:pPr>
            <a:r>
              <a:rPr lang="en-US" sz="2000" b="1" dirty="0">
                <a:solidFill>
                  <a:srgbClr val="000000"/>
                </a:solidFill>
                <a:highlight>
                  <a:schemeClr val="lt1"/>
                </a:highlight>
                <a:latin typeface="Source Sans Pro"/>
                <a:ea typeface="Source Sans Pro"/>
                <a:cs typeface="Source Sans Pro"/>
                <a:sym typeface="Source Sans Pro"/>
              </a:rPr>
              <a:t>Anti-anemic nutrient</a:t>
            </a:r>
            <a:r>
              <a:rPr lang="en-US" sz="2000" dirty="0">
                <a:solidFill>
                  <a:srgbClr val="000000"/>
                </a:solidFill>
                <a:highlight>
                  <a:schemeClr val="lt1"/>
                </a:highlight>
                <a:latin typeface="Source Sans Pro"/>
                <a:ea typeface="Source Sans Pro"/>
                <a:cs typeface="Source Sans Pro"/>
                <a:sym typeface="Source Sans Pro"/>
              </a:rPr>
              <a:t> :  includes high content of iron with vitamin C and zinc.</a:t>
            </a:r>
            <a:br>
              <a:rPr lang="en-US" sz="2000" dirty="0">
                <a:solidFill>
                  <a:srgbClr val="000000"/>
                </a:solidFill>
                <a:highlight>
                  <a:schemeClr val="lt1"/>
                </a:highlight>
                <a:latin typeface="Source Sans Pro"/>
                <a:ea typeface="Source Sans Pro"/>
                <a:cs typeface="Source Sans Pro"/>
                <a:sym typeface="Source Sans Pro"/>
              </a:rPr>
            </a:br>
            <a:r>
              <a:rPr lang="en-US" sz="2000" dirty="0">
                <a:solidFill>
                  <a:srgbClr val="000000"/>
                </a:solidFill>
                <a:highlight>
                  <a:schemeClr val="lt1"/>
                </a:highlight>
                <a:latin typeface="Source Sans Pro"/>
                <a:ea typeface="Source Sans Pro"/>
                <a:cs typeface="Source Sans Pro"/>
                <a:sym typeface="Source Sans Pro"/>
              </a:rPr>
              <a:t>anti-anemic diet is good for people struggling with anemia.</a:t>
            </a:r>
            <a:br>
              <a:rPr lang="en-US" sz="2000" dirty="0">
                <a:solidFill>
                  <a:srgbClr val="000000"/>
                </a:solidFill>
                <a:highlight>
                  <a:schemeClr val="lt1"/>
                </a:highlight>
                <a:latin typeface="Source Sans Pro"/>
                <a:ea typeface="Source Sans Pro"/>
                <a:cs typeface="Source Sans Pro"/>
                <a:sym typeface="Source Sans Pro"/>
              </a:rPr>
            </a:br>
            <a:endParaRPr sz="2000" dirty="0">
              <a:solidFill>
                <a:srgbClr val="000000"/>
              </a:solidFill>
              <a:highlight>
                <a:schemeClr val="lt1"/>
              </a:highlight>
              <a:latin typeface="Source Sans Pro"/>
              <a:ea typeface="Source Sans Pro"/>
              <a:cs typeface="Source Sans Pro"/>
              <a:sym typeface="Source Sans Pro"/>
            </a:endParaRPr>
          </a:p>
          <a:p>
            <a:pPr marL="914400" lvl="1" indent="-387350" algn="l" rtl="0">
              <a:lnSpc>
                <a:spcPct val="90000"/>
              </a:lnSpc>
              <a:spcBef>
                <a:spcPts val="0"/>
              </a:spcBef>
              <a:spcAft>
                <a:spcPts val="0"/>
              </a:spcAft>
              <a:buClr>
                <a:srgbClr val="000000"/>
              </a:buClr>
              <a:buSzPts val="2500"/>
              <a:buFont typeface="Source Sans Pro"/>
              <a:buChar char="○"/>
            </a:pPr>
            <a:r>
              <a:rPr lang="en-US" sz="2000" b="1" dirty="0">
                <a:solidFill>
                  <a:srgbClr val="000000"/>
                </a:solidFill>
                <a:highlight>
                  <a:schemeClr val="lt1"/>
                </a:highlight>
                <a:latin typeface="Source Sans Pro"/>
                <a:ea typeface="Source Sans Pro"/>
                <a:cs typeface="Source Sans Pro"/>
                <a:sym typeface="Source Sans Pro"/>
              </a:rPr>
              <a:t>High-Protein : </a:t>
            </a:r>
            <a:r>
              <a:rPr lang="en-US" sz="2000" dirty="0">
                <a:solidFill>
                  <a:srgbClr val="000000"/>
                </a:solidFill>
                <a:latin typeface="Source Sans Pro"/>
                <a:ea typeface="Source Sans Pro"/>
                <a:cs typeface="Source Sans Pro"/>
                <a:sym typeface="Source Sans Pro"/>
              </a:rPr>
              <a:t>high protein diet includes proteins and good fats that  is good for building muscles and are very important especially for athletes.</a:t>
            </a:r>
            <a:br>
              <a:rPr lang="en-US" sz="2500" dirty="0">
                <a:solidFill>
                  <a:srgbClr val="000000"/>
                </a:solidFill>
                <a:latin typeface="Source Sans Pro"/>
                <a:ea typeface="Source Sans Pro"/>
                <a:cs typeface="Source Sans Pro"/>
                <a:sym typeface="Source Sans Pro"/>
              </a:rPr>
            </a:br>
            <a:br>
              <a:rPr lang="en-US" sz="2500" dirty="0">
                <a:solidFill>
                  <a:srgbClr val="000000"/>
                </a:solidFill>
                <a:latin typeface="Source Sans Pro"/>
                <a:ea typeface="Source Sans Pro"/>
                <a:cs typeface="Source Sans Pro"/>
                <a:sym typeface="Source Sans Pro"/>
              </a:rPr>
            </a:br>
            <a:endParaRPr sz="2500" dirty="0">
              <a:solidFill>
                <a:srgbClr val="000000"/>
              </a:solidFill>
              <a:highlight>
                <a:srgbClr val="FFFFFF"/>
              </a:highlight>
              <a:latin typeface="Source Sans Pro"/>
              <a:ea typeface="Source Sans Pro"/>
              <a:cs typeface="Source Sans Pro"/>
              <a:sym typeface="Source Sans Pro"/>
            </a:endParaRPr>
          </a:p>
          <a:p>
            <a:pPr marL="914400" lvl="0" indent="0" algn="l" rtl="0">
              <a:spcBef>
                <a:spcPts val="1000"/>
              </a:spcBef>
              <a:spcAft>
                <a:spcPts val="2100"/>
              </a:spcAft>
              <a:buNone/>
            </a:pPr>
            <a:endParaRPr sz="2100" dirty="0">
              <a:solidFill>
                <a:srgbClr val="000000"/>
              </a:solidFill>
              <a:highlight>
                <a:srgbClr val="FFFFFF"/>
              </a:highlight>
              <a:latin typeface="Calibri"/>
              <a:ea typeface="Calibri"/>
              <a:cs typeface="Calibri"/>
              <a:sym typeface="Calibri"/>
            </a:endParaRPr>
          </a:p>
        </p:txBody>
      </p:sp>
      <p:sp>
        <p:nvSpPr>
          <p:cNvPr id="240" name="Google Shape;240;g542354ed75_0_10"/>
          <p:cNvSpPr txBox="1">
            <a:spLocks noGrp="1"/>
          </p:cNvSpPr>
          <p:nvPr>
            <p:ph type="title"/>
          </p:nvPr>
        </p:nvSpPr>
        <p:spPr>
          <a:xfrm>
            <a:off x="463750" y="393700"/>
            <a:ext cx="11003700" cy="8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Conclusion</a:t>
            </a:r>
            <a:endParaRPr sz="3200" b="1"/>
          </a:p>
        </p:txBody>
      </p:sp>
      <p:cxnSp>
        <p:nvCxnSpPr>
          <p:cNvPr id="241" name="Google Shape;241;g542354ed75_0_10"/>
          <p:cNvCxnSpPr/>
          <p:nvPr/>
        </p:nvCxnSpPr>
        <p:spPr>
          <a:xfrm rot="10800000" flipH="1">
            <a:off x="463750" y="1222600"/>
            <a:ext cx="11046000" cy="14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ad879761aa_0_21"/>
          <p:cNvSpPr txBox="1">
            <a:spLocks noGrp="1"/>
          </p:cNvSpPr>
          <p:nvPr>
            <p:ph type="body" idx="1"/>
          </p:nvPr>
        </p:nvSpPr>
        <p:spPr>
          <a:xfrm>
            <a:off x="305200" y="1940950"/>
            <a:ext cx="11320800" cy="4247400"/>
          </a:xfrm>
          <a:prstGeom prst="rect">
            <a:avLst/>
          </a:prstGeom>
        </p:spPr>
        <p:txBody>
          <a:bodyPr spcFirstLastPara="1" wrap="square" lIns="91425" tIns="45700" rIns="91425" bIns="45700" anchor="t" anchorCtr="0">
            <a:noAutofit/>
          </a:bodyPr>
          <a:lstStyle/>
          <a:p>
            <a:pPr marL="457200" lvl="0" indent="-387350" algn="l" rtl="0">
              <a:lnSpc>
                <a:spcPct val="107916"/>
              </a:lnSpc>
              <a:spcBef>
                <a:spcPts val="0"/>
              </a:spcBef>
              <a:spcAft>
                <a:spcPts val="0"/>
              </a:spcAft>
              <a:buClr>
                <a:srgbClr val="000000"/>
              </a:buClr>
              <a:buSzPts val="2500"/>
              <a:buFont typeface="Source Sans Pro"/>
              <a:buChar char="●"/>
            </a:pPr>
            <a:r>
              <a:rPr lang="en-US" sz="2500">
                <a:solidFill>
                  <a:srgbClr val="000000"/>
                </a:solidFill>
                <a:latin typeface="Source Sans Pro"/>
                <a:ea typeface="Source Sans Pro"/>
                <a:cs typeface="Source Sans Pro"/>
                <a:sym typeface="Source Sans Pro"/>
              </a:rPr>
              <a:t>The nutrients pattern are related to each other :</a:t>
            </a:r>
            <a:endParaRPr sz="2500">
              <a:solidFill>
                <a:srgbClr val="000000"/>
              </a:solidFill>
              <a:latin typeface="Source Sans Pro"/>
              <a:ea typeface="Source Sans Pro"/>
              <a:cs typeface="Source Sans Pro"/>
              <a:sym typeface="Source Sans Pro"/>
            </a:endParaRPr>
          </a:p>
          <a:p>
            <a:pPr marL="914400" lvl="1" indent="-387350" algn="l" rtl="0">
              <a:lnSpc>
                <a:spcPct val="107916"/>
              </a:lnSpc>
              <a:spcBef>
                <a:spcPts val="0"/>
              </a:spcBef>
              <a:spcAft>
                <a:spcPts val="0"/>
              </a:spcAft>
              <a:buClr>
                <a:srgbClr val="000000"/>
              </a:buClr>
              <a:buSzPts val="2500"/>
              <a:buFont typeface="Source Sans Pro"/>
              <a:buChar char="○"/>
            </a:pPr>
            <a:r>
              <a:rPr lang="en-US" sz="2500">
                <a:solidFill>
                  <a:srgbClr val="000000"/>
                </a:solidFill>
                <a:highlight>
                  <a:schemeClr val="lt1"/>
                </a:highlight>
                <a:latin typeface="Source Sans Pro"/>
                <a:ea typeface="Source Sans Pro"/>
                <a:cs typeface="Source Sans Pro"/>
                <a:sym typeface="Source Sans Pro"/>
              </a:rPr>
              <a:t>Fiber- rich Carbohydrates</a:t>
            </a:r>
            <a:r>
              <a:rPr lang="en-US" sz="2500">
                <a:solidFill>
                  <a:srgbClr val="000000"/>
                </a:solidFill>
                <a:latin typeface="Source Sans Pro"/>
                <a:ea typeface="Source Sans Pro"/>
                <a:cs typeface="Source Sans Pro"/>
                <a:sym typeface="Source Sans Pro"/>
              </a:rPr>
              <a:t> increases with the increase in Anti-anemic food nutrients also increases. </a:t>
            </a:r>
            <a:endParaRPr sz="2500">
              <a:solidFill>
                <a:srgbClr val="000000"/>
              </a:solidFill>
              <a:latin typeface="Source Sans Pro"/>
              <a:ea typeface="Source Sans Pro"/>
              <a:cs typeface="Source Sans Pro"/>
              <a:sym typeface="Source Sans Pro"/>
            </a:endParaRPr>
          </a:p>
          <a:p>
            <a:pPr marL="914400" lvl="1" indent="-387350" algn="l" rtl="0">
              <a:lnSpc>
                <a:spcPct val="107916"/>
              </a:lnSpc>
              <a:spcBef>
                <a:spcPts val="0"/>
              </a:spcBef>
              <a:spcAft>
                <a:spcPts val="0"/>
              </a:spcAft>
              <a:buClr>
                <a:srgbClr val="000000"/>
              </a:buClr>
              <a:buSzPts val="2500"/>
              <a:buFont typeface="Source Sans Pro"/>
              <a:buChar char="○"/>
            </a:pPr>
            <a:r>
              <a:rPr lang="en-US" sz="2500">
                <a:solidFill>
                  <a:srgbClr val="000000"/>
                </a:solidFill>
                <a:latin typeface="Source Sans Pro"/>
                <a:ea typeface="Source Sans Pro"/>
                <a:cs typeface="Source Sans Pro"/>
                <a:sym typeface="Source Sans Pro"/>
              </a:rPr>
              <a:t>Similarly, as </a:t>
            </a:r>
            <a:r>
              <a:rPr lang="en-US" sz="2500">
                <a:solidFill>
                  <a:srgbClr val="000000"/>
                </a:solidFill>
                <a:highlight>
                  <a:schemeClr val="lt1"/>
                </a:highlight>
                <a:latin typeface="Source Sans Pro"/>
                <a:ea typeface="Source Sans Pro"/>
                <a:cs typeface="Source Sans Pro"/>
                <a:sym typeface="Source Sans Pro"/>
              </a:rPr>
              <a:t>Fiber- rich Carbohydrates </a:t>
            </a:r>
            <a:r>
              <a:rPr lang="en-US" sz="2500">
                <a:solidFill>
                  <a:srgbClr val="000000"/>
                </a:solidFill>
                <a:latin typeface="Source Sans Pro"/>
                <a:ea typeface="Source Sans Pro"/>
                <a:cs typeface="Source Sans Pro"/>
                <a:sym typeface="Source Sans Pro"/>
              </a:rPr>
              <a:t>increases in the food items, high protein nutrients are also observed to be increased.</a:t>
            </a:r>
            <a:endParaRPr sz="2500">
              <a:solidFill>
                <a:srgbClr val="000000"/>
              </a:solidFill>
              <a:highlight>
                <a:schemeClr val="lt1"/>
              </a:highlight>
              <a:latin typeface="Source Sans Pro"/>
              <a:ea typeface="Source Sans Pro"/>
              <a:cs typeface="Source Sans Pro"/>
              <a:sym typeface="Source Sans Pro"/>
            </a:endParaRPr>
          </a:p>
          <a:p>
            <a:pPr marL="914400" lvl="0" indent="0" algn="l" rtl="0">
              <a:spcBef>
                <a:spcPts val="1000"/>
              </a:spcBef>
              <a:spcAft>
                <a:spcPts val="0"/>
              </a:spcAft>
              <a:buNone/>
            </a:pPr>
            <a:endParaRPr sz="2100">
              <a:solidFill>
                <a:srgbClr val="000000"/>
              </a:solidFill>
              <a:highlight>
                <a:schemeClr val="lt1"/>
              </a:highlight>
              <a:latin typeface="Calibri"/>
              <a:ea typeface="Calibri"/>
              <a:cs typeface="Calibri"/>
              <a:sym typeface="Calibri"/>
            </a:endParaRPr>
          </a:p>
          <a:p>
            <a:pPr marL="457200" lvl="0" indent="0" algn="l" rtl="0">
              <a:lnSpc>
                <a:spcPct val="90000"/>
              </a:lnSpc>
              <a:spcBef>
                <a:spcPts val="2100"/>
              </a:spcBef>
              <a:spcAft>
                <a:spcPts val="0"/>
              </a:spcAft>
              <a:buNone/>
            </a:pPr>
            <a:endParaRPr sz="2000">
              <a:solidFill>
                <a:srgbClr val="000000"/>
              </a:solidFill>
              <a:latin typeface="Source Sans Pro"/>
              <a:ea typeface="Source Sans Pro"/>
              <a:cs typeface="Source Sans Pro"/>
              <a:sym typeface="Source Sans Pro"/>
            </a:endParaRPr>
          </a:p>
          <a:p>
            <a:pPr marL="457200" lvl="0" indent="0" algn="l" rtl="0">
              <a:lnSpc>
                <a:spcPct val="107916"/>
              </a:lnSpc>
              <a:spcBef>
                <a:spcPts val="0"/>
              </a:spcBef>
              <a:spcAft>
                <a:spcPts val="0"/>
              </a:spcAft>
              <a:buNone/>
            </a:pPr>
            <a:endParaRPr sz="2500">
              <a:solidFill>
                <a:srgbClr val="000000"/>
              </a:solidFill>
              <a:highlight>
                <a:srgbClr val="FFFFFF"/>
              </a:highlight>
              <a:latin typeface="Source Sans Pro"/>
              <a:ea typeface="Source Sans Pro"/>
              <a:cs typeface="Source Sans Pro"/>
              <a:sym typeface="Source Sans Pro"/>
            </a:endParaRPr>
          </a:p>
          <a:p>
            <a:pPr marL="914400" lvl="0" indent="0" algn="l" rtl="0">
              <a:spcBef>
                <a:spcPts val="1000"/>
              </a:spcBef>
              <a:spcAft>
                <a:spcPts val="2100"/>
              </a:spcAft>
              <a:buNone/>
            </a:pPr>
            <a:endParaRPr sz="2100">
              <a:solidFill>
                <a:srgbClr val="000000"/>
              </a:solidFill>
              <a:highlight>
                <a:srgbClr val="FFFFFF"/>
              </a:highlight>
              <a:latin typeface="Calibri"/>
              <a:ea typeface="Calibri"/>
              <a:cs typeface="Calibri"/>
              <a:sym typeface="Calibri"/>
            </a:endParaRPr>
          </a:p>
        </p:txBody>
      </p:sp>
      <p:sp>
        <p:nvSpPr>
          <p:cNvPr id="254" name="Google Shape;254;gad879761aa_0_21"/>
          <p:cNvSpPr txBox="1">
            <a:spLocks noGrp="1"/>
          </p:cNvSpPr>
          <p:nvPr>
            <p:ph type="title"/>
          </p:nvPr>
        </p:nvSpPr>
        <p:spPr>
          <a:xfrm>
            <a:off x="463750" y="393700"/>
            <a:ext cx="11003700" cy="8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Conclusion</a:t>
            </a:r>
            <a:endParaRPr sz="3200" b="1"/>
          </a:p>
        </p:txBody>
      </p:sp>
      <p:cxnSp>
        <p:nvCxnSpPr>
          <p:cNvPr id="255" name="Google Shape;255;gad879761aa_0_21"/>
          <p:cNvCxnSpPr/>
          <p:nvPr/>
        </p:nvCxnSpPr>
        <p:spPr>
          <a:xfrm rot="10800000" flipH="1">
            <a:off x="463750" y="1222600"/>
            <a:ext cx="11046000" cy="14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a30cc3de97_2_0"/>
          <p:cNvSpPr txBox="1">
            <a:spLocks noGrp="1"/>
          </p:cNvSpPr>
          <p:nvPr>
            <p:ph type="body" idx="1"/>
          </p:nvPr>
        </p:nvSpPr>
        <p:spPr>
          <a:xfrm>
            <a:off x="463750" y="1393175"/>
            <a:ext cx="11046000" cy="5285400"/>
          </a:xfrm>
          <a:prstGeom prst="rect">
            <a:avLst/>
          </a:prstGeom>
        </p:spPr>
        <p:txBody>
          <a:bodyPr spcFirstLastPara="1" wrap="square" lIns="91425" tIns="45700" rIns="91425" bIns="45700" anchor="t" anchorCtr="0">
            <a:noAutofit/>
          </a:bodyPr>
          <a:lstStyle/>
          <a:p>
            <a:pPr marL="457200" lvl="0" indent="-342900" algn="l" rtl="0">
              <a:lnSpc>
                <a:spcPct val="107916"/>
              </a:lnSpc>
              <a:spcBef>
                <a:spcPts val="0"/>
              </a:spcBef>
              <a:spcAft>
                <a:spcPts val="0"/>
              </a:spcAft>
              <a:buClr>
                <a:srgbClr val="000000"/>
              </a:buClr>
              <a:buSzPts val="1800"/>
              <a:buFont typeface="Source Sans Pro"/>
              <a:buAutoNum type="arabicPeriod"/>
            </a:pPr>
            <a:r>
              <a:rPr lang="en-US" sz="1800">
                <a:solidFill>
                  <a:srgbClr val="000000"/>
                </a:solidFill>
                <a:highlight>
                  <a:srgbClr val="FFFFFF"/>
                </a:highlight>
                <a:latin typeface="Source Sans Pro"/>
                <a:ea typeface="Source Sans Pro"/>
                <a:cs typeface="Source Sans Pro"/>
                <a:sym typeface="Source Sans Pro"/>
              </a:rPr>
              <a:t>Pehrsson, P. R., Haytowitz, D. B., Holden, J. M., Perry, C. R., &amp; Beckler, D. G. (2000). USDA’s National Food and Nutrient Analysis Program: Food Sampling. </a:t>
            </a:r>
            <a:r>
              <a:rPr lang="en-US" sz="1800" i="1">
                <a:solidFill>
                  <a:srgbClr val="000000"/>
                </a:solidFill>
                <a:highlight>
                  <a:srgbClr val="FFFFFF"/>
                </a:highlight>
                <a:latin typeface="Source Sans Pro"/>
                <a:ea typeface="Source Sans Pro"/>
                <a:cs typeface="Source Sans Pro"/>
                <a:sym typeface="Source Sans Pro"/>
              </a:rPr>
              <a:t>Journal of Food Composition and Analysis</a:t>
            </a:r>
            <a:r>
              <a:rPr lang="en-US" sz="1800">
                <a:solidFill>
                  <a:srgbClr val="000000"/>
                </a:solidFill>
                <a:highlight>
                  <a:srgbClr val="FFFFFF"/>
                </a:highlight>
                <a:latin typeface="Source Sans Pro"/>
                <a:ea typeface="Source Sans Pro"/>
                <a:cs typeface="Source Sans Pro"/>
                <a:sym typeface="Source Sans Pro"/>
              </a:rPr>
              <a:t>, </a:t>
            </a:r>
            <a:r>
              <a:rPr lang="en-US" sz="1800" i="1">
                <a:solidFill>
                  <a:srgbClr val="000000"/>
                </a:solidFill>
                <a:highlight>
                  <a:srgbClr val="FFFFFF"/>
                </a:highlight>
                <a:latin typeface="Source Sans Pro"/>
                <a:ea typeface="Source Sans Pro"/>
                <a:cs typeface="Source Sans Pro"/>
                <a:sym typeface="Source Sans Pro"/>
              </a:rPr>
              <a:t>13</a:t>
            </a:r>
            <a:r>
              <a:rPr lang="en-US" sz="1800">
                <a:solidFill>
                  <a:srgbClr val="000000"/>
                </a:solidFill>
                <a:highlight>
                  <a:srgbClr val="FFFFFF"/>
                </a:highlight>
                <a:latin typeface="Source Sans Pro"/>
                <a:ea typeface="Source Sans Pro"/>
                <a:cs typeface="Source Sans Pro"/>
                <a:sym typeface="Source Sans Pro"/>
              </a:rPr>
              <a:t>(4), 379–389. </a:t>
            </a:r>
            <a:r>
              <a:rPr lang="en-US" sz="1800" u="sng">
                <a:solidFill>
                  <a:srgbClr val="000000"/>
                </a:solidFill>
                <a:highlight>
                  <a:srgbClr val="FFFFFF"/>
                </a:highlight>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https://doi.org/10.1006/jfca.1999.0867</a:t>
            </a:r>
            <a:endParaRPr sz="1800">
              <a:solidFill>
                <a:srgbClr val="000000"/>
              </a:solidFill>
              <a:highlight>
                <a:srgbClr val="FFFFFF"/>
              </a:highlight>
              <a:latin typeface="Source Sans Pro"/>
              <a:ea typeface="Source Sans Pro"/>
              <a:cs typeface="Source Sans Pro"/>
              <a:sym typeface="Source Sans Pro"/>
            </a:endParaRPr>
          </a:p>
          <a:p>
            <a:pPr marL="457200" lvl="0" indent="-342900" algn="l" rtl="0">
              <a:lnSpc>
                <a:spcPct val="107916"/>
              </a:lnSpc>
              <a:spcBef>
                <a:spcPts val="0"/>
              </a:spcBef>
              <a:spcAft>
                <a:spcPts val="0"/>
              </a:spcAft>
              <a:buClr>
                <a:srgbClr val="000000"/>
              </a:buClr>
              <a:buSzPts val="1800"/>
              <a:buFont typeface="Source Sans Pro"/>
              <a:buAutoNum type="arabicPeriod"/>
            </a:pPr>
            <a:r>
              <a:rPr lang="en-US" sz="1800">
                <a:solidFill>
                  <a:srgbClr val="000000"/>
                </a:solidFill>
                <a:highlight>
                  <a:srgbClr val="FFFFFF"/>
                </a:highlight>
                <a:latin typeface="Source Sans Pro"/>
                <a:ea typeface="Source Sans Pro"/>
                <a:cs typeface="Source Sans Pro"/>
                <a:sym typeface="Source Sans Pro"/>
              </a:rPr>
              <a:t>US Department of Agriculture, Agricultural Research Service, Nutrient Data Laboratory. USDA National Nutrient Database for Standard Reference, Release 28 (Slightly revised). Version Current: May 2016. Internet: </a:t>
            </a:r>
            <a:r>
              <a:rPr lang="en-US" sz="1800" u="sng">
                <a:solidFill>
                  <a:srgbClr val="000000"/>
                </a:solidFill>
                <a:highlight>
                  <a:srgbClr val="FFFFFF"/>
                </a:highlight>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http://www.ars.usda.gov/ba/bhnrc/ndl</a:t>
            </a:r>
            <a:endParaRPr sz="1800">
              <a:solidFill>
                <a:srgbClr val="000000"/>
              </a:solidFill>
              <a:highlight>
                <a:srgbClr val="FFFFFF"/>
              </a:highlight>
              <a:latin typeface="Source Sans Pro"/>
              <a:ea typeface="Source Sans Pro"/>
              <a:cs typeface="Source Sans Pro"/>
              <a:sym typeface="Source Sans Pro"/>
            </a:endParaRPr>
          </a:p>
          <a:p>
            <a:pPr marL="457200" lvl="0" indent="-342900" algn="l" rtl="0">
              <a:lnSpc>
                <a:spcPct val="107916"/>
              </a:lnSpc>
              <a:spcBef>
                <a:spcPts val="0"/>
              </a:spcBef>
              <a:spcAft>
                <a:spcPts val="0"/>
              </a:spcAft>
              <a:buClr>
                <a:srgbClr val="000000"/>
              </a:buClr>
              <a:buSzPts val="1800"/>
              <a:buFont typeface="Source Sans Pro"/>
              <a:buAutoNum type="arabicPeriod"/>
            </a:pPr>
            <a:r>
              <a:rPr lang="en-US" sz="1800">
                <a:solidFill>
                  <a:srgbClr val="000000"/>
                </a:solidFill>
                <a:highlight>
                  <a:srgbClr val="FFFFFF"/>
                </a:highlight>
                <a:latin typeface="Source Sans Pro"/>
                <a:ea typeface="Source Sans Pro"/>
                <a:cs typeface="Source Sans Pro"/>
                <a:sym typeface="Source Sans Pro"/>
              </a:rPr>
              <a:t>McCann, S., Marshall, J., Brasure, J., Graham, S., &amp; Freudenheim, J. (2001). Analysis of patterns of food intake in nutritional epidemiology: Food classification in principal components analysis and the subsequent impact on estimates for endometrial cancer. Public Health Nutrition, 4(5), 989-997. doi:10.1079/PHN2001168</a:t>
            </a:r>
            <a:endParaRPr sz="1800">
              <a:solidFill>
                <a:srgbClr val="000000"/>
              </a:solidFill>
              <a:highlight>
                <a:srgbClr val="FFFFFF"/>
              </a:highlight>
              <a:latin typeface="Source Sans Pro"/>
              <a:ea typeface="Source Sans Pro"/>
              <a:cs typeface="Source Sans Pro"/>
              <a:sym typeface="Source Sans Pro"/>
            </a:endParaRPr>
          </a:p>
          <a:p>
            <a:pPr marL="457200" lvl="0" indent="-342900" algn="l" rtl="0">
              <a:lnSpc>
                <a:spcPct val="107916"/>
              </a:lnSpc>
              <a:spcBef>
                <a:spcPts val="0"/>
              </a:spcBef>
              <a:spcAft>
                <a:spcPts val="0"/>
              </a:spcAft>
              <a:buClr>
                <a:srgbClr val="000000"/>
              </a:buClr>
              <a:buSzPts val="1800"/>
              <a:buFont typeface="Source Sans Pro"/>
              <a:buAutoNum type="arabicPeriod"/>
            </a:pPr>
            <a:r>
              <a:rPr lang="en-US" sz="1800">
                <a:solidFill>
                  <a:srgbClr val="000000"/>
                </a:solidFill>
                <a:highlight>
                  <a:srgbClr val="FFFFFF"/>
                </a:highlight>
                <a:latin typeface="Source Sans Pro"/>
                <a:ea typeface="Source Sans Pro"/>
                <a:cs typeface="Source Sans Pro"/>
                <a:sym typeface="Source Sans Pro"/>
              </a:rPr>
              <a:t>Stricker, M., Onland-Moret, N., Boer, J., Schouw, Y. V., Verschuren, W., May, A., . . . Beulens, J. (2013). Dietary patterns derived from principal component- and k-means cluster analysis: Long-term association with coronary heart disease and stroke. </a:t>
            </a:r>
            <a:r>
              <a:rPr lang="en-US" sz="1800" i="1">
                <a:solidFill>
                  <a:srgbClr val="000000"/>
                </a:solidFill>
                <a:highlight>
                  <a:srgbClr val="FFFFFF"/>
                </a:highlight>
                <a:latin typeface="Source Sans Pro"/>
                <a:ea typeface="Source Sans Pro"/>
                <a:cs typeface="Source Sans Pro"/>
                <a:sym typeface="Source Sans Pro"/>
              </a:rPr>
              <a:t>Nutrition, Metabolism and Cardiovascular Diseases,</a:t>
            </a:r>
            <a:r>
              <a:rPr lang="en-US" sz="1800">
                <a:solidFill>
                  <a:srgbClr val="000000"/>
                </a:solidFill>
                <a:highlight>
                  <a:srgbClr val="FFFFFF"/>
                </a:highlight>
                <a:latin typeface="Source Sans Pro"/>
                <a:ea typeface="Source Sans Pro"/>
                <a:cs typeface="Source Sans Pro"/>
                <a:sym typeface="Source Sans Pro"/>
              </a:rPr>
              <a:t> </a:t>
            </a:r>
            <a:r>
              <a:rPr lang="en-US" sz="1800" i="1">
                <a:solidFill>
                  <a:srgbClr val="000000"/>
                </a:solidFill>
                <a:highlight>
                  <a:srgbClr val="FFFFFF"/>
                </a:highlight>
                <a:latin typeface="Source Sans Pro"/>
                <a:ea typeface="Source Sans Pro"/>
                <a:cs typeface="Source Sans Pro"/>
                <a:sym typeface="Source Sans Pro"/>
              </a:rPr>
              <a:t>23</a:t>
            </a:r>
            <a:r>
              <a:rPr lang="en-US" sz="1800">
                <a:solidFill>
                  <a:srgbClr val="000000"/>
                </a:solidFill>
                <a:highlight>
                  <a:srgbClr val="FFFFFF"/>
                </a:highlight>
                <a:latin typeface="Source Sans Pro"/>
                <a:ea typeface="Source Sans Pro"/>
                <a:cs typeface="Source Sans Pro"/>
                <a:sym typeface="Source Sans Pro"/>
              </a:rPr>
              <a:t>(3), 250-256. doi:10.1016/j.numecd.2012.02.006Uusitalo, L., Nevalainen, J., Salminen, I., Ovaskainen, M., Kronberg-Kippilä, C., Ahonen, S., . . . Virtanen, S. M. (2011). Fatty acids in serum and diet - a canonical correlation analysis among toddlers. Maternal &amp; Child Nutrition, 9(3), 381-395. doi:10.1111/j.1740-8709.2011.00374.x</a:t>
            </a:r>
            <a:br>
              <a:rPr lang="en-US" sz="1800">
                <a:solidFill>
                  <a:srgbClr val="000000"/>
                </a:solidFill>
                <a:highlight>
                  <a:srgbClr val="FFFFFF"/>
                </a:highlight>
                <a:latin typeface="Source Sans Pro"/>
                <a:ea typeface="Source Sans Pro"/>
                <a:cs typeface="Source Sans Pro"/>
                <a:sym typeface="Source Sans Pro"/>
              </a:rPr>
            </a:br>
            <a:r>
              <a:rPr lang="en-US" sz="1800">
                <a:solidFill>
                  <a:srgbClr val="000000"/>
                </a:solidFill>
                <a:highlight>
                  <a:srgbClr val="FFFFFF"/>
                </a:highlight>
                <a:uFill>
                  <a:noFill/>
                </a:uFill>
                <a:latin typeface="Source Sans Pro"/>
                <a:ea typeface="Source Sans Pro"/>
                <a:cs typeface="Source Sans Pro"/>
                <a:sym typeface="Source Sans Pro"/>
                <a:hlinkClick r:id="rId5">
                  <a:extLst>
                    <a:ext uri="{A12FA001-AC4F-418D-AE19-62706E023703}">
                      <ahyp:hlinkClr xmlns:ahyp="http://schemas.microsoft.com/office/drawing/2018/hyperlinkcolor" val="tx"/>
                    </a:ext>
                  </a:extLst>
                </a:hlinkClick>
              </a:rPr>
              <a:t>https://onlinelibrary.wiley.com/doi/epdf/10.1111/j.1740-8709.2011.00374.x</a:t>
            </a:r>
            <a:endParaRPr sz="1800">
              <a:solidFill>
                <a:srgbClr val="000000"/>
              </a:solidFill>
              <a:highlight>
                <a:srgbClr val="FFFFFF"/>
              </a:highlight>
              <a:latin typeface="Source Sans Pro"/>
              <a:ea typeface="Source Sans Pro"/>
              <a:cs typeface="Source Sans Pro"/>
              <a:sym typeface="Source Sans Pro"/>
            </a:endParaRPr>
          </a:p>
        </p:txBody>
      </p:sp>
      <p:sp>
        <p:nvSpPr>
          <p:cNvPr id="261" name="Google Shape;261;ga30cc3de97_2_0"/>
          <p:cNvSpPr txBox="1">
            <a:spLocks noGrp="1"/>
          </p:cNvSpPr>
          <p:nvPr>
            <p:ph type="title"/>
          </p:nvPr>
        </p:nvSpPr>
        <p:spPr>
          <a:xfrm>
            <a:off x="463750" y="393700"/>
            <a:ext cx="11003700" cy="8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References </a:t>
            </a:r>
            <a:endParaRPr sz="3200" b="1"/>
          </a:p>
        </p:txBody>
      </p:sp>
      <p:cxnSp>
        <p:nvCxnSpPr>
          <p:cNvPr id="262" name="Google Shape;262;ga30cc3de97_2_0"/>
          <p:cNvCxnSpPr/>
          <p:nvPr/>
        </p:nvCxnSpPr>
        <p:spPr>
          <a:xfrm rot="10800000" flipH="1">
            <a:off x="463750" y="1222600"/>
            <a:ext cx="11046000" cy="14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542354ed75_0_0"/>
          <p:cNvSpPr txBox="1">
            <a:spLocks noGrp="1"/>
          </p:cNvSpPr>
          <p:nvPr>
            <p:ph type="title"/>
          </p:nvPr>
        </p:nvSpPr>
        <p:spPr>
          <a:xfrm>
            <a:off x="326300" y="511300"/>
            <a:ext cx="9906000" cy="781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Twentieth Century"/>
              <a:buNone/>
            </a:pPr>
            <a:r>
              <a:rPr lang="en-US" sz="3200" b="1"/>
              <a:t>Introduction</a:t>
            </a:r>
            <a:endParaRPr sz="3200" b="1"/>
          </a:p>
        </p:txBody>
      </p:sp>
      <p:sp>
        <p:nvSpPr>
          <p:cNvPr id="101" name="Google Shape;101;g542354ed75_0_0"/>
          <p:cNvSpPr txBox="1">
            <a:spLocks noGrp="1"/>
          </p:cNvSpPr>
          <p:nvPr>
            <p:ph type="body" idx="1"/>
          </p:nvPr>
        </p:nvSpPr>
        <p:spPr>
          <a:xfrm>
            <a:off x="438725" y="1461450"/>
            <a:ext cx="11380200" cy="5110800"/>
          </a:xfrm>
          <a:prstGeom prst="rect">
            <a:avLst/>
          </a:prstGeom>
        </p:spPr>
        <p:txBody>
          <a:bodyPr spcFirstLastPara="1" wrap="square" lIns="91425" tIns="45700" rIns="91425" bIns="45700" anchor="t" anchorCtr="0">
            <a:noAutofit/>
          </a:bodyPr>
          <a:lstStyle/>
          <a:p>
            <a:pPr marL="457200" lvl="0" indent="-358775" algn="l" rtl="0">
              <a:spcBef>
                <a:spcPts val="0"/>
              </a:spcBef>
              <a:spcAft>
                <a:spcPts val="0"/>
              </a:spcAft>
              <a:buClr>
                <a:srgbClr val="000000"/>
              </a:buClr>
              <a:buSzPts val="2050"/>
              <a:buChar char="●"/>
            </a:pPr>
            <a:r>
              <a:rPr lang="en-US" sz="2200" b="1" dirty="0">
                <a:solidFill>
                  <a:srgbClr val="000000"/>
                </a:solidFill>
              </a:rPr>
              <a:t>Background</a:t>
            </a:r>
            <a:endParaRPr sz="2200" b="1" dirty="0">
              <a:solidFill>
                <a:srgbClr val="000000"/>
              </a:solidFill>
            </a:endParaRPr>
          </a:p>
          <a:p>
            <a:pPr marL="914400" lvl="1" indent="-339725" algn="l" rtl="0">
              <a:lnSpc>
                <a:spcPct val="107916"/>
              </a:lnSpc>
              <a:spcBef>
                <a:spcPts val="0"/>
              </a:spcBef>
              <a:spcAft>
                <a:spcPts val="0"/>
              </a:spcAft>
              <a:buClr>
                <a:srgbClr val="000000"/>
              </a:buClr>
              <a:buSzPts val="1750"/>
              <a:buChar char="●"/>
            </a:pPr>
            <a:r>
              <a:rPr lang="en-US" sz="2500" dirty="0">
                <a:solidFill>
                  <a:srgbClr val="000000"/>
                </a:solidFill>
                <a:highlight>
                  <a:srgbClr val="FFFFFF"/>
                </a:highlight>
                <a:latin typeface="Source Sans Pro"/>
                <a:ea typeface="Source Sans Pro"/>
                <a:cs typeface="Source Sans Pro"/>
                <a:sym typeface="Source Sans Pro"/>
              </a:rPr>
              <a:t> </a:t>
            </a:r>
            <a:r>
              <a:rPr lang="en-US" sz="2000" dirty="0">
                <a:solidFill>
                  <a:srgbClr val="000000"/>
                </a:solidFill>
                <a:highlight>
                  <a:srgbClr val="FFFFFF"/>
                </a:highlight>
                <a:latin typeface="Source Sans Pro"/>
                <a:ea typeface="Source Sans Pro"/>
                <a:cs typeface="Source Sans Pro"/>
                <a:sym typeface="Source Sans Pro"/>
              </a:rPr>
              <a:t>Healthy eating is an essential part of a healthy lifestyle.</a:t>
            </a:r>
            <a:endParaRPr sz="1400" b="1" dirty="0">
              <a:solidFill>
                <a:srgbClr val="000000"/>
              </a:solidFill>
            </a:endParaRPr>
          </a:p>
          <a:p>
            <a:pPr marL="914400" lvl="1" indent="-339725" algn="l" rtl="0">
              <a:lnSpc>
                <a:spcPct val="107916"/>
              </a:lnSpc>
              <a:spcBef>
                <a:spcPts val="800"/>
              </a:spcBef>
              <a:spcAft>
                <a:spcPts val="0"/>
              </a:spcAft>
              <a:buClr>
                <a:srgbClr val="000000"/>
              </a:buClr>
              <a:buSzPts val="1750"/>
              <a:buChar char="●"/>
            </a:pPr>
            <a:r>
              <a:rPr lang="en-US" sz="2000" dirty="0">
                <a:solidFill>
                  <a:srgbClr val="000000"/>
                </a:solidFill>
                <a:highlight>
                  <a:srgbClr val="FFFFFF"/>
                </a:highlight>
                <a:latin typeface="Source Sans Pro"/>
                <a:ea typeface="Source Sans Pro"/>
                <a:cs typeface="Source Sans Pro"/>
                <a:sym typeface="Source Sans Pro"/>
              </a:rPr>
              <a:t>Nutrition is the preeminent part of everyone's life starting from the new born baby to oldsters</a:t>
            </a:r>
            <a:r>
              <a:rPr lang="en-US" sz="700" dirty="0">
                <a:solidFill>
                  <a:srgbClr val="000000"/>
                </a:solidFill>
                <a:latin typeface="Calibri"/>
                <a:ea typeface="Calibri"/>
                <a:cs typeface="Calibri"/>
                <a:sym typeface="Calibri"/>
              </a:rPr>
              <a:t>.</a:t>
            </a:r>
            <a:endParaRPr sz="700" dirty="0">
              <a:solidFill>
                <a:srgbClr val="000000"/>
              </a:solidFill>
              <a:latin typeface="Calibri"/>
              <a:ea typeface="Calibri"/>
              <a:cs typeface="Calibri"/>
              <a:sym typeface="Calibri"/>
            </a:endParaRPr>
          </a:p>
          <a:p>
            <a:pPr marL="914400" marR="0" lvl="1" indent="-333375" algn="l" rtl="0">
              <a:lnSpc>
                <a:spcPct val="107916"/>
              </a:lnSpc>
              <a:spcBef>
                <a:spcPts val="800"/>
              </a:spcBef>
              <a:spcAft>
                <a:spcPts val="0"/>
              </a:spcAft>
              <a:buClr>
                <a:srgbClr val="000000"/>
              </a:buClr>
              <a:buSzPts val="1650"/>
              <a:buChar char="●"/>
            </a:pPr>
            <a:r>
              <a:rPr lang="en-US" sz="2000" dirty="0">
                <a:solidFill>
                  <a:srgbClr val="000000"/>
                </a:solidFill>
                <a:highlight>
                  <a:srgbClr val="FFFFFF"/>
                </a:highlight>
                <a:latin typeface="Source Sans Pro"/>
                <a:ea typeface="Source Sans Pro"/>
                <a:cs typeface="Source Sans Pro"/>
                <a:sym typeface="Source Sans Pro"/>
              </a:rPr>
              <a:t>Gym can help shape physic of human but </a:t>
            </a:r>
            <a:r>
              <a:rPr lang="en-US" sz="2000" dirty="0" err="1">
                <a:solidFill>
                  <a:srgbClr val="000000"/>
                </a:solidFill>
                <a:highlight>
                  <a:srgbClr val="FFFFFF"/>
                </a:highlight>
                <a:latin typeface="Source Sans Pro"/>
                <a:ea typeface="Source Sans Pro"/>
                <a:cs typeface="Source Sans Pro"/>
                <a:sym typeface="Source Sans Pro"/>
              </a:rPr>
              <a:t>nutritions</a:t>
            </a:r>
            <a:r>
              <a:rPr lang="en-US" sz="2000" dirty="0">
                <a:solidFill>
                  <a:srgbClr val="000000"/>
                </a:solidFill>
                <a:highlight>
                  <a:srgbClr val="FFFFFF"/>
                </a:highlight>
                <a:latin typeface="Source Sans Pro"/>
                <a:ea typeface="Source Sans Pro"/>
                <a:cs typeface="Source Sans Pro"/>
                <a:sym typeface="Source Sans Pro"/>
              </a:rPr>
              <a:t> also play a vital role to achieve the goal.</a:t>
            </a:r>
            <a:endParaRPr sz="2000" dirty="0">
              <a:solidFill>
                <a:srgbClr val="000000"/>
              </a:solidFill>
              <a:highlight>
                <a:srgbClr val="FFFFFF"/>
              </a:highlight>
              <a:latin typeface="Source Sans Pro"/>
              <a:ea typeface="Source Sans Pro"/>
              <a:cs typeface="Source Sans Pro"/>
              <a:sym typeface="Source Sans Pro"/>
            </a:endParaRPr>
          </a:p>
          <a:p>
            <a:pPr marL="914400" marR="0" lvl="1" indent="-333375" algn="l" rtl="0">
              <a:lnSpc>
                <a:spcPct val="107916"/>
              </a:lnSpc>
              <a:spcBef>
                <a:spcPts val="800"/>
              </a:spcBef>
              <a:spcAft>
                <a:spcPts val="0"/>
              </a:spcAft>
              <a:buClr>
                <a:srgbClr val="000000"/>
              </a:buClr>
              <a:buSzPts val="1650"/>
              <a:buChar char="●"/>
            </a:pPr>
            <a:r>
              <a:rPr lang="en-US" sz="2000" dirty="0">
                <a:solidFill>
                  <a:srgbClr val="000000"/>
                </a:solidFill>
                <a:highlight>
                  <a:srgbClr val="FFFFFF"/>
                </a:highlight>
                <a:latin typeface="Source Sans Pro"/>
                <a:ea typeface="Source Sans Pro"/>
                <a:cs typeface="Source Sans Pro"/>
                <a:sym typeface="Source Sans Pro"/>
              </a:rPr>
              <a:t>The modern diet is mostly comprised of processed food and lacks essential nutrients that lead to : diabetes, hypertension, anemia, and obesity.</a:t>
            </a:r>
            <a:endParaRPr sz="2000" dirty="0">
              <a:solidFill>
                <a:srgbClr val="000000"/>
              </a:solidFill>
              <a:highlight>
                <a:srgbClr val="FFFFFF"/>
              </a:highlight>
              <a:latin typeface="Source Sans Pro"/>
              <a:ea typeface="Source Sans Pro"/>
              <a:cs typeface="Source Sans Pro"/>
              <a:sym typeface="Source Sans Pro"/>
            </a:endParaRPr>
          </a:p>
          <a:p>
            <a:pPr marL="914400" lvl="1" indent="-333375" algn="l" rtl="0">
              <a:lnSpc>
                <a:spcPct val="107916"/>
              </a:lnSpc>
              <a:spcBef>
                <a:spcPts val="800"/>
              </a:spcBef>
              <a:spcAft>
                <a:spcPts val="0"/>
              </a:spcAft>
              <a:buClr>
                <a:srgbClr val="000000"/>
              </a:buClr>
              <a:buSzPts val="1650"/>
              <a:buChar char="●"/>
            </a:pPr>
            <a:r>
              <a:rPr lang="en-US" sz="2000" dirty="0">
                <a:solidFill>
                  <a:srgbClr val="000000"/>
                </a:solidFill>
                <a:highlight>
                  <a:srgbClr val="FFFFFF"/>
                </a:highlight>
                <a:latin typeface="Source Sans Pro"/>
                <a:ea typeface="Source Sans Pro"/>
                <a:cs typeface="Source Sans Pro"/>
                <a:sym typeface="Source Sans Pro"/>
              </a:rPr>
              <a:t>This study is to analyze different food products with the nutrients present and to know our food little better.</a:t>
            </a:r>
            <a:endParaRPr sz="2000" dirty="0">
              <a:solidFill>
                <a:srgbClr val="000000"/>
              </a:solidFill>
              <a:highlight>
                <a:srgbClr val="FFFFFF"/>
              </a:highlight>
              <a:latin typeface="Source Sans Pro"/>
              <a:ea typeface="Source Sans Pro"/>
              <a:cs typeface="Source Sans Pro"/>
              <a:sym typeface="Source Sans Pro"/>
            </a:endParaRPr>
          </a:p>
          <a:p>
            <a:pPr marL="457200" lvl="0" indent="-371475" algn="l" rtl="0">
              <a:spcBef>
                <a:spcPts val="800"/>
              </a:spcBef>
              <a:spcAft>
                <a:spcPts val="0"/>
              </a:spcAft>
              <a:buClr>
                <a:srgbClr val="000000"/>
              </a:buClr>
              <a:buSzPts val="2250"/>
              <a:buChar char="●"/>
            </a:pPr>
            <a:r>
              <a:rPr lang="en-US" sz="2200" b="1" dirty="0">
                <a:solidFill>
                  <a:srgbClr val="000000"/>
                </a:solidFill>
              </a:rPr>
              <a:t>Data</a:t>
            </a:r>
            <a:endParaRPr b="1" dirty="0">
              <a:solidFill>
                <a:srgbClr val="000000"/>
              </a:solidFill>
            </a:endParaRPr>
          </a:p>
          <a:p>
            <a:pPr marL="914400" lvl="1" indent="-333375" algn="l" rtl="0">
              <a:lnSpc>
                <a:spcPct val="107916"/>
              </a:lnSpc>
              <a:spcBef>
                <a:spcPts val="0"/>
              </a:spcBef>
              <a:spcAft>
                <a:spcPts val="0"/>
              </a:spcAft>
              <a:buClr>
                <a:srgbClr val="000000"/>
              </a:buClr>
              <a:buSzPts val="1650"/>
              <a:buChar char="●"/>
            </a:pPr>
            <a:r>
              <a:rPr lang="en-US" sz="2000" dirty="0">
                <a:solidFill>
                  <a:srgbClr val="000000"/>
                </a:solidFill>
                <a:highlight>
                  <a:srgbClr val="FFFFFF"/>
                </a:highlight>
                <a:latin typeface="Source Sans Pro"/>
                <a:ea typeface="Source Sans Pro"/>
                <a:cs typeface="Source Sans Pro"/>
                <a:sym typeface="Source Sans Pro"/>
              </a:rPr>
              <a:t>In this study we are introducing the various approaches performed on USDA database containing the food and nutrition information.</a:t>
            </a:r>
            <a:endParaRPr sz="2000" dirty="0">
              <a:solidFill>
                <a:srgbClr val="000000"/>
              </a:solidFill>
              <a:highlight>
                <a:srgbClr val="FFFFFF"/>
              </a:highlight>
              <a:latin typeface="Source Sans Pro"/>
              <a:ea typeface="Source Sans Pro"/>
              <a:cs typeface="Source Sans Pro"/>
              <a:sym typeface="Source Sans Pro"/>
            </a:endParaRPr>
          </a:p>
          <a:p>
            <a:pPr marL="914400" lvl="1" indent="-333375" algn="l" rtl="0">
              <a:spcBef>
                <a:spcPts val="800"/>
              </a:spcBef>
              <a:spcAft>
                <a:spcPts val="0"/>
              </a:spcAft>
              <a:buClr>
                <a:srgbClr val="000000"/>
              </a:buClr>
              <a:buSzPts val="1650"/>
              <a:buChar char="●"/>
            </a:pPr>
            <a:r>
              <a:rPr lang="en-US" sz="2000" dirty="0">
                <a:solidFill>
                  <a:srgbClr val="000000"/>
                </a:solidFill>
                <a:highlight>
                  <a:srgbClr val="FFFFFF"/>
                </a:highlight>
                <a:latin typeface="Source Sans Pro"/>
                <a:ea typeface="Source Sans Pro"/>
                <a:cs typeface="Source Sans Pro"/>
                <a:sym typeface="Source Sans Pro"/>
              </a:rPr>
              <a:t>Sample dataset contains:  8,618 rows ,   6 Categorical variables, and 38 Continuous variables.</a:t>
            </a:r>
            <a:endParaRPr sz="1100" dirty="0">
              <a:solidFill>
                <a:srgbClr val="000000"/>
              </a:solidFill>
              <a:latin typeface="Arial"/>
              <a:ea typeface="Arial"/>
              <a:cs typeface="Arial"/>
              <a:sym typeface="Arial"/>
            </a:endParaRPr>
          </a:p>
          <a:p>
            <a:pPr marL="457200" lvl="0" indent="0" algn="l" rtl="0">
              <a:spcBef>
                <a:spcPts val="2100"/>
              </a:spcBef>
              <a:spcAft>
                <a:spcPts val="2100"/>
              </a:spcAft>
              <a:buNone/>
            </a:pPr>
            <a:endParaRPr sz="1100" dirty="0">
              <a:solidFill>
                <a:srgbClr val="000000"/>
              </a:solidFill>
              <a:latin typeface="Calibri"/>
              <a:ea typeface="Calibri"/>
              <a:cs typeface="Calibri"/>
              <a:sym typeface="Calibri"/>
            </a:endParaRPr>
          </a:p>
        </p:txBody>
      </p:sp>
      <p:cxnSp>
        <p:nvCxnSpPr>
          <p:cNvPr id="102" name="Google Shape;102;g542354ed75_0_0"/>
          <p:cNvCxnSpPr/>
          <p:nvPr/>
        </p:nvCxnSpPr>
        <p:spPr>
          <a:xfrm>
            <a:off x="463750" y="1236700"/>
            <a:ext cx="11551800" cy="14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acac815075_0_231"/>
          <p:cNvSpPr txBox="1">
            <a:spLocks noGrp="1"/>
          </p:cNvSpPr>
          <p:nvPr>
            <p:ph type="body" idx="1"/>
          </p:nvPr>
        </p:nvSpPr>
        <p:spPr>
          <a:xfrm>
            <a:off x="581900" y="1346250"/>
            <a:ext cx="11383200" cy="5214600"/>
          </a:xfrm>
          <a:prstGeom prst="rect">
            <a:avLst/>
          </a:prstGeom>
        </p:spPr>
        <p:txBody>
          <a:bodyPr spcFirstLastPara="1" wrap="square" lIns="91425" tIns="45700" rIns="91425" bIns="45700" anchor="t" anchorCtr="0">
            <a:noAutofit/>
          </a:bodyPr>
          <a:lstStyle/>
          <a:p>
            <a:pPr marL="457200" lvl="0" indent="-371475" algn="l" rtl="0">
              <a:lnSpc>
                <a:spcPct val="107916"/>
              </a:lnSpc>
              <a:spcBef>
                <a:spcPts val="0"/>
              </a:spcBef>
              <a:spcAft>
                <a:spcPts val="0"/>
              </a:spcAft>
              <a:buClr>
                <a:srgbClr val="000000"/>
              </a:buClr>
              <a:buSzPts val="2250"/>
              <a:buFont typeface="Source Sans Pro"/>
              <a:buChar char="●"/>
            </a:pPr>
            <a:r>
              <a:rPr lang="en-US">
                <a:solidFill>
                  <a:srgbClr val="000000"/>
                </a:solidFill>
                <a:latin typeface="Source Sans Pro"/>
                <a:ea typeface="Source Sans Pro"/>
                <a:cs typeface="Source Sans Pro"/>
                <a:sym typeface="Source Sans Pro"/>
              </a:rPr>
              <a:t>USDA’s National Food and Nutrient Analysis Program: Food Sampling</a:t>
            </a:r>
            <a:endParaRPr>
              <a:solidFill>
                <a:srgbClr val="000000"/>
              </a:solidFill>
              <a:latin typeface="Source Sans Pro"/>
              <a:ea typeface="Source Sans Pro"/>
              <a:cs typeface="Source Sans Pro"/>
              <a:sym typeface="Source Sans Pro"/>
            </a:endParaRPr>
          </a:p>
          <a:p>
            <a:pPr marL="457200" lvl="0" indent="0" algn="l" rtl="0">
              <a:lnSpc>
                <a:spcPct val="107916"/>
              </a:lnSpc>
              <a:spcBef>
                <a:spcPts val="800"/>
              </a:spcBef>
              <a:spcAft>
                <a:spcPts val="0"/>
              </a:spcAft>
              <a:buNone/>
            </a:pPr>
            <a:r>
              <a:rPr lang="en-US" sz="1500">
                <a:solidFill>
                  <a:srgbClr val="000000"/>
                </a:solidFill>
                <a:highlight>
                  <a:srgbClr val="FFFFFF"/>
                </a:highlight>
                <a:latin typeface="Source Sans Pro"/>
                <a:ea typeface="Source Sans Pro"/>
                <a:cs typeface="Source Sans Pro"/>
                <a:sym typeface="Source Sans Pro"/>
              </a:rPr>
              <a:t>Pehrsson, P. R., Haytowitz, D. B., Holden, J. M., Perry, C. R., &amp; Beckler, D. G. (2000). USDA’s National Food and Nutrient Analysis Program: Food Sampling. </a:t>
            </a:r>
            <a:r>
              <a:rPr lang="en-US" sz="1500" i="1">
                <a:solidFill>
                  <a:srgbClr val="000000"/>
                </a:solidFill>
                <a:highlight>
                  <a:srgbClr val="FFFFFF"/>
                </a:highlight>
                <a:latin typeface="Source Sans Pro"/>
                <a:ea typeface="Source Sans Pro"/>
                <a:cs typeface="Source Sans Pro"/>
                <a:sym typeface="Source Sans Pro"/>
              </a:rPr>
              <a:t>Journal of Food Composition and Analysis</a:t>
            </a:r>
            <a:r>
              <a:rPr lang="en-US" sz="1500">
                <a:solidFill>
                  <a:srgbClr val="000000"/>
                </a:solidFill>
                <a:highlight>
                  <a:srgbClr val="FFFFFF"/>
                </a:highlight>
                <a:latin typeface="Source Sans Pro"/>
                <a:ea typeface="Source Sans Pro"/>
                <a:cs typeface="Source Sans Pro"/>
                <a:sym typeface="Source Sans Pro"/>
              </a:rPr>
              <a:t>, </a:t>
            </a:r>
            <a:r>
              <a:rPr lang="en-US" sz="1500" i="1">
                <a:solidFill>
                  <a:srgbClr val="000000"/>
                </a:solidFill>
                <a:highlight>
                  <a:srgbClr val="FFFFFF"/>
                </a:highlight>
                <a:latin typeface="Source Sans Pro"/>
                <a:ea typeface="Source Sans Pro"/>
                <a:cs typeface="Source Sans Pro"/>
                <a:sym typeface="Source Sans Pro"/>
              </a:rPr>
              <a:t>13</a:t>
            </a:r>
            <a:r>
              <a:rPr lang="en-US" sz="1500">
                <a:solidFill>
                  <a:srgbClr val="000000"/>
                </a:solidFill>
                <a:highlight>
                  <a:srgbClr val="FFFFFF"/>
                </a:highlight>
                <a:latin typeface="Source Sans Pro"/>
                <a:ea typeface="Source Sans Pro"/>
                <a:cs typeface="Source Sans Pro"/>
                <a:sym typeface="Source Sans Pro"/>
              </a:rPr>
              <a:t>(4), 379–389. </a:t>
            </a:r>
            <a:r>
              <a:rPr lang="en-US" sz="1500" u="sng">
                <a:solidFill>
                  <a:srgbClr val="1155CC"/>
                </a:solidFill>
                <a:highlight>
                  <a:srgbClr val="FFFFFF"/>
                </a:highlight>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https://doi.org/10.1006/jfca.1999.0867</a:t>
            </a:r>
            <a:endParaRPr sz="1500">
              <a:solidFill>
                <a:srgbClr val="1155CC"/>
              </a:solidFill>
              <a:highlight>
                <a:srgbClr val="FFFFFF"/>
              </a:highlight>
              <a:latin typeface="Source Sans Pro"/>
              <a:ea typeface="Source Sans Pro"/>
              <a:cs typeface="Source Sans Pro"/>
              <a:sym typeface="Source Sans Pro"/>
            </a:endParaRPr>
          </a:p>
          <a:p>
            <a:pPr marL="457200" lvl="0" indent="-371475" algn="l" rtl="0">
              <a:lnSpc>
                <a:spcPct val="107916"/>
              </a:lnSpc>
              <a:spcBef>
                <a:spcPts val="1200"/>
              </a:spcBef>
              <a:spcAft>
                <a:spcPts val="0"/>
              </a:spcAft>
              <a:buClr>
                <a:srgbClr val="000000"/>
              </a:buClr>
              <a:buSzPts val="2250"/>
              <a:buFont typeface="Source Sans Pro"/>
              <a:buChar char="●"/>
            </a:pPr>
            <a:r>
              <a:rPr lang="en-US">
                <a:solidFill>
                  <a:srgbClr val="000000"/>
                </a:solidFill>
                <a:highlight>
                  <a:schemeClr val="lt1"/>
                </a:highlight>
                <a:latin typeface="Source Sans Pro"/>
                <a:ea typeface="Source Sans Pro"/>
                <a:cs typeface="Source Sans Pro"/>
                <a:sym typeface="Source Sans Pro"/>
              </a:rPr>
              <a:t>Dietary patterns derived from principal component- and k-means cluster analysis: Long-term association with coronary heart disease and stroke.</a:t>
            </a:r>
            <a:endParaRPr sz="2100">
              <a:solidFill>
                <a:srgbClr val="000000"/>
              </a:solidFill>
              <a:highlight>
                <a:srgbClr val="FFFFFF"/>
              </a:highlight>
              <a:latin typeface="Source Sans Pro"/>
              <a:ea typeface="Source Sans Pro"/>
              <a:cs typeface="Source Sans Pro"/>
              <a:sym typeface="Source Sans Pro"/>
            </a:endParaRPr>
          </a:p>
          <a:p>
            <a:pPr marL="457200" lvl="0" indent="0" algn="l" rtl="0">
              <a:lnSpc>
                <a:spcPct val="107916"/>
              </a:lnSpc>
              <a:spcBef>
                <a:spcPts val="1200"/>
              </a:spcBef>
              <a:spcAft>
                <a:spcPts val="0"/>
              </a:spcAft>
              <a:buNone/>
            </a:pPr>
            <a:r>
              <a:rPr lang="en-US" sz="1500">
                <a:solidFill>
                  <a:srgbClr val="000000"/>
                </a:solidFill>
                <a:highlight>
                  <a:schemeClr val="lt1"/>
                </a:highlight>
                <a:latin typeface="Source Sans Pro"/>
                <a:ea typeface="Source Sans Pro"/>
                <a:cs typeface="Source Sans Pro"/>
                <a:sym typeface="Source Sans Pro"/>
              </a:rPr>
              <a:t>Stricker, M., Onland-Moret, N., Boer, J., Schouw, Y. V., Verschuren, W., May, A., . . . Beulens, J. (2013). Dietary patterns derived from principal component- and k-means cluster analysis: Long-term association with coronary heart disease and stroke. </a:t>
            </a:r>
            <a:r>
              <a:rPr lang="en-US" sz="1500" i="1">
                <a:solidFill>
                  <a:srgbClr val="000000"/>
                </a:solidFill>
                <a:highlight>
                  <a:schemeClr val="lt1"/>
                </a:highlight>
                <a:latin typeface="Source Sans Pro"/>
                <a:ea typeface="Source Sans Pro"/>
                <a:cs typeface="Source Sans Pro"/>
                <a:sym typeface="Source Sans Pro"/>
              </a:rPr>
              <a:t>Nutrition, Metabolism and Cardiovascular Diseases,</a:t>
            </a:r>
            <a:r>
              <a:rPr lang="en-US" sz="1500">
                <a:solidFill>
                  <a:srgbClr val="000000"/>
                </a:solidFill>
                <a:highlight>
                  <a:schemeClr val="lt1"/>
                </a:highlight>
                <a:latin typeface="Source Sans Pro"/>
                <a:ea typeface="Source Sans Pro"/>
                <a:cs typeface="Source Sans Pro"/>
                <a:sym typeface="Source Sans Pro"/>
              </a:rPr>
              <a:t> </a:t>
            </a:r>
            <a:r>
              <a:rPr lang="en-US" sz="1500" i="1">
                <a:solidFill>
                  <a:srgbClr val="000000"/>
                </a:solidFill>
                <a:highlight>
                  <a:schemeClr val="lt1"/>
                </a:highlight>
                <a:latin typeface="Source Sans Pro"/>
                <a:ea typeface="Source Sans Pro"/>
                <a:cs typeface="Source Sans Pro"/>
                <a:sym typeface="Source Sans Pro"/>
              </a:rPr>
              <a:t>23</a:t>
            </a:r>
            <a:r>
              <a:rPr lang="en-US" sz="1500">
                <a:solidFill>
                  <a:srgbClr val="000000"/>
                </a:solidFill>
                <a:highlight>
                  <a:schemeClr val="lt1"/>
                </a:highlight>
                <a:latin typeface="Source Sans Pro"/>
                <a:ea typeface="Source Sans Pro"/>
                <a:cs typeface="Source Sans Pro"/>
                <a:sym typeface="Source Sans Pro"/>
              </a:rPr>
              <a:t>(3), 250-256. </a:t>
            </a:r>
            <a:r>
              <a:rPr lang="en-US" sz="1500" u="sng">
                <a:solidFill>
                  <a:srgbClr val="1155CC"/>
                </a:solidFill>
                <a:highlight>
                  <a:schemeClr val="lt1"/>
                </a:highlight>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https://doi.org/10.1016/j.numecd.2012.02.006</a:t>
            </a:r>
            <a:endParaRPr sz="1200">
              <a:solidFill>
                <a:srgbClr val="1155CC"/>
              </a:solidFill>
              <a:highlight>
                <a:srgbClr val="FFFFFF"/>
              </a:highlight>
              <a:latin typeface="Source Sans Pro"/>
              <a:ea typeface="Source Sans Pro"/>
              <a:cs typeface="Source Sans Pro"/>
              <a:sym typeface="Source Sans Pro"/>
            </a:endParaRPr>
          </a:p>
          <a:p>
            <a:pPr marL="457200" lvl="0" indent="-381000" algn="l" rtl="0">
              <a:lnSpc>
                <a:spcPct val="107916"/>
              </a:lnSpc>
              <a:spcBef>
                <a:spcPts val="1200"/>
              </a:spcBef>
              <a:spcAft>
                <a:spcPts val="0"/>
              </a:spcAft>
              <a:buClr>
                <a:srgbClr val="000000"/>
              </a:buClr>
              <a:buSzPts val="2400"/>
              <a:buFont typeface="Source Sans Pro"/>
              <a:buChar char="●"/>
            </a:pPr>
            <a:r>
              <a:rPr lang="en-US">
                <a:solidFill>
                  <a:srgbClr val="000000"/>
                </a:solidFill>
                <a:highlight>
                  <a:schemeClr val="lt1"/>
                </a:highlight>
                <a:latin typeface="Source Sans Pro"/>
                <a:ea typeface="Source Sans Pro"/>
                <a:cs typeface="Source Sans Pro"/>
                <a:sym typeface="Source Sans Pro"/>
              </a:rPr>
              <a:t>Analysis of patterns of food intake in nutritional epidemiology: Food classification in principal components analysis and the subsequent impact on estimates for endometrial cancer.</a:t>
            </a:r>
            <a:endParaRPr>
              <a:solidFill>
                <a:srgbClr val="000000"/>
              </a:solidFill>
              <a:highlight>
                <a:schemeClr val="lt1"/>
              </a:highlight>
              <a:latin typeface="Source Sans Pro"/>
              <a:ea typeface="Source Sans Pro"/>
              <a:cs typeface="Source Sans Pro"/>
              <a:sym typeface="Source Sans Pro"/>
            </a:endParaRPr>
          </a:p>
          <a:p>
            <a:pPr marL="571500" lvl="0" indent="0" algn="l" rtl="0">
              <a:lnSpc>
                <a:spcPct val="107916"/>
              </a:lnSpc>
              <a:spcBef>
                <a:spcPts val="800"/>
              </a:spcBef>
              <a:spcAft>
                <a:spcPts val="0"/>
              </a:spcAft>
              <a:buNone/>
            </a:pPr>
            <a:r>
              <a:rPr lang="en-US" sz="1500">
                <a:solidFill>
                  <a:srgbClr val="000000"/>
                </a:solidFill>
                <a:highlight>
                  <a:schemeClr val="lt1"/>
                </a:highlight>
                <a:latin typeface="Source Sans Pro"/>
                <a:ea typeface="Source Sans Pro"/>
                <a:cs typeface="Source Sans Pro"/>
                <a:sym typeface="Source Sans Pro"/>
              </a:rPr>
              <a:t>McCann, S., Marshall, J., Brasure, J., Graham, S., &amp; Freudenheim, J. (2001). Analysis of patterns of food intake in nutritional epidemiology: Food classification in principal components analysis and the subsequent impact on estimates for endometrial cancer. Public Health Nutrition, 4(5), 989-997. doi:10.1079/PHN2001168</a:t>
            </a:r>
            <a:br>
              <a:rPr lang="en-US" sz="1500">
                <a:solidFill>
                  <a:srgbClr val="000000"/>
                </a:solidFill>
                <a:highlight>
                  <a:schemeClr val="lt1"/>
                </a:highlight>
                <a:latin typeface="Source Sans Pro"/>
                <a:ea typeface="Source Sans Pro"/>
                <a:cs typeface="Source Sans Pro"/>
                <a:sym typeface="Source Sans Pro"/>
              </a:rPr>
            </a:br>
            <a:endParaRPr sz="1500">
              <a:solidFill>
                <a:srgbClr val="000000"/>
              </a:solidFill>
              <a:highlight>
                <a:schemeClr val="lt1"/>
              </a:highlight>
              <a:latin typeface="Source Sans Pro"/>
              <a:ea typeface="Source Sans Pro"/>
              <a:cs typeface="Source Sans Pro"/>
              <a:sym typeface="Source Sans Pro"/>
            </a:endParaRPr>
          </a:p>
          <a:p>
            <a:pPr marL="914400" lvl="0" indent="0" algn="l" rtl="0">
              <a:lnSpc>
                <a:spcPct val="107916"/>
              </a:lnSpc>
              <a:spcBef>
                <a:spcPts val="800"/>
              </a:spcBef>
              <a:spcAft>
                <a:spcPts val="0"/>
              </a:spcAft>
              <a:buNone/>
            </a:pPr>
            <a:endParaRPr>
              <a:solidFill>
                <a:srgbClr val="000000"/>
              </a:solidFill>
              <a:highlight>
                <a:schemeClr val="lt1"/>
              </a:highlight>
              <a:latin typeface="Source Sans Pro"/>
              <a:ea typeface="Source Sans Pro"/>
              <a:cs typeface="Source Sans Pro"/>
              <a:sym typeface="Source Sans Pro"/>
            </a:endParaRPr>
          </a:p>
          <a:p>
            <a:pPr marL="457200" lvl="0" indent="0" algn="l" rtl="0">
              <a:lnSpc>
                <a:spcPct val="107916"/>
              </a:lnSpc>
              <a:spcBef>
                <a:spcPts val="800"/>
              </a:spcBef>
              <a:spcAft>
                <a:spcPts val="0"/>
              </a:spcAft>
              <a:buNone/>
            </a:pPr>
            <a:endParaRPr>
              <a:solidFill>
                <a:srgbClr val="000000"/>
              </a:solidFill>
              <a:highlight>
                <a:schemeClr val="lt1"/>
              </a:highlight>
              <a:latin typeface="Source Sans Pro"/>
              <a:ea typeface="Source Sans Pro"/>
              <a:cs typeface="Source Sans Pro"/>
              <a:sym typeface="Source Sans Pro"/>
            </a:endParaRPr>
          </a:p>
          <a:p>
            <a:pPr marL="457200" lvl="0" indent="0" algn="l" rtl="0">
              <a:lnSpc>
                <a:spcPct val="107916"/>
              </a:lnSpc>
              <a:spcBef>
                <a:spcPts val="1200"/>
              </a:spcBef>
              <a:spcAft>
                <a:spcPts val="0"/>
              </a:spcAft>
              <a:buNone/>
            </a:pPr>
            <a:endParaRPr sz="1200">
              <a:solidFill>
                <a:srgbClr val="1155CC"/>
              </a:solidFill>
              <a:highlight>
                <a:srgbClr val="FFFFFF"/>
              </a:highlight>
              <a:latin typeface="Source Sans Pro"/>
              <a:ea typeface="Source Sans Pro"/>
              <a:cs typeface="Source Sans Pro"/>
              <a:sym typeface="Source Sans Pro"/>
            </a:endParaRPr>
          </a:p>
          <a:p>
            <a:pPr marL="457200" lvl="0" indent="0" algn="l" rtl="0">
              <a:lnSpc>
                <a:spcPct val="107916"/>
              </a:lnSpc>
              <a:spcBef>
                <a:spcPts val="1200"/>
              </a:spcBef>
              <a:spcAft>
                <a:spcPts val="800"/>
              </a:spcAft>
              <a:buNone/>
            </a:pPr>
            <a:endParaRPr sz="2700"/>
          </a:p>
        </p:txBody>
      </p:sp>
      <p:sp>
        <p:nvSpPr>
          <p:cNvPr id="109" name="Google Shape;109;gacac815075_0_231"/>
          <p:cNvSpPr txBox="1">
            <a:spLocks noGrp="1"/>
          </p:cNvSpPr>
          <p:nvPr>
            <p:ph type="title"/>
          </p:nvPr>
        </p:nvSpPr>
        <p:spPr>
          <a:xfrm>
            <a:off x="491875" y="463950"/>
            <a:ext cx="11270700" cy="882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Literature Review</a:t>
            </a:r>
            <a:endParaRPr sz="3200" b="1"/>
          </a:p>
        </p:txBody>
      </p:sp>
      <p:cxnSp>
        <p:nvCxnSpPr>
          <p:cNvPr id="110" name="Google Shape;110;gacac815075_0_231"/>
          <p:cNvCxnSpPr/>
          <p:nvPr/>
        </p:nvCxnSpPr>
        <p:spPr>
          <a:xfrm rot="10800000" flipH="1">
            <a:off x="463750" y="1231000"/>
            <a:ext cx="11383200" cy="5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542354ed75_0_5"/>
          <p:cNvSpPr txBox="1">
            <a:spLocks noGrp="1"/>
          </p:cNvSpPr>
          <p:nvPr>
            <p:ph type="title"/>
          </p:nvPr>
        </p:nvSpPr>
        <p:spPr>
          <a:xfrm>
            <a:off x="491875" y="463950"/>
            <a:ext cx="11270700" cy="882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Research questions and Methods </a:t>
            </a:r>
            <a:endParaRPr sz="3200" b="1"/>
          </a:p>
        </p:txBody>
      </p:sp>
      <p:sp>
        <p:nvSpPr>
          <p:cNvPr id="117" name="Google Shape;117;g542354ed75_0_5"/>
          <p:cNvSpPr txBox="1">
            <a:spLocks noGrp="1"/>
          </p:cNvSpPr>
          <p:nvPr>
            <p:ph type="body" idx="1"/>
          </p:nvPr>
        </p:nvSpPr>
        <p:spPr>
          <a:xfrm>
            <a:off x="562125" y="1500825"/>
            <a:ext cx="11327100" cy="4767000"/>
          </a:xfrm>
          <a:prstGeom prst="rect">
            <a:avLst/>
          </a:prstGeom>
        </p:spPr>
        <p:txBody>
          <a:bodyPr spcFirstLastPara="1" wrap="square" lIns="91425" tIns="45700" rIns="91425" bIns="45700" anchor="t" anchorCtr="0">
            <a:noAutofit/>
          </a:bodyPr>
          <a:lstStyle/>
          <a:p>
            <a:pPr marL="457200" marR="0" lvl="0" indent="0" algn="l" rtl="0">
              <a:lnSpc>
                <a:spcPct val="107916"/>
              </a:lnSpc>
              <a:spcBef>
                <a:spcPts val="800"/>
              </a:spcBef>
              <a:spcAft>
                <a:spcPts val="0"/>
              </a:spcAft>
              <a:buNone/>
            </a:pPr>
            <a:endParaRPr sz="2000" dirty="0">
              <a:solidFill>
                <a:srgbClr val="000000"/>
              </a:solidFill>
              <a:highlight>
                <a:srgbClr val="FFFFFF"/>
              </a:highlight>
              <a:latin typeface="Source Sans Pro"/>
              <a:ea typeface="Source Sans Pro"/>
              <a:cs typeface="Source Sans Pro"/>
              <a:sym typeface="Source Sans Pro"/>
            </a:endParaRPr>
          </a:p>
          <a:p>
            <a:pPr marL="457200" marR="0" lvl="0" indent="-333375" algn="l" rtl="0">
              <a:lnSpc>
                <a:spcPct val="107916"/>
              </a:lnSpc>
              <a:spcBef>
                <a:spcPts val="800"/>
              </a:spcBef>
              <a:spcAft>
                <a:spcPts val="0"/>
              </a:spcAft>
              <a:buClr>
                <a:srgbClr val="000000"/>
              </a:buClr>
              <a:buSzPts val="1650"/>
              <a:buChar char="●"/>
            </a:pPr>
            <a:r>
              <a:rPr lang="en-US" sz="2000" dirty="0">
                <a:solidFill>
                  <a:srgbClr val="000000"/>
                </a:solidFill>
                <a:highlight>
                  <a:srgbClr val="FFFFFF"/>
                </a:highlight>
                <a:latin typeface="Source Sans Pro"/>
                <a:ea typeface="Source Sans Pro"/>
                <a:cs typeface="Source Sans Pro"/>
                <a:sym typeface="Source Sans Pro"/>
              </a:rPr>
              <a:t>Is it possible to explain the food products based on classification of their nutrients description?</a:t>
            </a:r>
            <a:endParaRPr sz="2000" dirty="0">
              <a:solidFill>
                <a:srgbClr val="000000"/>
              </a:solidFill>
              <a:highlight>
                <a:srgbClr val="FFFFFF"/>
              </a:highlight>
              <a:latin typeface="Source Sans Pro"/>
              <a:ea typeface="Source Sans Pro"/>
              <a:cs typeface="Source Sans Pro"/>
              <a:sym typeface="Source Sans Pro"/>
            </a:endParaRPr>
          </a:p>
          <a:p>
            <a:pPr marL="457200" marR="0" lvl="0" indent="0" algn="l" rtl="0">
              <a:lnSpc>
                <a:spcPct val="107916"/>
              </a:lnSpc>
              <a:spcBef>
                <a:spcPts val="800"/>
              </a:spcBef>
              <a:spcAft>
                <a:spcPts val="0"/>
              </a:spcAft>
              <a:buNone/>
            </a:pPr>
            <a:r>
              <a:rPr lang="en-US" sz="2000" b="1" dirty="0">
                <a:solidFill>
                  <a:srgbClr val="000000"/>
                </a:solidFill>
                <a:highlight>
                  <a:srgbClr val="FFFFFF"/>
                </a:highlight>
                <a:latin typeface="Source Sans Pro"/>
                <a:ea typeface="Source Sans Pro"/>
                <a:cs typeface="Source Sans Pro"/>
                <a:sym typeface="Source Sans Pro"/>
              </a:rPr>
              <a:t>Method</a:t>
            </a:r>
            <a:r>
              <a:rPr lang="en-US" sz="2000" dirty="0">
                <a:solidFill>
                  <a:srgbClr val="000000"/>
                </a:solidFill>
                <a:highlight>
                  <a:srgbClr val="FFFFFF"/>
                </a:highlight>
                <a:latin typeface="Source Sans Pro"/>
                <a:ea typeface="Source Sans Pro"/>
                <a:cs typeface="Source Sans Pro"/>
                <a:sym typeface="Source Sans Pro"/>
              </a:rPr>
              <a:t>: Principal Component Analysis</a:t>
            </a:r>
            <a:br>
              <a:rPr lang="en-US" sz="2000" dirty="0">
                <a:solidFill>
                  <a:srgbClr val="000000"/>
                </a:solidFill>
                <a:highlight>
                  <a:srgbClr val="FFFFFF"/>
                </a:highlight>
                <a:latin typeface="Source Sans Pro"/>
                <a:ea typeface="Source Sans Pro"/>
                <a:cs typeface="Source Sans Pro"/>
                <a:sym typeface="Source Sans Pro"/>
              </a:rPr>
            </a:br>
            <a:endParaRPr sz="2000" dirty="0">
              <a:solidFill>
                <a:srgbClr val="000000"/>
              </a:solidFill>
              <a:highlight>
                <a:srgbClr val="FFFFFF"/>
              </a:highlight>
              <a:latin typeface="Source Sans Pro"/>
              <a:ea typeface="Source Sans Pro"/>
              <a:cs typeface="Source Sans Pro"/>
              <a:sym typeface="Source Sans Pro"/>
            </a:endParaRPr>
          </a:p>
          <a:p>
            <a:pPr marL="457200" marR="0" lvl="0" indent="-333375" algn="l" rtl="0">
              <a:lnSpc>
                <a:spcPct val="107916"/>
              </a:lnSpc>
              <a:spcBef>
                <a:spcPts val="800"/>
              </a:spcBef>
              <a:spcAft>
                <a:spcPts val="0"/>
              </a:spcAft>
              <a:buClr>
                <a:srgbClr val="000000"/>
              </a:buClr>
              <a:buSzPts val="1650"/>
              <a:buChar char="●"/>
            </a:pPr>
            <a:r>
              <a:rPr lang="en-US" sz="2000" dirty="0">
                <a:solidFill>
                  <a:srgbClr val="000000"/>
                </a:solidFill>
                <a:highlight>
                  <a:srgbClr val="FFFFFF"/>
                </a:highlight>
                <a:latin typeface="Source Sans Pro"/>
                <a:ea typeface="Source Sans Pro"/>
                <a:cs typeface="Source Sans Pro"/>
                <a:sym typeface="Source Sans Pro"/>
              </a:rPr>
              <a:t>If yes, is there any relationship between the nutrients ?</a:t>
            </a:r>
            <a:endParaRPr sz="2000" dirty="0">
              <a:solidFill>
                <a:srgbClr val="000000"/>
              </a:solidFill>
              <a:highlight>
                <a:srgbClr val="FFFFFF"/>
              </a:highlight>
              <a:latin typeface="Source Sans Pro"/>
              <a:ea typeface="Source Sans Pro"/>
              <a:cs typeface="Source Sans Pro"/>
              <a:sym typeface="Source Sans Pro"/>
            </a:endParaRPr>
          </a:p>
          <a:p>
            <a:pPr marL="0" marR="0" lvl="0" indent="457200" algn="l" rtl="0">
              <a:lnSpc>
                <a:spcPct val="107916"/>
              </a:lnSpc>
              <a:spcBef>
                <a:spcPts val="800"/>
              </a:spcBef>
              <a:spcAft>
                <a:spcPts val="0"/>
              </a:spcAft>
              <a:buNone/>
            </a:pPr>
            <a:r>
              <a:rPr lang="en-US" sz="2000" b="1" dirty="0">
                <a:solidFill>
                  <a:srgbClr val="000000"/>
                </a:solidFill>
                <a:highlight>
                  <a:srgbClr val="FFFFFF"/>
                </a:highlight>
                <a:latin typeface="Source Sans Pro"/>
                <a:ea typeface="Source Sans Pro"/>
                <a:cs typeface="Source Sans Pro"/>
                <a:sym typeface="Source Sans Pro"/>
              </a:rPr>
              <a:t>Method</a:t>
            </a:r>
            <a:r>
              <a:rPr lang="en-US" sz="2000" dirty="0">
                <a:solidFill>
                  <a:srgbClr val="000000"/>
                </a:solidFill>
                <a:highlight>
                  <a:srgbClr val="FFFFFF"/>
                </a:highlight>
                <a:latin typeface="Source Sans Pro"/>
                <a:ea typeface="Source Sans Pro"/>
                <a:cs typeface="Source Sans Pro"/>
                <a:sym typeface="Source Sans Pro"/>
              </a:rPr>
              <a:t>: Canonical correlation analysis </a:t>
            </a:r>
            <a:endParaRPr sz="2500" dirty="0">
              <a:solidFill>
                <a:srgbClr val="000000"/>
              </a:solidFill>
              <a:highlight>
                <a:srgbClr val="FFFFFF"/>
              </a:highlight>
              <a:latin typeface="Source Sans Pro"/>
              <a:ea typeface="Source Sans Pro"/>
              <a:cs typeface="Source Sans Pro"/>
              <a:sym typeface="Source Sans Pro"/>
            </a:endParaRPr>
          </a:p>
          <a:p>
            <a:pPr marL="0" lvl="0" indent="0" algn="l" rtl="0">
              <a:spcBef>
                <a:spcPts val="1000"/>
              </a:spcBef>
              <a:spcAft>
                <a:spcPts val="2100"/>
              </a:spcAft>
              <a:buNone/>
            </a:pPr>
            <a:endParaRPr sz="3700" dirty="0"/>
          </a:p>
        </p:txBody>
      </p:sp>
      <p:cxnSp>
        <p:nvCxnSpPr>
          <p:cNvPr id="118" name="Google Shape;118;g542354ed75_0_5"/>
          <p:cNvCxnSpPr/>
          <p:nvPr/>
        </p:nvCxnSpPr>
        <p:spPr>
          <a:xfrm rot="10800000" flipH="1">
            <a:off x="463750" y="1231000"/>
            <a:ext cx="11383200" cy="5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acac815075_0_253"/>
          <p:cNvSpPr txBox="1">
            <a:spLocks noGrp="1"/>
          </p:cNvSpPr>
          <p:nvPr>
            <p:ph type="title"/>
          </p:nvPr>
        </p:nvSpPr>
        <p:spPr>
          <a:xfrm>
            <a:off x="463750" y="393700"/>
            <a:ext cx="11003700" cy="8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Discussion And Results - Principal Component Analysis</a:t>
            </a:r>
            <a:endParaRPr sz="3200" b="1"/>
          </a:p>
        </p:txBody>
      </p:sp>
      <p:sp>
        <p:nvSpPr>
          <p:cNvPr id="160" name="Google Shape;160;gacac815075_0_253"/>
          <p:cNvSpPr txBox="1">
            <a:spLocks noGrp="1"/>
          </p:cNvSpPr>
          <p:nvPr>
            <p:ph type="body" idx="1"/>
          </p:nvPr>
        </p:nvSpPr>
        <p:spPr>
          <a:xfrm>
            <a:off x="463750" y="1375625"/>
            <a:ext cx="4553400" cy="5275500"/>
          </a:xfrm>
          <a:prstGeom prst="rect">
            <a:avLst/>
          </a:prstGeom>
        </p:spPr>
        <p:txBody>
          <a:bodyPr spcFirstLastPara="1" wrap="square" lIns="91425" tIns="45700" rIns="91425" bIns="45700" anchor="t" anchorCtr="0">
            <a:noAutofit/>
          </a:bodyPr>
          <a:lstStyle/>
          <a:p>
            <a:pPr marL="457200" lvl="0" indent="-342900" algn="l" rtl="0">
              <a:lnSpc>
                <a:spcPct val="107916"/>
              </a:lnSpc>
              <a:spcBef>
                <a:spcPts val="0"/>
              </a:spcBef>
              <a:spcAft>
                <a:spcPts val="0"/>
              </a:spcAft>
              <a:buClr>
                <a:srgbClr val="000000"/>
              </a:buClr>
              <a:buSzPts val="1800"/>
              <a:buFont typeface="Source Sans Pro"/>
              <a:buChar char="●"/>
            </a:pPr>
            <a:r>
              <a:rPr lang="en-US" sz="1900">
                <a:solidFill>
                  <a:srgbClr val="000000"/>
                </a:solidFill>
                <a:highlight>
                  <a:schemeClr val="lt1"/>
                </a:highlight>
                <a:latin typeface="Source Sans Pro"/>
                <a:ea typeface="Source Sans Pro"/>
                <a:cs typeface="Source Sans Pro"/>
                <a:sym typeface="Source Sans Pro"/>
              </a:rPr>
              <a:t>Explains the food products based on classification of their nutrients description</a:t>
            </a:r>
            <a:endParaRPr sz="1800">
              <a:solidFill>
                <a:srgbClr val="000000"/>
              </a:solidFill>
              <a:highlight>
                <a:schemeClr val="lt1"/>
              </a:highlight>
              <a:latin typeface="Source Sans Pro"/>
              <a:ea typeface="Source Sans Pro"/>
              <a:cs typeface="Source Sans Pro"/>
              <a:sym typeface="Source Sans Pro"/>
            </a:endParaRPr>
          </a:p>
          <a:p>
            <a:pPr marL="457200" lvl="0" indent="-342900" algn="l" rtl="0">
              <a:lnSpc>
                <a:spcPct val="107916"/>
              </a:lnSpc>
              <a:spcBef>
                <a:spcPts val="800"/>
              </a:spcBef>
              <a:spcAft>
                <a:spcPts val="0"/>
              </a:spcAft>
              <a:buClr>
                <a:srgbClr val="000000"/>
              </a:buClr>
              <a:buSzPts val="1800"/>
              <a:buFont typeface="Source Sans Pro"/>
              <a:buChar char="●"/>
            </a:pPr>
            <a:r>
              <a:rPr lang="en-US" sz="1800">
                <a:solidFill>
                  <a:srgbClr val="000000"/>
                </a:solidFill>
                <a:highlight>
                  <a:schemeClr val="lt1"/>
                </a:highlight>
                <a:latin typeface="Source Sans Pro"/>
                <a:ea typeface="Source Sans Pro"/>
                <a:cs typeface="Source Sans Pro"/>
                <a:sym typeface="Source Sans Pro"/>
              </a:rPr>
              <a:t>Perform dimension reduction:  for the next procedure i.e. Canonical Correlation Analysis on the resultant components of  PCA Analysis</a:t>
            </a:r>
            <a:endParaRPr sz="1800">
              <a:solidFill>
                <a:srgbClr val="000000"/>
              </a:solidFill>
              <a:highlight>
                <a:srgbClr val="FFFFFF"/>
              </a:highlight>
              <a:latin typeface="Source Sans Pro"/>
              <a:ea typeface="Source Sans Pro"/>
              <a:cs typeface="Source Sans Pro"/>
              <a:sym typeface="Source Sans Pro"/>
            </a:endParaRPr>
          </a:p>
          <a:p>
            <a:pPr marL="457200" marR="0" lvl="0" indent="-342900" algn="l" rtl="0">
              <a:lnSpc>
                <a:spcPct val="107916"/>
              </a:lnSpc>
              <a:spcBef>
                <a:spcPts val="800"/>
              </a:spcBef>
              <a:spcAft>
                <a:spcPts val="0"/>
              </a:spcAft>
              <a:buClr>
                <a:srgbClr val="000000"/>
              </a:buClr>
              <a:buSzPts val="1800"/>
              <a:buFont typeface="Source Sans Pro"/>
              <a:buChar char="●"/>
            </a:pPr>
            <a:r>
              <a:rPr lang="en-US" sz="1800">
                <a:solidFill>
                  <a:srgbClr val="000000"/>
                </a:solidFill>
                <a:highlight>
                  <a:srgbClr val="FFFFFF"/>
                </a:highlight>
                <a:latin typeface="Source Sans Pro"/>
                <a:ea typeface="Source Sans Pro"/>
                <a:cs typeface="Source Sans Pro"/>
                <a:sym typeface="Source Sans Pro"/>
              </a:rPr>
              <a:t>The scree plot shows three components that explains most of the variance.</a:t>
            </a:r>
            <a:endParaRPr sz="1800">
              <a:solidFill>
                <a:srgbClr val="000000"/>
              </a:solidFill>
              <a:highlight>
                <a:srgbClr val="FFFFFF"/>
              </a:highlight>
              <a:latin typeface="Source Sans Pro"/>
              <a:ea typeface="Source Sans Pro"/>
              <a:cs typeface="Source Sans Pro"/>
              <a:sym typeface="Source Sans Pro"/>
            </a:endParaRPr>
          </a:p>
          <a:p>
            <a:pPr marL="457200" lvl="0" indent="-342900" algn="l" rtl="0">
              <a:lnSpc>
                <a:spcPct val="115000"/>
              </a:lnSpc>
              <a:spcBef>
                <a:spcPts val="0"/>
              </a:spcBef>
              <a:spcAft>
                <a:spcPts val="0"/>
              </a:spcAft>
              <a:buClr>
                <a:srgbClr val="000000"/>
              </a:buClr>
              <a:buSzPts val="1800"/>
              <a:buFont typeface="Source Sans Pro"/>
              <a:buChar char="●"/>
            </a:pPr>
            <a:r>
              <a:rPr lang="en-US" sz="1800">
                <a:solidFill>
                  <a:srgbClr val="000000"/>
                </a:solidFill>
                <a:highlight>
                  <a:srgbClr val="FFFFFF"/>
                </a:highlight>
                <a:latin typeface="Source Sans Pro"/>
                <a:ea typeface="Source Sans Pro"/>
                <a:cs typeface="Source Sans Pro"/>
                <a:sym typeface="Source Sans Pro"/>
              </a:rPr>
              <a:t>Assumptions for factorability</a:t>
            </a:r>
            <a:endParaRPr sz="1000" b="1" u="sng">
              <a:solidFill>
                <a:srgbClr val="000000"/>
              </a:solidFill>
              <a:latin typeface="Arial"/>
              <a:ea typeface="Arial"/>
              <a:cs typeface="Arial"/>
              <a:sym typeface="Arial"/>
            </a:endParaRPr>
          </a:p>
          <a:p>
            <a:pPr marL="914400" lvl="1" indent="-355600" algn="l" rtl="0">
              <a:lnSpc>
                <a:spcPct val="115000"/>
              </a:lnSpc>
              <a:spcBef>
                <a:spcPts val="0"/>
              </a:spcBef>
              <a:spcAft>
                <a:spcPts val="0"/>
              </a:spcAft>
              <a:buClr>
                <a:srgbClr val="000000"/>
              </a:buClr>
              <a:buSzPts val="2000"/>
              <a:buFont typeface="Source Sans Pro"/>
              <a:buChar char="○"/>
            </a:pPr>
            <a:r>
              <a:rPr lang="en-US" sz="1200" b="1">
                <a:solidFill>
                  <a:srgbClr val="000000"/>
                </a:solidFill>
                <a:latin typeface="Arial"/>
                <a:ea typeface="Arial"/>
                <a:cs typeface="Arial"/>
                <a:sym typeface="Arial"/>
              </a:rPr>
              <a:t>KMO Test:</a:t>
            </a:r>
            <a:r>
              <a:rPr lang="en-US" sz="1200">
                <a:solidFill>
                  <a:srgbClr val="000000"/>
                </a:solidFill>
                <a:latin typeface="Arial"/>
                <a:ea typeface="Arial"/>
                <a:cs typeface="Arial"/>
                <a:sym typeface="Arial"/>
              </a:rPr>
              <a:t> Overall MSA = 0.89 </a:t>
            </a:r>
            <a:endParaRPr sz="1200">
              <a:solidFill>
                <a:srgbClr val="000000"/>
              </a:solidFill>
              <a:latin typeface="Arial"/>
              <a:ea typeface="Arial"/>
              <a:cs typeface="Arial"/>
              <a:sym typeface="Arial"/>
            </a:endParaRPr>
          </a:p>
          <a:p>
            <a:pPr marL="914400" lvl="1" indent="-355600" algn="l" rtl="0">
              <a:lnSpc>
                <a:spcPct val="115000"/>
              </a:lnSpc>
              <a:spcBef>
                <a:spcPts val="0"/>
              </a:spcBef>
              <a:spcAft>
                <a:spcPts val="0"/>
              </a:spcAft>
              <a:buClr>
                <a:srgbClr val="000000"/>
              </a:buClr>
              <a:buSzPts val="2000"/>
              <a:buFont typeface="Source Sans Pro"/>
              <a:buChar char="○"/>
            </a:pPr>
            <a:r>
              <a:rPr lang="en-US" sz="1200" b="1">
                <a:solidFill>
                  <a:srgbClr val="000000"/>
                </a:solidFill>
                <a:latin typeface="Arial"/>
                <a:ea typeface="Arial"/>
                <a:cs typeface="Arial"/>
                <a:sym typeface="Arial"/>
              </a:rPr>
              <a:t>Bartlett's Test of Sphericity</a:t>
            </a:r>
            <a:r>
              <a:rPr lang="en-US" sz="1200">
                <a:solidFill>
                  <a:srgbClr val="000000"/>
                </a:solidFill>
                <a:latin typeface="Arial"/>
                <a:ea typeface="Arial"/>
                <a:cs typeface="Arial"/>
                <a:sym typeface="Arial"/>
              </a:rPr>
              <a:t>: p-value &lt; 2.22e-16 (very small which means we have enough variance in the data so we can perform factor analysis)</a:t>
            </a:r>
            <a:endParaRPr sz="1200">
              <a:solidFill>
                <a:srgbClr val="000000"/>
              </a:solidFill>
              <a:latin typeface="Arial"/>
              <a:ea typeface="Arial"/>
              <a:cs typeface="Arial"/>
              <a:sym typeface="Arial"/>
            </a:endParaRPr>
          </a:p>
          <a:p>
            <a:pPr marL="914400" lvl="1" indent="-361950" algn="l" rtl="0">
              <a:lnSpc>
                <a:spcPct val="115000"/>
              </a:lnSpc>
              <a:spcBef>
                <a:spcPts val="0"/>
              </a:spcBef>
              <a:spcAft>
                <a:spcPts val="0"/>
              </a:spcAft>
              <a:buClr>
                <a:srgbClr val="000000"/>
              </a:buClr>
              <a:buSzPts val="2100"/>
              <a:buFont typeface="Source Sans Pro"/>
              <a:buChar char="○"/>
            </a:pPr>
            <a:r>
              <a:rPr lang="en-US" sz="1300" b="1">
                <a:solidFill>
                  <a:srgbClr val="000000"/>
                </a:solidFill>
                <a:latin typeface="Arial"/>
                <a:ea typeface="Arial"/>
                <a:cs typeface="Arial"/>
                <a:sym typeface="Arial"/>
              </a:rPr>
              <a:t>Reliability Analysis using Cronbach's Alpha:</a:t>
            </a:r>
            <a:r>
              <a:rPr lang="en-US" sz="1300">
                <a:solidFill>
                  <a:srgbClr val="000000"/>
                </a:solidFill>
                <a:latin typeface="Arial"/>
                <a:ea typeface="Arial"/>
                <a:cs typeface="Arial"/>
                <a:sym typeface="Arial"/>
              </a:rPr>
              <a:t> raw_alpha = 0.92 Hence, The sample data is good to perform PCA. </a:t>
            </a:r>
            <a:endParaRPr sz="1300">
              <a:solidFill>
                <a:srgbClr val="000000"/>
              </a:solidFill>
              <a:latin typeface="Arial"/>
              <a:ea typeface="Arial"/>
              <a:cs typeface="Arial"/>
              <a:sym typeface="Arial"/>
            </a:endParaRPr>
          </a:p>
          <a:p>
            <a:pPr marL="0" lvl="0" indent="0" algn="l" rtl="0">
              <a:spcBef>
                <a:spcPts val="1200"/>
              </a:spcBef>
              <a:spcAft>
                <a:spcPts val="2100"/>
              </a:spcAft>
              <a:buNone/>
            </a:pPr>
            <a:endParaRPr sz="3700"/>
          </a:p>
        </p:txBody>
      </p:sp>
      <p:cxnSp>
        <p:nvCxnSpPr>
          <p:cNvPr id="161" name="Google Shape;161;gacac815075_0_253"/>
          <p:cNvCxnSpPr/>
          <p:nvPr/>
        </p:nvCxnSpPr>
        <p:spPr>
          <a:xfrm rot="10800000" flipH="1">
            <a:off x="463750" y="1222600"/>
            <a:ext cx="11046000" cy="14100"/>
          </a:xfrm>
          <a:prstGeom prst="straightConnector1">
            <a:avLst/>
          </a:prstGeom>
          <a:noFill/>
          <a:ln w="9525" cap="flat" cmpd="sng">
            <a:solidFill>
              <a:schemeClr val="dk2"/>
            </a:solidFill>
            <a:prstDash val="solid"/>
            <a:round/>
            <a:headEnd type="none" w="med" len="med"/>
            <a:tailEnd type="none" w="med" len="med"/>
          </a:ln>
        </p:spPr>
      </p:cxnSp>
      <p:pic>
        <p:nvPicPr>
          <p:cNvPr id="162" name="Google Shape;162;gacac815075_0_253"/>
          <p:cNvPicPr preferRelativeResize="0"/>
          <p:nvPr/>
        </p:nvPicPr>
        <p:blipFill>
          <a:blip r:embed="rId3">
            <a:alphaModFix/>
          </a:blip>
          <a:stretch>
            <a:fillRect/>
          </a:stretch>
        </p:blipFill>
        <p:spPr>
          <a:xfrm>
            <a:off x="5017150" y="1375625"/>
            <a:ext cx="7009130" cy="4832262"/>
          </a:xfrm>
          <a:prstGeom prst="rect">
            <a:avLst/>
          </a:prstGeom>
          <a:noFill/>
          <a:ln w="28575" cap="flat" cmpd="sng">
            <a:solidFill>
              <a:schemeClr val="dk1"/>
            </a:solidFill>
            <a:prstDash val="solid"/>
            <a:miter lim="8000"/>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acac815075_0_261"/>
          <p:cNvSpPr txBox="1">
            <a:spLocks noGrp="1"/>
          </p:cNvSpPr>
          <p:nvPr>
            <p:ph type="title"/>
          </p:nvPr>
        </p:nvSpPr>
        <p:spPr>
          <a:xfrm>
            <a:off x="463750" y="393700"/>
            <a:ext cx="11003700" cy="8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Discussion And Results - Principal Component Analysis</a:t>
            </a:r>
            <a:endParaRPr sz="3200" b="1"/>
          </a:p>
        </p:txBody>
      </p:sp>
      <p:sp>
        <p:nvSpPr>
          <p:cNvPr id="169" name="Google Shape;169;gacac815075_0_261"/>
          <p:cNvSpPr txBox="1">
            <a:spLocks noGrp="1"/>
          </p:cNvSpPr>
          <p:nvPr>
            <p:ph type="body" idx="1"/>
          </p:nvPr>
        </p:nvSpPr>
        <p:spPr>
          <a:xfrm>
            <a:off x="562125" y="1715625"/>
            <a:ext cx="5955600" cy="4776900"/>
          </a:xfrm>
          <a:prstGeom prst="rect">
            <a:avLst/>
          </a:prstGeom>
        </p:spPr>
        <p:txBody>
          <a:bodyPr spcFirstLastPara="1" wrap="square" lIns="91425" tIns="45700" rIns="91425" bIns="45700" anchor="t" anchorCtr="0">
            <a:noAutofit/>
          </a:bodyPr>
          <a:lstStyle/>
          <a:p>
            <a:pPr marL="457200" marR="0" lvl="0" indent="-349250" algn="l" rtl="0">
              <a:lnSpc>
                <a:spcPct val="107916"/>
              </a:lnSpc>
              <a:spcBef>
                <a:spcPts val="0"/>
              </a:spcBef>
              <a:spcAft>
                <a:spcPts val="0"/>
              </a:spcAft>
              <a:buClr>
                <a:srgbClr val="000000"/>
              </a:buClr>
              <a:buSzPts val="1900"/>
              <a:buFont typeface="Source Sans Pro"/>
              <a:buChar char="●"/>
            </a:pPr>
            <a:r>
              <a:rPr lang="en-US" sz="1900">
                <a:solidFill>
                  <a:srgbClr val="000000"/>
                </a:solidFill>
                <a:highlight>
                  <a:srgbClr val="FFFFFF"/>
                </a:highlight>
                <a:latin typeface="Source Sans Pro"/>
                <a:ea typeface="Source Sans Pro"/>
                <a:cs typeface="Source Sans Pro"/>
                <a:sym typeface="Source Sans Pro"/>
              </a:rPr>
              <a:t>Rotate="varimax", nfactors=3, cutoff=.48</a:t>
            </a:r>
            <a:br>
              <a:rPr lang="en-US" sz="1900">
                <a:solidFill>
                  <a:srgbClr val="000000"/>
                </a:solidFill>
                <a:highlight>
                  <a:srgbClr val="FFFFFF"/>
                </a:highlight>
                <a:latin typeface="Source Sans Pro"/>
                <a:ea typeface="Source Sans Pro"/>
                <a:cs typeface="Source Sans Pro"/>
                <a:sym typeface="Source Sans Pro"/>
              </a:rPr>
            </a:br>
            <a:endParaRPr sz="1900">
              <a:solidFill>
                <a:srgbClr val="000000"/>
              </a:solidFill>
              <a:highlight>
                <a:srgbClr val="FFFFFF"/>
              </a:highlight>
              <a:latin typeface="Source Sans Pro"/>
              <a:ea typeface="Source Sans Pro"/>
              <a:cs typeface="Source Sans Pro"/>
              <a:sym typeface="Source Sans Pro"/>
            </a:endParaRPr>
          </a:p>
          <a:p>
            <a:pPr marL="457200" marR="0" lvl="0" indent="-349250" algn="l" rtl="0">
              <a:lnSpc>
                <a:spcPct val="107916"/>
              </a:lnSpc>
              <a:spcBef>
                <a:spcPts val="0"/>
              </a:spcBef>
              <a:spcAft>
                <a:spcPts val="0"/>
              </a:spcAft>
              <a:buClr>
                <a:srgbClr val="000000"/>
              </a:buClr>
              <a:buSzPts val="1900"/>
              <a:buFont typeface="Source Sans Pro"/>
              <a:buChar char="●"/>
            </a:pPr>
            <a:r>
              <a:rPr lang="en-US" sz="1900">
                <a:solidFill>
                  <a:srgbClr val="000000"/>
                </a:solidFill>
                <a:highlight>
                  <a:srgbClr val="FFFFFF"/>
                </a:highlight>
                <a:latin typeface="Source Sans Pro"/>
                <a:ea typeface="Source Sans Pro"/>
                <a:cs typeface="Source Sans Pro"/>
                <a:sym typeface="Source Sans Pro"/>
              </a:rPr>
              <a:t>PCA produced 3 components:</a:t>
            </a:r>
            <a:endParaRPr sz="1900">
              <a:solidFill>
                <a:srgbClr val="000000"/>
              </a:solidFill>
              <a:highlight>
                <a:srgbClr val="FFFFFF"/>
              </a:highlight>
              <a:latin typeface="Source Sans Pro"/>
              <a:ea typeface="Source Sans Pro"/>
              <a:cs typeface="Source Sans Pro"/>
              <a:sym typeface="Source Sans Pro"/>
            </a:endParaRPr>
          </a:p>
          <a:p>
            <a:pPr marL="914400" marR="0" lvl="0" indent="-336550" algn="l" rtl="0">
              <a:lnSpc>
                <a:spcPct val="107916"/>
              </a:lnSpc>
              <a:spcBef>
                <a:spcPts val="0"/>
              </a:spcBef>
              <a:spcAft>
                <a:spcPts val="0"/>
              </a:spcAft>
              <a:buClr>
                <a:srgbClr val="000000"/>
              </a:buClr>
              <a:buSzPts val="1700"/>
              <a:buFont typeface="Source Sans Pro"/>
              <a:buChar char="●"/>
            </a:pPr>
            <a:r>
              <a:rPr lang="en-US" sz="1700">
                <a:solidFill>
                  <a:srgbClr val="000000"/>
                </a:solidFill>
                <a:highlight>
                  <a:srgbClr val="FFFFFF"/>
                </a:highlight>
                <a:latin typeface="Source Sans Pro"/>
                <a:ea typeface="Source Sans Pro"/>
                <a:cs typeface="Source Sans Pro"/>
                <a:sym typeface="Source Sans Pro"/>
              </a:rPr>
              <a:t>RC3  : rich in fiber, Vitamin E as well as carbohydrates. Therefore, this component explains the sets of </a:t>
            </a:r>
            <a:r>
              <a:rPr lang="en-US" sz="1700" b="1">
                <a:solidFill>
                  <a:srgbClr val="000000"/>
                </a:solidFill>
                <a:highlight>
                  <a:srgbClr val="FFFFFF"/>
                </a:highlight>
                <a:latin typeface="Source Sans Pro"/>
                <a:ea typeface="Source Sans Pro"/>
                <a:cs typeface="Source Sans Pro"/>
                <a:sym typeface="Source Sans Pro"/>
              </a:rPr>
              <a:t>FiberRichedCarbsFood </a:t>
            </a:r>
            <a:r>
              <a:rPr lang="en-US" sz="1700">
                <a:solidFill>
                  <a:srgbClr val="000000"/>
                </a:solidFill>
                <a:highlight>
                  <a:schemeClr val="lt1"/>
                </a:highlight>
                <a:latin typeface="Source Sans Pro"/>
                <a:ea typeface="Source Sans Pro"/>
                <a:cs typeface="Source Sans Pro"/>
                <a:sym typeface="Source Sans Pro"/>
              </a:rPr>
              <a:t>variables</a:t>
            </a:r>
            <a:r>
              <a:rPr lang="en-US" sz="1700" b="1">
                <a:solidFill>
                  <a:srgbClr val="000000"/>
                </a:solidFill>
                <a:highlight>
                  <a:srgbClr val="FFFFFF"/>
                </a:highlight>
                <a:latin typeface="Source Sans Pro"/>
                <a:ea typeface="Source Sans Pro"/>
                <a:cs typeface="Source Sans Pro"/>
                <a:sym typeface="Source Sans Pro"/>
              </a:rPr>
              <a:t>.</a:t>
            </a:r>
            <a:br>
              <a:rPr lang="en-US" sz="1700" b="1">
                <a:solidFill>
                  <a:srgbClr val="000000"/>
                </a:solidFill>
                <a:highlight>
                  <a:srgbClr val="FFFFFF"/>
                </a:highlight>
                <a:latin typeface="Source Sans Pro"/>
                <a:ea typeface="Source Sans Pro"/>
                <a:cs typeface="Source Sans Pro"/>
                <a:sym typeface="Source Sans Pro"/>
              </a:rPr>
            </a:br>
            <a:endParaRPr sz="1700" b="1">
              <a:solidFill>
                <a:srgbClr val="000000"/>
              </a:solidFill>
              <a:highlight>
                <a:srgbClr val="FFFFFF"/>
              </a:highlight>
              <a:latin typeface="Source Sans Pro"/>
              <a:ea typeface="Source Sans Pro"/>
              <a:cs typeface="Source Sans Pro"/>
              <a:sym typeface="Source Sans Pro"/>
            </a:endParaRPr>
          </a:p>
          <a:p>
            <a:pPr marL="914400" marR="0" lvl="0" indent="-336550" algn="l" rtl="0">
              <a:lnSpc>
                <a:spcPct val="107916"/>
              </a:lnSpc>
              <a:spcBef>
                <a:spcPts val="0"/>
              </a:spcBef>
              <a:spcAft>
                <a:spcPts val="0"/>
              </a:spcAft>
              <a:buClr>
                <a:srgbClr val="000000"/>
              </a:buClr>
              <a:buSzPts val="1700"/>
              <a:buFont typeface="Source Sans Pro"/>
              <a:buChar char="●"/>
            </a:pPr>
            <a:r>
              <a:rPr lang="en-US" sz="1700">
                <a:solidFill>
                  <a:srgbClr val="000000"/>
                </a:solidFill>
                <a:highlight>
                  <a:srgbClr val="FFFFFF"/>
                </a:highlight>
                <a:latin typeface="Source Sans Pro"/>
                <a:ea typeface="Source Sans Pro"/>
                <a:cs typeface="Source Sans Pro"/>
                <a:sym typeface="Source Sans Pro"/>
              </a:rPr>
              <a:t>RC2: rich in Vitamins, iron, and zinc.</a:t>
            </a:r>
            <a:endParaRPr sz="1700">
              <a:solidFill>
                <a:srgbClr val="000000"/>
              </a:solidFill>
              <a:highlight>
                <a:srgbClr val="FFFFFF"/>
              </a:highlight>
              <a:latin typeface="Source Sans Pro"/>
              <a:ea typeface="Source Sans Pro"/>
              <a:cs typeface="Source Sans Pro"/>
              <a:sym typeface="Source Sans Pro"/>
            </a:endParaRPr>
          </a:p>
          <a:p>
            <a:pPr marL="1371600" marR="0" lvl="1" indent="-336550" algn="l" rtl="0">
              <a:lnSpc>
                <a:spcPct val="107916"/>
              </a:lnSpc>
              <a:spcBef>
                <a:spcPts val="0"/>
              </a:spcBef>
              <a:spcAft>
                <a:spcPts val="0"/>
              </a:spcAft>
              <a:buClr>
                <a:srgbClr val="000000"/>
              </a:buClr>
              <a:buSzPts val="1700"/>
              <a:buFont typeface="Source Sans Pro"/>
              <a:buChar char="○"/>
            </a:pPr>
            <a:r>
              <a:rPr lang="en-US" sz="1700">
                <a:solidFill>
                  <a:srgbClr val="000000"/>
                </a:solidFill>
                <a:highlight>
                  <a:srgbClr val="FFFFFF"/>
                </a:highlight>
                <a:latin typeface="Source Sans Pro"/>
                <a:ea typeface="Source Sans Pro"/>
                <a:cs typeface="Source Sans Pro"/>
                <a:sym typeface="Source Sans Pro"/>
              </a:rPr>
              <a:t> Foods rich in vitamin C helps in the absorption of iron</a:t>
            </a:r>
            <a:endParaRPr sz="1700">
              <a:solidFill>
                <a:srgbClr val="000000"/>
              </a:solidFill>
              <a:highlight>
                <a:srgbClr val="FFFFFF"/>
              </a:highlight>
              <a:latin typeface="Source Sans Pro"/>
              <a:ea typeface="Source Sans Pro"/>
              <a:cs typeface="Source Sans Pro"/>
              <a:sym typeface="Source Sans Pro"/>
            </a:endParaRPr>
          </a:p>
          <a:p>
            <a:pPr marL="1371600" marR="0" lvl="1" indent="-336550" algn="l" rtl="0">
              <a:lnSpc>
                <a:spcPct val="107916"/>
              </a:lnSpc>
              <a:spcBef>
                <a:spcPts val="0"/>
              </a:spcBef>
              <a:spcAft>
                <a:spcPts val="0"/>
              </a:spcAft>
              <a:buClr>
                <a:srgbClr val="000000"/>
              </a:buClr>
              <a:buSzPts val="1700"/>
              <a:buFont typeface="Source Sans Pro"/>
              <a:buChar char="○"/>
            </a:pPr>
            <a:r>
              <a:rPr lang="en-US" sz="1700">
                <a:solidFill>
                  <a:srgbClr val="000000"/>
                </a:solidFill>
                <a:highlight>
                  <a:srgbClr val="FFFFFF"/>
                </a:highlight>
                <a:latin typeface="Source Sans Pro"/>
                <a:ea typeface="Source Sans Pro"/>
                <a:cs typeface="Source Sans Pro"/>
                <a:sym typeface="Source Sans Pro"/>
              </a:rPr>
              <a:t> Good for anemic people therefore, </a:t>
            </a:r>
            <a:r>
              <a:rPr lang="en-US" sz="1700">
                <a:solidFill>
                  <a:srgbClr val="000000"/>
                </a:solidFill>
                <a:highlight>
                  <a:schemeClr val="lt1"/>
                </a:highlight>
                <a:latin typeface="Source Sans Pro"/>
                <a:ea typeface="Source Sans Pro"/>
                <a:cs typeface="Source Sans Pro"/>
                <a:sym typeface="Source Sans Pro"/>
              </a:rPr>
              <a:t>this component explains the sets of</a:t>
            </a:r>
            <a:r>
              <a:rPr lang="en-US" sz="1700">
                <a:solidFill>
                  <a:srgbClr val="000000"/>
                </a:solidFill>
                <a:highlight>
                  <a:srgbClr val="FFFFFF"/>
                </a:highlight>
                <a:latin typeface="Source Sans Pro"/>
                <a:ea typeface="Source Sans Pro"/>
                <a:cs typeface="Source Sans Pro"/>
                <a:sym typeface="Source Sans Pro"/>
              </a:rPr>
              <a:t> </a:t>
            </a:r>
            <a:r>
              <a:rPr lang="en-US" sz="1700" b="1">
                <a:solidFill>
                  <a:srgbClr val="000000"/>
                </a:solidFill>
                <a:highlight>
                  <a:srgbClr val="FFFFFF"/>
                </a:highlight>
                <a:latin typeface="Source Sans Pro"/>
                <a:ea typeface="Source Sans Pro"/>
                <a:cs typeface="Source Sans Pro"/>
                <a:sym typeface="Source Sans Pro"/>
              </a:rPr>
              <a:t>Anti-AnemicFood</a:t>
            </a:r>
            <a:r>
              <a:rPr lang="en-US" sz="1700">
                <a:solidFill>
                  <a:srgbClr val="000000"/>
                </a:solidFill>
                <a:highlight>
                  <a:srgbClr val="FFFFFF"/>
                </a:highlight>
                <a:latin typeface="Source Sans Pro"/>
                <a:ea typeface="Source Sans Pro"/>
                <a:cs typeface="Source Sans Pro"/>
                <a:sym typeface="Source Sans Pro"/>
              </a:rPr>
              <a:t> variables.</a:t>
            </a:r>
            <a:br>
              <a:rPr lang="en-US" sz="1700">
                <a:solidFill>
                  <a:srgbClr val="000000"/>
                </a:solidFill>
                <a:highlight>
                  <a:srgbClr val="FFFFFF"/>
                </a:highlight>
                <a:latin typeface="Source Sans Pro"/>
                <a:ea typeface="Source Sans Pro"/>
                <a:cs typeface="Source Sans Pro"/>
                <a:sym typeface="Source Sans Pro"/>
              </a:rPr>
            </a:br>
            <a:endParaRPr sz="1700">
              <a:solidFill>
                <a:srgbClr val="000000"/>
              </a:solidFill>
              <a:highlight>
                <a:srgbClr val="FFFFFF"/>
              </a:highlight>
              <a:latin typeface="Source Sans Pro"/>
              <a:ea typeface="Source Sans Pro"/>
              <a:cs typeface="Source Sans Pro"/>
              <a:sym typeface="Source Sans Pro"/>
            </a:endParaRPr>
          </a:p>
          <a:p>
            <a:pPr marL="914400" marR="0" lvl="0" indent="-336550" algn="l" rtl="0">
              <a:lnSpc>
                <a:spcPct val="107916"/>
              </a:lnSpc>
              <a:spcBef>
                <a:spcPts val="0"/>
              </a:spcBef>
              <a:spcAft>
                <a:spcPts val="0"/>
              </a:spcAft>
              <a:buClr>
                <a:srgbClr val="000000"/>
              </a:buClr>
              <a:buSzPts val="1700"/>
              <a:buFont typeface="Source Sans Pro"/>
              <a:buChar char="●"/>
            </a:pPr>
            <a:r>
              <a:rPr lang="en-US" sz="1700">
                <a:solidFill>
                  <a:srgbClr val="000000"/>
                </a:solidFill>
                <a:highlight>
                  <a:srgbClr val="FFFFFF"/>
                </a:highlight>
                <a:latin typeface="Source Sans Pro"/>
                <a:ea typeface="Source Sans Pro"/>
                <a:cs typeface="Source Sans Pro"/>
                <a:sym typeface="Source Sans Pro"/>
              </a:rPr>
              <a:t>RC1:  rich in protein and fats therefore, </a:t>
            </a:r>
            <a:r>
              <a:rPr lang="en-US" sz="1700">
                <a:solidFill>
                  <a:srgbClr val="000000"/>
                </a:solidFill>
                <a:highlight>
                  <a:schemeClr val="lt1"/>
                </a:highlight>
                <a:latin typeface="Source Sans Pro"/>
                <a:ea typeface="Source Sans Pro"/>
                <a:cs typeface="Source Sans Pro"/>
                <a:sym typeface="Source Sans Pro"/>
              </a:rPr>
              <a:t>this component explains the sets of </a:t>
            </a:r>
            <a:r>
              <a:rPr lang="en-US" sz="1700" b="1">
                <a:solidFill>
                  <a:srgbClr val="000000"/>
                </a:solidFill>
                <a:highlight>
                  <a:srgbClr val="FFFFFF"/>
                </a:highlight>
                <a:latin typeface="Source Sans Pro"/>
                <a:ea typeface="Source Sans Pro"/>
                <a:cs typeface="Source Sans Pro"/>
                <a:sym typeface="Source Sans Pro"/>
              </a:rPr>
              <a:t>HighProteinFood </a:t>
            </a:r>
            <a:r>
              <a:rPr lang="en-US" sz="1700">
                <a:solidFill>
                  <a:srgbClr val="000000"/>
                </a:solidFill>
                <a:highlight>
                  <a:schemeClr val="lt1"/>
                </a:highlight>
                <a:latin typeface="Source Sans Pro"/>
                <a:ea typeface="Source Sans Pro"/>
                <a:cs typeface="Source Sans Pro"/>
                <a:sym typeface="Source Sans Pro"/>
              </a:rPr>
              <a:t>variables.</a:t>
            </a:r>
            <a:br>
              <a:rPr lang="en-US" sz="1700">
                <a:solidFill>
                  <a:srgbClr val="000000"/>
                </a:solidFill>
                <a:highlight>
                  <a:schemeClr val="lt1"/>
                </a:highlight>
                <a:latin typeface="Source Sans Pro"/>
                <a:ea typeface="Source Sans Pro"/>
                <a:cs typeface="Source Sans Pro"/>
                <a:sym typeface="Source Sans Pro"/>
              </a:rPr>
            </a:br>
            <a:br>
              <a:rPr lang="en-US" sz="1700" b="1">
                <a:solidFill>
                  <a:srgbClr val="000000"/>
                </a:solidFill>
                <a:highlight>
                  <a:srgbClr val="FFFFFF"/>
                </a:highlight>
                <a:latin typeface="Source Sans Pro"/>
                <a:ea typeface="Source Sans Pro"/>
                <a:cs typeface="Source Sans Pro"/>
                <a:sym typeface="Source Sans Pro"/>
              </a:rPr>
            </a:br>
            <a:endParaRPr sz="1700" b="1">
              <a:solidFill>
                <a:srgbClr val="000000"/>
              </a:solidFill>
              <a:highlight>
                <a:srgbClr val="FFFFFF"/>
              </a:highlight>
              <a:latin typeface="Source Sans Pro"/>
              <a:ea typeface="Source Sans Pro"/>
              <a:cs typeface="Source Sans Pro"/>
              <a:sym typeface="Source Sans Pro"/>
            </a:endParaRPr>
          </a:p>
          <a:p>
            <a:pPr marL="914400" marR="0" lvl="0" indent="0" algn="l" rtl="0">
              <a:lnSpc>
                <a:spcPct val="107916"/>
              </a:lnSpc>
              <a:spcBef>
                <a:spcPts val="800"/>
              </a:spcBef>
              <a:spcAft>
                <a:spcPts val="0"/>
              </a:spcAft>
              <a:buNone/>
            </a:pPr>
            <a:endParaRPr sz="1900">
              <a:solidFill>
                <a:srgbClr val="000000"/>
              </a:solidFill>
              <a:highlight>
                <a:srgbClr val="FFFFFF"/>
              </a:highlight>
              <a:latin typeface="Source Sans Pro"/>
              <a:ea typeface="Source Sans Pro"/>
              <a:cs typeface="Source Sans Pro"/>
              <a:sym typeface="Source Sans Pro"/>
            </a:endParaRPr>
          </a:p>
          <a:p>
            <a:pPr marL="0" lvl="0" indent="0" algn="l" rtl="0">
              <a:spcBef>
                <a:spcPts val="1000"/>
              </a:spcBef>
              <a:spcAft>
                <a:spcPts val="2100"/>
              </a:spcAft>
              <a:buNone/>
            </a:pPr>
            <a:endParaRPr sz="3700"/>
          </a:p>
        </p:txBody>
      </p:sp>
      <p:cxnSp>
        <p:nvCxnSpPr>
          <p:cNvPr id="170" name="Google Shape;170;gacac815075_0_261"/>
          <p:cNvCxnSpPr/>
          <p:nvPr/>
        </p:nvCxnSpPr>
        <p:spPr>
          <a:xfrm rot="10800000" flipH="1">
            <a:off x="463750" y="1222600"/>
            <a:ext cx="11046000" cy="14100"/>
          </a:xfrm>
          <a:prstGeom prst="straightConnector1">
            <a:avLst/>
          </a:prstGeom>
          <a:noFill/>
          <a:ln w="9525" cap="flat" cmpd="sng">
            <a:solidFill>
              <a:schemeClr val="dk2"/>
            </a:solidFill>
            <a:prstDash val="solid"/>
            <a:round/>
            <a:headEnd type="none" w="med" len="med"/>
            <a:tailEnd type="none" w="med" len="med"/>
          </a:ln>
        </p:spPr>
      </p:cxnSp>
      <p:pic>
        <p:nvPicPr>
          <p:cNvPr id="171" name="Google Shape;171;gacac815075_0_261"/>
          <p:cNvPicPr preferRelativeResize="0"/>
          <p:nvPr/>
        </p:nvPicPr>
        <p:blipFill>
          <a:blip r:embed="rId3">
            <a:alphaModFix/>
          </a:blip>
          <a:stretch>
            <a:fillRect/>
          </a:stretch>
        </p:blipFill>
        <p:spPr>
          <a:xfrm>
            <a:off x="6642650" y="1525400"/>
            <a:ext cx="4824799" cy="3959601"/>
          </a:xfrm>
          <a:prstGeom prst="rect">
            <a:avLst/>
          </a:prstGeom>
          <a:noFill/>
          <a:ln>
            <a:noFill/>
          </a:ln>
        </p:spPr>
      </p:pic>
      <p:pic>
        <p:nvPicPr>
          <p:cNvPr id="172" name="Google Shape;172;gacac815075_0_261"/>
          <p:cNvPicPr preferRelativeResize="0"/>
          <p:nvPr/>
        </p:nvPicPr>
        <p:blipFill>
          <a:blip r:embed="rId4">
            <a:alphaModFix/>
          </a:blip>
          <a:stretch>
            <a:fillRect/>
          </a:stretch>
        </p:blipFill>
        <p:spPr>
          <a:xfrm>
            <a:off x="6642650" y="5561200"/>
            <a:ext cx="4824801" cy="931325"/>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a322a6bc7c_8_0"/>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a:solidFill>
                  <a:srgbClr val="000000"/>
                </a:solidFill>
                <a:latin typeface="Source Sans Pro"/>
                <a:ea typeface="Source Sans Pro"/>
                <a:cs typeface="Source Sans Pro"/>
                <a:sym typeface="Source Sans Pro"/>
              </a:rPr>
              <a:t>•Factor analysis applied on the USDA National Nutrient dataset having total 45 columns and 8618 entries.</a:t>
            </a:r>
            <a:endParaRPr>
              <a:solidFill>
                <a:srgbClr val="000000"/>
              </a:solidFill>
              <a:latin typeface="Source Sans Pro"/>
              <a:ea typeface="Source Sans Pro"/>
              <a:cs typeface="Source Sans Pro"/>
              <a:sym typeface="Source Sans Pro"/>
            </a:endParaRPr>
          </a:p>
          <a:p>
            <a:pPr marL="0" lvl="0" indent="0" algn="l" rtl="0">
              <a:lnSpc>
                <a:spcPct val="9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90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90000"/>
              </a:lnSpc>
              <a:spcBef>
                <a:spcPts val="0"/>
              </a:spcBef>
              <a:spcAft>
                <a:spcPts val="0"/>
              </a:spcAft>
              <a:buNone/>
            </a:pPr>
            <a:r>
              <a:rPr lang="en-US">
                <a:solidFill>
                  <a:srgbClr val="000000"/>
                </a:solidFill>
                <a:latin typeface="Source Sans Pro"/>
                <a:ea typeface="Source Sans Pro"/>
                <a:cs typeface="Source Sans Pro"/>
                <a:sym typeface="Source Sans Pro"/>
              </a:rPr>
              <a:t>•Tests:</a:t>
            </a:r>
            <a:endParaRPr>
              <a:solidFill>
                <a:srgbClr val="000000"/>
              </a:solidFill>
              <a:latin typeface="Source Sans Pro"/>
              <a:ea typeface="Source Sans Pro"/>
              <a:cs typeface="Source Sans Pro"/>
              <a:sym typeface="Source Sans Pro"/>
            </a:endParaRPr>
          </a:p>
          <a:p>
            <a:pPr marL="0" lvl="0" indent="457200" algn="l" rtl="0">
              <a:lnSpc>
                <a:spcPct val="90000"/>
              </a:lnSpc>
              <a:spcBef>
                <a:spcPts val="0"/>
              </a:spcBef>
              <a:spcAft>
                <a:spcPts val="0"/>
              </a:spcAft>
              <a:buNone/>
            </a:pPr>
            <a:r>
              <a:rPr lang="en-US">
                <a:solidFill>
                  <a:srgbClr val="000000"/>
                </a:solidFill>
                <a:latin typeface="Source Sans Pro"/>
                <a:ea typeface="Source Sans Pro"/>
                <a:cs typeface="Source Sans Pro"/>
                <a:sym typeface="Source Sans Pro"/>
              </a:rPr>
              <a:t>▪Cronbach's alpha </a:t>
            </a:r>
            <a:r>
              <a:rPr lang="en-US" b="1">
                <a:solidFill>
                  <a:srgbClr val="000000"/>
                </a:solidFill>
                <a:latin typeface="Source Sans Pro"/>
                <a:ea typeface="Source Sans Pro"/>
                <a:cs typeface="Source Sans Pro"/>
                <a:sym typeface="Source Sans Pro"/>
              </a:rPr>
              <a:t>: 0.54</a:t>
            </a:r>
            <a:endParaRPr b="1">
              <a:solidFill>
                <a:srgbClr val="000000"/>
              </a:solidFill>
              <a:latin typeface="Source Sans Pro"/>
              <a:ea typeface="Source Sans Pro"/>
              <a:cs typeface="Source Sans Pro"/>
              <a:sym typeface="Source Sans Pro"/>
            </a:endParaRPr>
          </a:p>
          <a:p>
            <a:pPr marL="0" lvl="0" indent="457200" algn="l" rtl="0">
              <a:lnSpc>
                <a:spcPct val="90000"/>
              </a:lnSpc>
              <a:spcBef>
                <a:spcPts val="0"/>
              </a:spcBef>
              <a:spcAft>
                <a:spcPts val="0"/>
              </a:spcAft>
              <a:buNone/>
            </a:pPr>
            <a:r>
              <a:rPr lang="en-US">
                <a:solidFill>
                  <a:srgbClr val="000000"/>
                </a:solidFill>
                <a:latin typeface="Source Sans Pro"/>
                <a:ea typeface="Source Sans Pro"/>
                <a:cs typeface="Source Sans Pro"/>
                <a:sym typeface="Source Sans Pro"/>
              </a:rPr>
              <a:t>▪Kaiser-Meyer-Olkin (KMO) Test for Sampling Adequacy </a:t>
            </a:r>
            <a:r>
              <a:rPr lang="en-US" b="1">
                <a:solidFill>
                  <a:srgbClr val="000000"/>
                </a:solidFill>
                <a:latin typeface="Source Sans Pro"/>
                <a:ea typeface="Source Sans Pro"/>
                <a:cs typeface="Source Sans Pro"/>
                <a:sym typeface="Source Sans Pro"/>
              </a:rPr>
              <a:t>: 0.64</a:t>
            </a:r>
            <a:endParaRPr b="1">
              <a:solidFill>
                <a:srgbClr val="000000"/>
              </a:solidFill>
              <a:latin typeface="Source Sans Pro"/>
              <a:ea typeface="Source Sans Pro"/>
              <a:cs typeface="Source Sans Pro"/>
              <a:sym typeface="Source Sans Pro"/>
            </a:endParaRPr>
          </a:p>
          <a:p>
            <a:pPr marL="0" lvl="0" indent="457200" algn="l" rtl="0">
              <a:lnSpc>
                <a:spcPct val="90000"/>
              </a:lnSpc>
              <a:spcBef>
                <a:spcPts val="0"/>
              </a:spcBef>
              <a:spcAft>
                <a:spcPts val="0"/>
              </a:spcAft>
              <a:buNone/>
            </a:pPr>
            <a:r>
              <a:rPr lang="en-US">
                <a:solidFill>
                  <a:srgbClr val="000000"/>
                </a:solidFill>
                <a:latin typeface="Source Sans Pro"/>
                <a:ea typeface="Source Sans Pro"/>
                <a:cs typeface="Source Sans Pro"/>
                <a:sym typeface="Source Sans Pro"/>
              </a:rPr>
              <a:t>▪Bartlett's Test of Sphericity </a:t>
            </a:r>
            <a:r>
              <a:rPr lang="en-US" b="1">
                <a:solidFill>
                  <a:srgbClr val="000000"/>
                </a:solidFill>
                <a:latin typeface="Source Sans Pro"/>
                <a:ea typeface="Source Sans Pro"/>
                <a:cs typeface="Source Sans Pro"/>
                <a:sym typeface="Source Sans Pro"/>
              </a:rPr>
              <a:t>: chi-square: 120430.831</a:t>
            </a:r>
            <a:endParaRPr b="1">
              <a:solidFill>
                <a:srgbClr val="000000"/>
              </a:solidFill>
              <a:latin typeface="Source Sans Pro"/>
              <a:ea typeface="Source Sans Pro"/>
              <a:cs typeface="Source Sans Pro"/>
              <a:sym typeface="Source Sans Pro"/>
            </a:endParaRPr>
          </a:p>
          <a:p>
            <a:pPr marL="2743200" lvl="0" indent="0" algn="l" rtl="0">
              <a:lnSpc>
                <a:spcPct val="90000"/>
              </a:lnSpc>
              <a:spcBef>
                <a:spcPts val="400"/>
              </a:spcBef>
              <a:spcAft>
                <a:spcPts val="0"/>
              </a:spcAft>
              <a:buNone/>
            </a:pPr>
            <a:r>
              <a:rPr lang="en-US" b="1">
                <a:solidFill>
                  <a:srgbClr val="000000"/>
                </a:solidFill>
                <a:latin typeface="Source Sans Pro"/>
                <a:ea typeface="Source Sans Pro"/>
                <a:cs typeface="Source Sans Pro"/>
                <a:sym typeface="Source Sans Pro"/>
              </a:rPr>
              <a:t>    	p-value &lt; 0.001</a:t>
            </a:r>
            <a:endParaRPr b="1">
              <a:solidFill>
                <a:srgbClr val="000000"/>
              </a:solidFill>
              <a:latin typeface="Source Sans Pro"/>
              <a:ea typeface="Source Sans Pro"/>
              <a:cs typeface="Source Sans Pro"/>
              <a:sym typeface="Source Sans Pro"/>
            </a:endParaRPr>
          </a:p>
          <a:p>
            <a:pPr marL="0" lvl="0" indent="0" algn="l" rtl="0">
              <a:spcBef>
                <a:spcPts val="1000"/>
              </a:spcBef>
              <a:spcAft>
                <a:spcPts val="2100"/>
              </a:spcAft>
              <a:buNone/>
            </a:pPr>
            <a:endParaRPr/>
          </a:p>
        </p:txBody>
      </p:sp>
      <p:sp>
        <p:nvSpPr>
          <p:cNvPr id="179" name="Google Shape;179;ga322a6bc7c_8_0"/>
          <p:cNvSpPr txBox="1">
            <a:spLocks noGrp="1"/>
          </p:cNvSpPr>
          <p:nvPr>
            <p:ph type="title"/>
          </p:nvPr>
        </p:nvSpPr>
        <p:spPr>
          <a:xfrm>
            <a:off x="484900" y="393700"/>
            <a:ext cx="11003700" cy="8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Discussion And Results - Factor Analysis</a:t>
            </a:r>
            <a:endParaRPr sz="3200" b="1"/>
          </a:p>
        </p:txBody>
      </p:sp>
      <p:cxnSp>
        <p:nvCxnSpPr>
          <p:cNvPr id="180" name="Google Shape;180;ga322a6bc7c_8_0"/>
          <p:cNvCxnSpPr/>
          <p:nvPr/>
        </p:nvCxnSpPr>
        <p:spPr>
          <a:xfrm rot="10800000" flipH="1">
            <a:off x="463750" y="1222600"/>
            <a:ext cx="11046000" cy="14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ad37f31431_0_1"/>
          <p:cNvSpPr txBox="1">
            <a:spLocks noGrp="1"/>
          </p:cNvSpPr>
          <p:nvPr>
            <p:ph type="body" idx="1"/>
          </p:nvPr>
        </p:nvSpPr>
        <p:spPr>
          <a:xfrm>
            <a:off x="1058787" y="2214087"/>
            <a:ext cx="9906000" cy="3541800"/>
          </a:xfrm>
          <a:prstGeom prst="rect">
            <a:avLst/>
          </a:prstGeom>
        </p:spPr>
        <p:txBody>
          <a:bodyPr spcFirstLastPara="1" wrap="square" lIns="91425" tIns="45700" rIns="91425" bIns="45700" anchor="t" anchorCtr="0">
            <a:noAutofit/>
          </a:bodyPr>
          <a:lstStyle/>
          <a:p>
            <a:pPr marL="25400" lvl="0" indent="0" algn="l" rtl="0">
              <a:lnSpc>
                <a:spcPct val="90000"/>
              </a:lnSpc>
              <a:spcBef>
                <a:spcPts val="0"/>
              </a:spcBef>
              <a:spcAft>
                <a:spcPts val="0"/>
              </a:spcAft>
              <a:buNone/>
            </a:pPr>
            <a:r>
              <a:rPr lang="en-US" b="1">
                <a:solidFill>
                  <a:schemeClr val="dk1"/>
                </a:solidFill>
                <a:latin typeface="Source Sans Pro"/>
                <a:ea typeface="Source Sans Pro"/>
                <a:cs typeface="Source Sans Pro"/>
                <a:sym typeface="Source Sans Pro"/>
              </a:rPr>
              <a:t>Scree plot</a:t>
            </a:r>
            <a:r>
              <a:rPr lang="en-US">
                <a:solidFill>
                  <a:schemeClr val="dk1"/>
                </a:solidFill>
                <a:latin typeface="Source Sans Pro"/>
                <a:ea typeface="Source Sans Pro"/>
                <a:cs typeface="Source Sans Pro"/>
                <a:sym typeface="Source Sans Pro"/>
              </a:rPr>
              <a:t>.</a:t>
            </a:r>
            <a:r>
              <a:rPr lang="en-US">
                <a:solidFill>
                  <a:srgbClr val="0070C0"/>
                </a:solidFill>
                <a:latin typeface="Source Sans Pro"/>
                <a:ea typeface="Source Sans Pro"/>
                <a:cs typeface="Source Sans Pro"/>
                <a:sym typeface="Source Sans Pro"/>
              </a:rPr>
              <a:t> </a:t>
            </a:r>
            <a:r>
              <a:rPr lang="en-US">
                <a:solidFill>
                  <a:srgbClr val="000000"/>
                </a:solidFill>
                <a:latin typeface="Source Sans Pro"/>
                <a:ea typeface="Source Sans Pro"/>
                <a:cs typeface="Source Sans Pro"/>
                <a:sym typeface="Source Sans Pro"/>
              </a:rPr>
              <a:t>A scree plot is a plot of the Eigenvalues against the number of factors in order of extraction.</a:t>
            </a:r>
            <a:r>
              <a:rPr lang="en-U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marL="0" lvl="0" indent="0" algn="l" rtl="0">
              <a:spcBef>
                <a:spcPts val="1000"/>
              </a:spcBef>
              <a:spcAft>
                <a:spcPts val="0"/>
              </a:spcAft>
              <a:buNone/>
            </a:pPr>
            <a:endParaRPr/>
          </a:p>
          <a:p>
            <a:pPr marL="0" lvl="0" indent="0" algn="l" rtl="0">
              <a:spcBef>
                <a:spcPts val="2100"/>
              </a:spcBef>
              <a:spcAft>
                <a:spcPts val="2100"/>
              </a:spcAft>
              <a:buNone/>
            </a:pPr>
            <a:endParaRPr/>
          </a:p>
        </p:txBody>
      </p:sp>
      <p:pic>
        <p:nvPicPr>
          <p:cNvPr id="186" name="Google Shape;186;gad37f31431_0_1"/>
          <p:cNvPicPr preferRelativeResize="0"/>
          <p:nvPr/>
        </p:nvPicPr>
        <p:blipFill>
          <a:blip r:embed="rId3">
            <a:alphaModFix/>
          </a:blip>
          <a:stretch>
            <a:fillRect/>
          </a:stretch>
        </p:blipFill>
        <p:spPr>
          <a:xfrm>
            <a:off x="2573350" y="3146675"/>
            <a:ext cx="7023250" cy="3067050"/>
          </a:xfrm>
          <a:prstGeom prst="rect">
            <a:avLst/>
          </a:prstGeom>
          <a:noFill/>
          <a:ln w="28575" cap="flat" cmpd="sng">
            <a:solidFill>
              <a:schemeClr val="dk1"/>
            </a:solidFill>
            <a:prstDash val="solid"/>
            <a:round/>
            <a:headEnd type="none" w="sm" len="sm"/>
            <a:tailEnd type="none" w="sm" len="sm"/>
          </a:ln>
        </p:spPr>
      </p:pic>
      <p:sp>
        <p:nvSpPr>
          <p:cNvPr id="187" name="Google Shape;187;gad37f31431_0_1"/>
          <p:cNvSpPr txBox="1">
            <a:spLocks noGrp="1"/>
          </p:cNvSpPr>
          <p:nvPr>
            <p:ph type="title"/>
          </p:nvPr>
        </p:nvSpPr>
        <p:spPr>
          <a:xfrm>
            <a:off x="484900" y="393700"/>
            <a:ext cx="11003700" cy="8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Discussion And Results - Factor Analysis</a:t>
            </a:r>
            <a:endParaRPr sz="3200" b="1"/>
          </a:p>
        </p:txBody>
      </p:sp>
      <p:cxnSp>
        <p:nvCxnSpPr>
          <p:cNvPr id="188" name="Google Shape;188;gad37f31431_0_1"/>
          <p:cNvCxnSpPr/>
          <p:nvPr/>
        </p:nvCxnSpPr>
        <p:spPr>
          <a:xfrm rot="10800000" flipH="1">
            <a:off x="463750" y="1222600"/>
            <a:ext cx="11046000" cy="14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ad37f31431_0_9"/>
          <p:cNvSpPr txBox="1">
            <a:spLocks noGrp="1"/>
          </p:cNvSpPr>
          <p:nvPr>
            <p:ph type="title"/>
          </p:nvPr>
        </p:nvSpPr>
        <p:spPr>
          <a:xfrm>
            <a:off x="463750" y="393700"/>
            <a:ext cx="11003700" cy="8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Factor Matrix</a:t>
            </a:r>
            <a:endParaRPr sz="3200" b="1"/>
          </a:p>
        </p:txBody>
      </p:sp>
      <p:sp>
        <p:nvSpPr>
          <p:cNvPr id="194" name="Google Shape;194;gad37f31431_0_9"/>
          <p:cNvSpPr txBox="1">
            <a:spLocks noGrp="1"/>
          </p:cNvSpPr>
          <p:nvPr>
            <p:ph type="body" idx="1"/>
          </p:nvPr>
        </p:nvSpPr>
        <p:spPr>
          <a:xfrm>
            <a:off x="562125" y="1715625"/>
            <a:ext cx="5955600" cy="4776900"/>
          </a:xfrm>
          <a:prstGeom prst="rect">
            <a:avLst/>
          </a:prstGeom>
        </p:spPr>
        <p:txBody>
          <a:bodyPr spcFirstLastPara="1" wrap="square" lIns="91425" tIns="45700" rIns="91425" bIns="45700" anchor="t" anchorCtr="0">
            <a:noAutofit/>
          </a:bodyPr>
          <a:lstStyle/>
          <a:p>
            <a:pPr marL="0" marR="0" lvl="0" indent="0" algn="l" rtl="0">
              <a:lnSpc>
                <a:spcPct val="107916"/>
              </a:lnSpc>
              <a:spcBef>
                <a:spcPts val="0"/>
              </a:spcBef>
              <a:spcAft>
                <a:spcPts val="0"/>
              </a:spcAft>
              <a:buNone/>
            </a:pPr>
            <a:br>
              <a:rPr lang="en-US" sz="1700">
                <a:solidFill>
                  <a:srgbClr val="000000"/>
                </a:solidFill>
                <a:highlight>
                  <a:schemeClr val="lt1"/>
                </a:highlight>
                <a:latin typeface="Source Sans Pro"/>
                <a:ea typeface="Source Sans Pro"/>
                <a:cs typeface="Source Sans Pro"/>
                <a:sym typeface="Source Sans Pro"/>
              </a:rPr>
            </a:br>
            <a:br>
              <a:rPr lang="en-US" sz="1700" b="1">
                <a:solidFill>
                  <a:srgbClr val="000000"/>
                </a:solidFill>
                <a:highlight>
                  <a:srgbClr val="FFFFFF"/>
                </a:highlight>
                <a:latin typeface="Source Sans Pro"/>
                <a:ea typeface="Source Sans Pro"/>
                <a:cs typeface="Source Sans Pro"/>
                <a:sym typeface="Source Sans Pro"/>
              </a:rPr>
            </a:br>
            <a:r>
              <a:rPr lang="en-US">
                <a:solidFill>
                  <a:srgbClr val="000000"/>
                </a:solidFill>
                <a:latin typeface="Source Sans Pro"/>
                <a:ea typeface="Source Sans Pro"/>
                <a:cs typeface="Source Sans Pro"/>
                <a:sym typeface="Source Sans Pro"/>
              </a:rPr>
              <a:t>Cutoff  is 0.55</a:t>
            </a:r>
            <a:endParaRPr>
              <a:solidFill>
                <a:srgbClr val="000000"/>
              </a:solidFill>
              <a:latin typeface="Source Sans Pro"/>
              <a:ea typeface="Source Sans Pro"/>
              <a:cs typeface="Source Sans Pro"/>
              <a:sym typeface="Source Sans Pro"/>
            </a:endParaRPr>
          </a:p>
          <a:p>
            <a:pPr marL="0" lvl="0" indent="0" algn="l" rtl="0">
              <a:lnSpc>
                <a:spcPct val="115000"/>
              </a:lnSpc>
              <a:spcBef>
                <a:spcPts val="800"/>
              </a:spcBef>
              <a:spcAft>
                <a:spcPts val="0"/>
              </a:spcAft>
              <a:buNone/>
            </a:pPr>
            <a:r>
              <a:rPr lang="en-US">
                <a:solidFill>
                  <a:srgbClr val="000000"/>
                </a:solidFill>
                <a:latin typeface="Source Sans Pro"/>
                <a:ea typeface="Source Sans Pro"/>
                <a:cs typeface="Source Sans Pro"/>
                <a:sym typeface="Source Sans Pro"/>
              </a:rPr>
              <a:t>Displayed matrix consisted of 5 Factors.</a:t>
            </a:r>
            <a:endParaRPr>
              <a:solidFill>
                <a:srgbClr val="000000"/>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a:solidFill>
                <a:srgbClr val="000000"/>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US">
                <a:solidFill>
                  <a:srgbClr val="000000"/>
                </a:solidFill>
                <a:latin typeface="Source Sans Pro"/>
                <a:ea typeface="Source Sans Pro"/>
                <a:cs typeface="Source Sans Pro"/>
                <a:sym typeface="Source Sans Pro"/>
              </a:rPr>
              <a:t>•</a:t>
            </a:r>
            <a:r>
              <a:rPr lang="en-US" b="1">
                <a:solidFill>
                  <a:srgbClr val="000000"/>
                </a:solidFill>
                <a:latin typeface="Source Sans Pro"/>
                <a:ea typeface="Source Sans Pro"/>
                <a:cs typeface="Source Sans Pro"/>
                <a:sym typeface="Source Sans Pro"/>
              </a:rPr>
              <a:t>Dietary</a:t>
            </a:r>
            <a:endParaRPr b="1">
              <a:solidFill>
                <a:srgbClr val="000000"/>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US">
                <a:solidFill>
                  <a:srgbClr val="000000"/>
                </a:solidFill>
                <a:latin typeface="Source Sans Pro"/>
                <a:ea typeface="Source Sans Pro"/>
                <a:cs typeface="Source Sans Pro"/>
                <a:sym typeface="Source Sans Pro"/>
              </a:rPr>
              <a:t>•</a:t>
            </a:r>
            <a:r>
              <a:rPr lang="en-US" b="1">
                <a:solidFill>
                  <a:srgbClr val="000000"/>
                </a:solidFill>
                <a:latin typeface="Source Sans Pro"/>
                <a:ea typeface="Source Sans Pro"/>
                <a:cs typeface="Source Sans Pro"/>
                <a:sym typeface="Source Sans Pro"/>
              </a:rPr>
              <a:t>Minerals</a:t>
            </a:r>
            <a:endParaRPr b="1">
              <a:solidFill>
                <a:srgbClr val="000000"/>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US">
                <a:solidFill>
                  <a:srgbClr val="000000"/>
                </a:solidFill>
                <a:latin typeface="Source Sans Pro"/>
                <a:ea typeface="Source Sans Pro"/>
                <a:cs typeface="Source Sans Pro"/>
                <a:sym typeface="Source Sans Pro"/>
              </a:rPr>
              <a:t>•</a:t>
            </a:r>
            <a:r>
              <a:rPr lang="en-US" b="1">
                <a:solidFill>
                  <a:srgbClr val="000000"/>
                </a:solidFill>
                <a:latin typeface="Source Sans Pro"/>
                <a:ea typeface="Source Sans Pro"/>
                <a:cs typeface="Source Sans Pro"/>
                <a:sym typeface="Source Sans Pro"/>
              </a:rPr>
              <a:t>Aminos</a:t>
            </a:r>
            <a:endParaRPr b="1">
              <a:solidFill>
                <a:srgbClr val="000000"/>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US">
                <a:solidFill>
                  <a:srgbClr val="000000"/>
                </a:solidFill>
                <a:latin typeface="Source Sans Pro"/>
                <a:ea typeface="Source Sans Pro"/>
                <a:cs typeface="Source Sans Pro"/>
                <a:sym typeface="Source Sans Pro"/>
              </a:rPr>
              <a:t>•</a:t>
            </a:r>
            <a:r>
              <a:rPr lang="en-US" b="1">
                <a:solidFill>
                  <a:srgbClr val="000000"/>
                </a:solidFill>
                <a:latin typeface="Source Sans Pro"/>
                <a:ea typeface="Source Sans Pro"/>
                <a:cs typeface="Source Sans Pro"/>
                <a:sym typeface="Source Sans Pro"/>
              </a:rPr>
              <a:t>Strength</a:t>
            </a:r>
            <a:endParaRPr b="1">
              <a:solidFill>
                <a:srgbClr val="000000"/>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US">
                <a:solidFill>
                  <a:srgbClr val="000000"/>
                </a:solidFill>
                <a:latin typeface="Source Sans Pro"/>
                <a:ea typeface="Source Sans Pro"/>
                <a:cs typeface="Source Sans Pro"/>
                <a:sym typeface="Source Sans Pro"/>
              </a:rPr>
              <a:t>•</a:t>
            </a:r>
            <a:r>
              <a:rPr lang="en-US" b="1">
                <a:solidFill>
                  <a:srgbClr val="000000"/>
                </a:solidFill>
                <a:latin typeface="Source Sans Pro"/>
                <a:ea typeface="Source Sans Pro"/>
                <a:cs typeface="Source Sans Pro"/>
                <a:sym typeface="Source Sans Pro"/>
              </a:rPr>
              <a:t>Disaccharides </a:t>
            </a:r>
            <a:endParaRPr b="1">
              <a:solidFill>
                <a:srgbClr val="000000"/>
              </a:solidFill>
              <a:latin typeface="Source Sans Pro"/>
              <a:ea typeface="Source Sans Pro"/>
              <a:cs typeface="Source Sans Pro"/>
              <a:sym typeface="Source Sans Pro"/>
            </a:endParaRPr>
          </a:p>
          <a:p>
            <a:pPr marL="0" marR="0" lvl="0" indent="0" algn="l" rtl="0">
              <a:lnSpc>
                <a:spcPct val="107916"/>
              </a:lnSpc>
              <a:spcBef>
                <a:spcPts val="0"/>
              </a:spcBef>
              <a:spcAft>
                <a:spcPts val="0"/>
              </a:spcAft>
              <a:buNone/>
            </a:pPr>
            <a:endParaRPr sz="1700" b="1">
              <a:solidFill>
                <a:srgbClr val="000000"/>
              </a:solidFill>
              <a:highlight>
                <a:srgbClr val="FFFFFF"/>
              </a:highlight>
              <a:latin typeface="Source Sans Pro"/>
              <a:ea typeface="Source Sans Pro"/>
              <a:cs typeface="Source Sans Pro"/>
              <a:sym typeface="Source Sans Pro"/>
            </a:endParaRPr>
          </a:p>
          <a:p>
            <a:pPr marL="914400" marR="0" lvl="0" indent="0" algn="l" rtl="0">
              <a:lnSpc>
                <a:spcPct val="107916"/>
              </a:lnSpc>
              <a:spcBef>
                <a:spcPts val="800"/>
              </a:spcBef>
              <a:spcAft>
                <a:spcPts val="0"/>
              </a:spcAft>
              <a:buNone/>
            </a:pPr>
            <a:endParaRPr sz="1900">
              <a:solidFill>
                <a:srgbClr val="000000"/>
              </a:solidFill>
              <a:highlight>
                <a:srgbClr val="FFFFFF"/>
              </a:highlight>
              <a:latin typeface="Source Sans Pro"/>
              <a:ea typeface="Source Sans Pro"/>
              <a:cs typeface="Source Sans Pro"/>
              <a:sym typeface="Source Sans Pro"/>
            </a:endParaRPr>
          </a:p>
          <a:p>
            <a:pPr marL="0" lvl="0" indent="0" algn="l" rtl="0">
              <a:spcBef>
                <a:spcPts val="1000"/>
              </a:spcBef>
              <a:spcAft>
                <a:spcPts val="2100"/>
              </a:spcAft>
              <a:buNone/>
            </a:pPr>
            <a:endParaRPr sz="3700"/>
          </a:p>
        </p:txBody>
      </p:sp>
      <p:cxnSp>
        <p:nvCxnSpPr>
          <p:cNvPr id="195" name="Google Shape;195;gad37f31431_0_9"/>
          <p:cNvCxnSpPr/>
          <p:nvPr/>
        </p:nvCxnSpPr>
        <p:spPr>
          <a:xfrm rot="10800000" flipH="1">
            <a:off x="463750" y="1222600"/>
            <a:ext cx="11046000" cy="14100"/>
          </a:xfrm>
          <a:prstGeom prst="straightConnector1">
            <a:avLst/>
          </a:prstGeom>
          <a:noFill/>
          <a:ln w="9525" cap="flat" cmpd="sng">
            <a:solidFill>
              <a:schemeClr val="dk2"/>
            </a:solidFill>
            <a:prstDash val="solid"/>
            <a:round/>
            <a:headEnd type="none" w="med" len="med"/>
            <a:tailEnd type="none" w="med" len="med"/>
          </a:ln>
        </p:spPr>
      </p:cxnSp>
      <p:pic>
        <p:nvPicPr>
          <p:cNvPr id="196" name="Google Shape;196;gad37f31431_0_9"/>
          <p:cNvPicPr preferRelativeResize="0"/>
          <p:nvPr/>
        </p:nvPicPr>
        <p:blipFill>
          <a:blip r:embed="rId3">
            <a:alphaModFix/>
          </a:blip>
          <a:stretch>
            <a:fillRect/>
          </a:stretch>
        </p:blipFill>
        <p:spPr>
          <a:xfrm>
            <a:off x="6670125" y="1389100"/>
            <a:ext cx="4219575" cy="4876800"/>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1529</Words>
  <Application>Microsoft Office PowerPoint</Application>
  <PresentationFormat>Widescreen</PresentationFormat>
  <Paragraphs>102</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Roboto</vt:lpstr>
      <vt:lpstr>Twentieth Century</vt:lpstr>
      <vt:lpstr>Arial</vt:lpstr>
      <vt:lpstr>Arial Rounded</vt:lpstr>
      <vt:lpstr>Calibri</vt:lpstr>
      <vt:lpstr>Source Sans Pro</vt:lpstr>
      <vt:lpstr>Geometric</vt:lpstr>
      <vt:lpstr>PowerPoint Presentation</vt:lpstr>
      <vt:lpstr>Introduction</vt:lpstr>
      <vt:lpstr>Literature Review</vt:lpstr>
      <vt:lpstr>Research questions and Methods </vt:lpstr>
      <vt:lpstr>Discussion And Results - Principal Component Analysis</vt:lpstr>
      <vt:lpstr>Discussion And Results - Principal Component Analysis</vt:lpstr>
      <vt:lpstr>Discussion And Results - Factor Analysis</vt:lpstr>
      <vt:lpstr>Discussion And Results - Factor Analysis</vt:lpstr>
      <vt:lpstr>Factor Matrix</vt:lpstr>
      <vt:lpstr>Factors Contributing Variance</vt:lpstr>
      <vt:lpstr>Discussion And Results - Canonical Correlation Analysis</vt:lpstr>
      <vt:lpstr>Discussion and Results - Canonical Correlation Analysis</vt:lpstr>
      <vt:lpstr>Future Works</vt:lpstr>
      <vt:lpstr>Limitations</vt:lpstr>
      <vt:lpstr>Conclusion</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Anshul Kumar</dc:creator>
  <cp:lastModifiedBy>Anshul Kumar</cp:lastModifiedBy>
  <cp:revision>2</cp:revision>
  <dcterms:created xsi:type="dcterms:W3CDTF">2020-11-04T19:59:32Z</dcterms:created>
  <dcterms:modified xsi:type="dcterms:W3CDTF">2021-01-17T23:29:13Z</dcterms:modified>
</cp:coreProperties>
</file>