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</dgm:ptLst>
  <dgm:cxnLst>
    <dgm:cxn modelId="{676D3A6A-6EA7-4483-BB12-0BD4A7D7AF9D}" type="presOf" srcId="{01A66772-F185-4D58-B8BB-E9370D7A7A2B}" destId="{50B3CE7C-E10B-4E23-BD93-03664997C932}" srcOrd="0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</dgm:ptLst>
  <dgm:cxnLst>
    <dgm:cxn modelId="{676D3A6A-6EA7-4483-BB12-0BD4A7D7AF9D}" type="presOf" srcId="{01A66772-F185-4D58-B8BB-E9370D7A7A2B}" destId="{50B3CE7C-E10B-4E23-BD93-03664997C932}" srcOrd="0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</dgm:ptLst>
  <dgm:cxnLst>
    <dgm:cxn modelId="{676D3A6A-6EA7-4483-BB12-0BD4A7D7AF9D}" type="presOf" srcId="{01A66772-F185-4D58-B8BB-E9370D7A7A2B}" destId="{50B3CE7C-E10B-4E23-BD93-03664997C932}" srcOrd="0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</dgm:ptLst>
  <dgm:cxnLst>
    <dgm:cxn modelId="{676D3A6A-6EA7-4483-BB12-0BD4A7D7AF9D}" type="presOf" srcId="{01A66772-F185-4D58-B8BB-E9370D7A7A2B}" destId="{50B3CE7C-E10B-4E23-BD93-03664997C932}" srcOrd="0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</dgm:ptLst>
  <dgm:cxnLst>
    <dgm:cxn modelId="{676D3A6A-6EA7-4483-BB12-0BD4A7D7AF9D}" type="presOf" srcId="{01A66772-F185-4D58-B8BB-E9370D7A7A2B}" destId="{50B3CE7C-E10B-4E23-BD93-03664997C932}" srcOrd="0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</dgm:ptLst>
  <dgm:cxnLst>
    <dgm:cxn modelId="{676D3A6A-6EA7-4483-BB12-0BD4A7D7AF9D}" type="presOf" srcId="{01A66772-F185-4D58-B8BB-E9370D7A7A2B}" destId="{50B3CE7C-E10B-4E23-BD93-03664997C932}" srcOrd="0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</dgm:ptLst>
  <dgm:cxnLst>
    <dgm:cxn modelId="{676D3A6A-6EA7-4483-BB12-0BD4A7D7AF9D}" type="presOf" srcId="{01A66772-F185-4D58-B8BB-E9370D7A7A2B}" destId="{50B3CE7C-E10B-4E23-BD93-03664997C932}" srcOrd="0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</dgm:ptLst>
  <dgm:cxnLst>
    <dgm:cxn modelId="{676D3A6A-6EA7-4483-BB12-0BD4A7D7AF9D}" type="presOf" srcId="{01A66772-F185-4D58-B8BB-E9370D7A7A2B}" destId="{50B3CE7C-E10B-4E23-BD93-03664997C932}" srcOrd="0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</dgm:ptLst>
  <dgm:cxnLst>
    <dgm:cxn modelId="{676D3A6A-6EA7-4483-BB12-0BD4A7D7AF9D}" type="presOf" srcId="{01A66772-F185-4D58-B8BB-E9370D7A7A2B}" destId="{50B3CE7C-E10B-4E23-BD93-03664997C932}" srcOrd="0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</dgm:ptLst>
  <dgm:cxnLst>
    <dgm:cxn modelId="{676D3A6A-6EA7-4483-BB12-0BD4A7D7AF9D}" type="presOf" srcId="{01A66772-F185-4D58-B8BB-E9370D7A7A2B}" destId="{50B3CE7C-E10B-4E23-BD93-03664997C932}" srcOrd="0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192570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Algerian" panose="04020705040A02060702" pitchFamily="82" charset="0"/>
              </a:rPr>
              <a:t>DIVERSITY IN INDIA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92987" y="3653086"/>
            <a:ext cx="1915880" cy="673926"/>
          </a:xfrm>
        </p:spPr>
        <p:txBody>
          <a:bodyPr>
            <a:normAutofit fontScale="25000" lnSpcReduction="20000"/>
          </a:bodyPr>
          <a:lstStyle/>
          <a:p>
            <a:pPr algn="just">
              <a:spcAft>
                <a:spcPts val="600"/>
              </a:spcAft>
            </a:pPr>
            <a:r>
              <a:rPr lang="en-US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BY:-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5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:SATYAM 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5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NO. : 01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5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CLASS: 6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8" name="Picture 7" descr="Meeting">
            <a:extLst>
              <a:ext uri="{FF2B5EF4-FFF2-40B4-BE49-F238E27FC236}">
                <a16:creationId xmlns:a16="http://schemas.microsoft.com/office/drawing/2014/main" id="{3DE0D0D0-827D-376E-D226-BE9C0EDBE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33792" y="3340801"/>
            <a:ext cx="1630907" cy="163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Bernard MT Condensed" panose="02050806060905020404" pitchFamily="18" charset="0"/>
              </a:rPr>
              <a:t>TOPICS TO BE COVERED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C886EFF-B204-922C-30E0-4403766FCF78}"/>
              </a:ext>
            </a:extLst>
          </p:cNvPr>
          <p:cNvSpPr txBox="1"/>
          <p:nvPr/>
        </p:nvSpPr>
        <p:spPr>
          <a:xfrm>
            <a:off x="3926542" y="2136903"/>
            <a:ext cx="5576046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R="0" lvl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>
                <a:latin typeface="Bahnschrift SemiLight Condensed" panose="020B0502040204020203" pitchFamily="34" charset="0"/>
              </a:rPr>
              <a:t>Diversity in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Light Condensed" panose="020B0502040204020203" pitchFamily="34" charset="0"/>
              </a:rPr>
              <a:t>language</a:t>
            </a:r>
            <a:endParaRPr lang="en-US" sz="2800" dirty="0">
              <a:solidFill>
                <a:prstClr val="black"/>
              </a:solidFill>
              <a:latin typeface="Bahnschrift SemiLight Condense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>
                <a:latin typeface="Bahnschrift SemiLight Condensed" panose="020B0502040204020203" pitchFamily="34" charset="0"/>
              </a:rPr>
              <a:t>Diversity in culture religion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800" dirty="0">
                <a:latin typeface="Bahnschrift SemiLight Condensed" panose="020B0502040204020203" pitchFamily="34" charset="0"/>
              </a:rPr>
              <a:t>Diversity in food habitat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800" dirty="0">
                <a:latin typeface="Bahnschrift SemiLight Condensed" panose="020B0502040204020203" pitchFamily="34" charset="0"/>
              </a:rPr>
              <a:t>Diversity in Economic field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Light Condensed" panose="020B0502040204020203" pitchFamily="34" charset="0"/>
              </a:rPr>
              <a:t>Diversity in</a:t>
            </a:r>
            <a:r>
              <a:rPr lang="en-IN" sz="2800" dirty="0">
                <a:latin typeface="Bahnschrift SemiLight Condensed" panose="020B0502040204020203" pitchFamily="34" charset="0"/>
              </a:rPr>
              <a:t> society(cast system</a:t>
            </a:r>
            <a:r>
              <a:rPr lang="en-IN" sz="2400" dirty="0">
                <a:latin typeface="Bahnschrift SemiLight Condensed" panose="020B0502040204020203" pitchFamily="34" charset="0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723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Bernard MT Condensed" panose="02050806060905020404" pitchFamily="18" charset="0"/>
              </a:rPr>
              <a:t>TOPICS TO BE COVERED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9732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C886EFF-B204-922C-30E0-4403766FCF78}"/>
              </a:ext>
            </a:extLst>
          </p:cNvPr>
          <p:cNvSpPr txBox="1"/>
          <p:nvPr/>
        </p:nvSpPr>
        <p:spPr>
          <a:xfrm>
            <a:off x="3812242" y="2197685"/>
            <a:ext cx="5576046" cy="32316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marR="0" lvl="0" indent="-28575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lang="en-US" dirty="0">
              <a:latin typeface="Arial Black" panose="020B0A04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Bahnschrift SemiLight Condensed" panose="020B0502040204020203" pitchFamily="34" charset="0"/>
              </a:rPr>
              <a:t>Diversity in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Light Condensed" panose="020B0502040204020203" pitchFamily="34" charset="0"/>
              </a:rPr>
              <a:t>language</a:t>
            </a:r>
            <a:endParaRPr lang="en-US" sz="2800" dirty="0">
              <a:solidFill>
                <a:prstClr val="black"/>
              </a:solidFill>
              <a:latin typeface="Bahnschrift SemiLight Condensed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Bahnschrift SemiLight Condensed" panose="020B0502040204020203" pitchFamily="34" charset="0"/>
              </a:rPr>
              <a:t>Diversity in culture and religion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>
                <a:latin typeface="Bahnschrift SemiLight Condensed" panose="020B0502040204020203" pitchFamily="34" charset="0"/>
              </a:rPr>
              <a:t>Diversity in </a:t>
            </a:r>
            <a:r>
              <a:rPr lang="en-US" sz="2800" dirty="0">
                <a:latin typeface="Bahnschrift SemiLight Condensed" panose="020B0502040204020203" pitchFamily="34" charset="0"/>
              </a:rPr>
              <a:t>clothes, food and dance forms 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>
                <a:latin typeface="Bahnschrift SemiLight Condensed" panose="020B0502040204020203" pitchFamily="34" charset="0"/>
              </a:rPr>
              <a:t>Diversity in Economic field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Light Condensed" panose="020B0502040204020203" pitchFamily="34" charset="0"/>
              </a:rPr>
              <a:t>Diversity in</a:t>
            </a:r>
            <a:r>
              <a:rPr lang="en-IN" sz="2800" dirty="0">
                <a:latin typeface="Bahnschrift SemiLight Condensed" panose="020B0502040204020203" pitchFamily="34" charset="0"/>
              </a:rPr>
              <a:t> society(cast system</a:t>
            </a:r>
            <a:r>
              <a:rPr lang="en-IN" sz="2400" dirty="0">
                <a:latin typeface="Bahnschrift SemiLight Condensed" panose="020B0502040204020203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</p:txBody>
      </p:sp>
      <p:graphicFrame>
        <p:nvGraphicFramePr>
          <p:cNvPr id="6" name="Content Placeholder 2" descr="SmartArt graphic">
            <a:extLst>
              <a:ext uri="{FF2B5EF4-FFF2-40B4-BE49-F238E27FC236}">
                <a16:creationId xmlns:a16="http://schemas.microsoft.com/office/drawing/2014/main" id="{F6A51C5B-64F0-3521-8CA3-98E9489443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597328"/>
              </p:ext>
            </p:extLst>
          </p:nvPr>
        </p:nvGraphicFramePr>
        <p:xfrm>
          <a:off x="1219200" y="24624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Bernard MT Condensed" panose="02050806060905020404" pitchFamily="18" charset="0"/>
              </a:rPr>
              <a:t>DIVERSITY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489604"/>
              </p:ext>
            </p:extLst>
          </p:nvPr>
        </p:nvGraphicFramePr>
        <p:xfrm>
          <a:off x="1066800" y="2014194"/>
          <a:ext cx="10058400" cy="4021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17DD51C-BF58-03BE-7CD9-A92C812359F4}"/>
              </a:ext>
            </a:extLst>
          </p:cNvPr>
          <p:cNvSpPr txBox="1"/>
          <p:nvPr/>
        </p:nvSpPr>
        <p:spPr>
          <a:xfrm>
            <a:off x="1631577" y="2093132"/>
            <a:ext cx="94219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 means that each individual is unique having individual differences.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differences may be because of personal qualities, physical features, social or economic back ground or cultural factors.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 has always been a country with diversity.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belonging to different religions, cultural backgrounds, caste and regions have been living here in harmony for several centuries.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22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Bernard MT Condensed" panose="02050806060905020404" pitchFamily="18" charset="0"/>
              </a:rPr>
              <a:t>DIVERSITY IN LANGUAGE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C886EFF-B204-922C-30E0-4403766FCF78}"/>
              </a:ext>
            </a:extLst>
          </p:cNvPr>
          <p:cNvSpPr txBox="1"/>
          <p:nvPr/>
        </p:nvSpPr>
        <p:spPr>
          <a:xfrm>
            <a:off x="1739152" y="1744376"/>
            <a:ext cx="8919882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R="0" lvl="0" algn="just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 has a vast language diversity with different languages spoken  and writing skill all around the country.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Indian languages are emerged from Sanskrit language, yet people in our country have different pronunciation and writing script.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22 national languages specific to region are spoken.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official languages of the union of India is English.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7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Bernard MT Condensed" panose="02050806060905020404" pitchFamily="18" charset="0"/>
              </a:rPr>
              <a:t>DIVERSITY IN CULTURE AND  RELIGION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C886EFF-B204-922C-30E0-4403766FCF78}"/>
              </a:ext>
            </a:extLst>
          </p:cNvPr>
          <p:cNvSpPr txBox="1"/>
          <p:nvPr/>
        </p:nvSpPr>
        <p:spPr>
          <a:xfrm>
            <a:off x="1676400" y="1773164"/>
            <a:ext cx="9067800" cy="4442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R="0" lvl="0" algn="just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CULTURAL DIVERSITY – </a:t>
            </a:r>
          </a:p>
          <a:p>
            <a:pPr marL="285750" marR="0" lvl="0" indent="-285750" algn="just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Though India has preserved it's traditions it has been absorbing customs and traditions from several Invaders who settled down in India.</a:t>
            </a:r>
          </a:p>
          <a:p>
            <a:pPr marL="285750" marR="0" lvl="0" indent="-285750" algn="just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culture of India refers to the way of life of the people of India </a:t>
            </a:r>
          </a:p>
          <a:p>
            <a:pPr marL="285750" marR="0" lvl="0" indent="-285750" algn="just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modern India also, there is a great cultural diversity in various stages and regions of our country. </a:t>
            </a:r>
          </a:p>
          <a:p>
            <a:pPr marR="0" lvl="0" algn="just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RELIGIOUS DIVERSITY –</a:t>
            </a:r>
          </a:p>
          <a:p>
            <a:pPr marL="285750" marR="0" lvl="0" indent="-285750" algn="just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 is a birth place for many religions like Hinduism, Sikhism, Buddhism and Jainism.</a:t>
            </a:r>
          </a:p>
          <a:p>
            <a:pPr marL="285750" marR="0" lvl="0" indent="-285750" algn="just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religions practiced in India are Hinduism, Islam, Jainism, Christianity, Buddhism, Sikhism etc.</a:t>
            </a:r>
          </a:p>
          <a:p>
            <a:pPr marL="285750" marR="0" lvl="0" indent="-285750" algn="just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However, Indians respect the religious diversity prevailing in the country.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30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Bernard MT Condensed" panose="02050806060905020404" pitchFamily="18" charset="0"/>
              </a:rPr>
              <a:t>DIVERSITY IN CLOTHES, FOOD AND DANCE FORMS IN INDIA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55778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C886EFF-B204-922C-30E0-4403766FCF78}"/>
              </a:ext>
            </a:extLst>
          </p:cNvPr>
          <p:cNvSpPr txBox="1"/>
          <p:nvPr/>
        </p:nvSpPr>
        <p:spPr>
          <a:xfrm>
            <a:off x="3926542" y="3214121"/>
            <a:ext cx="557604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R="0" lvl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>
              <a:latin typeface="Arial Black" panose="020B0A04020102020204" pitchFamily="34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276877-9303-05FF-0620-EC2562B37394}"/>
              </a:ext>
            </a:extLst>
          </p:cNvPr>
          <p:cNvSpPr txBox="1"/>
          <p:nvPr/>
        </p:nvSpPr>
        <p:spPr>
          <a:xfrm>
            <a:off x="2047875" y="2800350"/>
            <a:ext cx="8496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travel from Kashmir to Kanyakumari, we can see the diversity in the clothes and costumes worn by the people such as: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cuisine varies from one region to another.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Indians are known for their love for food and spices.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region of India also has its own folk or regional dance.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32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Bernard MT Condensed" panose="02050806060905020404" pitchFamily="18" charset="0"/>
              </a:rPr>
              <a:t>TOPICS TO BE COVERED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C886EFF-B204-922C-30E0-4403766FCF78}"/>
              </a:ext>
            </a:extLst>
          </p:cNvPr>
          <p:cNvSpPr txBox="1"/>
          <p:nvPr/>
        </p:nvSpPr>
        <p:spPr>
          <a:xfrm>
            <a:off x="3926542" y="2136903"/>
            <a:ext cx="5576046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R="0" lvl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>
                <a:latin typeface="Bahnschrift SemiLight Condensed" panose="020B0502040204020203" pitchFamily="34" charset="0"/>
              </a:rPr>
              <a:t>Diversity in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Light Condensed" panose="020B0502040204020203" pitchFamily="34" charset="0"/>
              </a:rPr>
              <a:t>language</a:t>
            </a:r>
            <a:endParaRPr lang="en-US" sz="2800" dirty="0">
              <a:solidFill>
                <a:prstClr val="black"/>
              </a:solidFill>
              <a:latin typeface="Bahnschrift SemiLight Condense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>
                <a:latin typeface="Bahnschrift SemiLight Condensed" panose="020B0502040204020203" pitchFamily="34" charset="0"/>
              </a:rPr>
              <a:t>Diversity in culture religion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800" dirty="0">
                <a:latin typeface="Bahnschrift SemiLight Condensed" panose="020B0502040204020203" pitchFamily="34" charset="0"/>
              </a:rPr>
              <a:t>Diversity in food habitat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800" dirty="0">
                <a:latin typeface="Bahnschrift SemiLight Condensed" panose="020B0502040204020203" pitchFamily="34" charset="0"/>
              </a:rPr>
              <a:t>Diversity in Economic field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Light Condensed" panose="020B0502040204020203" pitchFamily="34" charset="0"/>
              </a:rPr>
              <a:t>Diversity in</a:t>
            </a:r>
            <a:r>
              <a:rPr lang="en-IN" sz="2800" dirty="0">
                <a:latin typeface="Bahnschrift SemiLight Condensed" panose="020B0502040204020203" pitchFamily="34" charset="0"/>
              </a:rPr>
              <a:t> society(cast system</a:t>
            </a:r>
            <a:r>
              <a:rPr lang="en-IN" sz="2400" dirty="0">
                <a:latin typeface="Bahnschrift SemiLight Condensed" panose="020B0502040204020203" pitchFamily="34" charset="0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657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Bernard MT Condensed" panose="02050806060905020404" pitchFamily="18" charset="0"/>
              </a:rPr>
              <a:t>TOPICS TO BE COVERED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C886EFF-B204-922C-30E0-4403766FCF78}"/>
              </a:ext>
            </a:extLst>
          </p:cNvPr>
          <p:cNvSpPr txBox="1"/>
          <p:nvPr/>
        </p:nvSpPr>
        <p:spPr>
          <a:xfrm>
            <a:off x="3926542" y="2136903"/>
            <a:ext cx="5576046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R="0" lvl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>
                <a:latin typeface="Bahnschrift SemiLight Condensed" panose="020B0502040204020203" pitchFamily="34" charset="0"/>
              </a:rPr>
              <a:t>Diversity in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Light Condensed" panose="020B0502040204020203" pitchFamily="34" charset="0"/>
              </a:rPr>
              <a:t>language</a:t>
            </a:r>
            <a:endParaRPr lang="en-US" sz="2800" dirty="0">
              <a:solidFill>
                <a:prstClr val="black"/>
              </a:solidFill>
              <a:latin typeface="Bahnschrift SemiLight Condense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>
                <a:latin typeface="Bahnschrift SemiLight Condensed" panose="020B0502040204020203" pitchFamily="34" charset="0"/>
              </a:rPr>
              <a:t>Diversity in culture religion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800" dirty="0">
                <a:latin typeface="Bahnschrift SemiLight Condensed" panose="020B0502040204020203" pitchFamily="34" charset="0"/>
              </a:rPr>
              <a:t>Diversity in food habitat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800" dirty="0">
                <a:latin typeface="Bahnschrift SemiLight Condensed" panose="020B0502040204020203" pitchFamily="34" charset="0"/>
              </a:rPr>
              <a:t>Diversity in Economic field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Light Condensed" panose="020B0502040204020203" pitchFamily="34" charset="0"/>
              </a:rPr>
              <a:t>Diversity in</a:t>
            </a:r>
            <a:r>
              <a:rPr lang="en-IN" sz="2800" dirty="0">
                <a:latin typeface="Bahnschrift SemiLight Condensed" panose="020B0502040204020203" pitchFamily="34" charset="0"/>
              </a:rPr>
              <a:t> society(cast system</a:t>
            </a:r>
            <a:r>
              <a:rPr lang="en-IN" sz="2400" dirty="0">
                <a:latin typeface="Bahnschrift SemiLight Condensed" panose="020B0502040204020203" pitchFamily="34" charset="0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437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Bernard MT Condensed" panose="02050806060905020404" pitchFamily="18" charset="0"/>
              </a:rPr>
              <a:t>TOPICS TO BE COVERED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C886EFF-B204-922C-30E0-4403766FCF78}"/>
              </a:ext>
            </a:extLst>
          </p:cNvPr>
          <p:cNvSpPr txBox="1"/>
          <p:nvPr/>
        </p:nvSpPr>
        <p:spPr>
          <a:xfrm>
            <a:off x="3926542" y="2136903"/>
            <a:ext cx="5576046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R="0" lvl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>
                <a:latin typeface="Bahnschrift SemiLight Condensed" panose="020B0502040204020203" pitchFamily="34" charset="0"/>
              </a:rPr>
              <a:t>Diversity in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Light Condensed" panose="020B0502040204020203" pitchFamily="34" charset="0"/>
              </a:rPr>
              <a:t>language</a:t>
            </a:r>
            <a:endParaRPr lang="en-US" sz="2800" dirty="0">
              <a:solidFill>
                <a:prstClr val="black"/>
              </a:solidFill>
              <a:latin typeface="Bahnschrift SemiLight Condense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>
                <a:latin typeface="Bahnschrift SemiLight Condensed" panose="020B0502040204020203" pitchFamily="34" charset="0"/>
              </a:rPr>
              <a:t>Diversity in culture religion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800" dirty="0">
                <a:latin typeface="Bahnschrift SemiLight Condensed" panose="020B0502040204020203" pitchFamily="34" charset="0"/>
              </a:rPr>
              <a:t>Diversity in food habitat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800" dirty="0">
                <a:latin typeface="Bahnschrift SemiLight Condensed" panose="020B0502040204020203" pitchFamily="34" charset="0"/>
              </a:rPr>
              <a:t>Diversity in Economic field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Light Condensed" panose="020B0502040204020203" pitchFamily="34" charset="0"/>
              </a:rPr>
              <a:t>Diversity in</a:t>
            </a:r>
            <a:r>
              <a:rPr lang="en-IN" sz="2800" dirty="0">
                <a:latin typeface="Bahnschrift SemiLight Condensed" panose="020B0502040204020203" pitchFamily="34" charset="0"/>
              </a:rPr>
              <a:t> society(cast system</a:t>
            </a:r>
            <a:r>
              <a:rPr lang="en-IN" sz="2400" dirty="0">
                <a:latin typeface="Bahnschrift SemiLight Condensed" panose="020B0502040204020203" pitchFamily="34" charset="0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892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{856CB1CD-6089-4A49-BE8A-851CF23CE0FF}tf78438558_win32</Template>
  <TotalTime>71</TotalTime>
  <Words>465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Algerian</vt:lpstr>
      <vt:lpstr>Arial Black</vt:lpstr>
      <vt:lpstr>Bahnschrift SemiLight Condensed</vt:lpstr>
      <vt:lpstr>Bernard MT Condensed</vt:lpstr>
      <vt:lpstr>Century Gothic</vt:lpstr>
      <vt:lpstr>Garamond</vt:lpstr>
      <vt:lpstr>Times New Roman</vt:lpstr>
      <vt:lpstr>Wingdings</vt:lpstr>
      <vt:lpstr>SavonVTI</vt:lpstr>
      <vt:lpstr>DIVERSITY IN INDIA</vt:lpstr>
      <vt:lpstr>TOPICS TO BE COVERED </vt:lpstr>
      <vt:lpstr>DIVERSITY</vt:lpstr>
      <vt:lpstr>DIVERSITY IN LANGUAGE</vt:lpstr>
      <vt:lpstr>DIVERSITY IN CULTURE AND  RELIGION </vt:lpstr>
      <vt:lpstr>DIVERSITY IN CLOTHES, FOOD AND DANCE FORMS IN INDIA </vt:lpstr>
      <vt:lpstr>TOPICS TO BE COVERED </vt:lpstr>
      <vt:lpstr>TOPICS TO BE COVERED </vt:lpstr>
      <vt:lpstr>TOPICS TO BE COVERED </vt:lpstr>
      <vt:lpstr>TOPICS TO BE COVERED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DIVERSITY IN INDIA</dc:title>
  <dc:creator>Sachida Singh</dc:creator>
  <cp:lastModifiedBy>Sachida Singh</cp:lastModifiedBy>
  <cp:revision>5</cp:revision>
  <dcterms:created xsi:type="dcterms:W3CDTF">2022-06-19T14:02:50Z</dcterms:created>
  <dcterms:modified xsi:type="dcterms:W3CDTF">2023-06-10T08:04:48Z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