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0400"/>
  <p:notesSz cx="6731000" cy="98679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7377">
          <p15:clr>
            <a:srgbClr val="A4A3A4"/>
          </p15:clr>
        </p15:guide>
        <p15:guide id="5" pos="301">
          <p15:clr>
            <a:srgbClr val="A4A3A4"/>
          </p15:clr>
        </p15:guide>
      </p15:sldGuideLst>
    </p:ext>
    <p:ext uri="{2D200454-40CA-4A62-9FC3-DE9A4176ACB9}">
      <p15:notesGuideLst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8" roundtripDataSignature="AMtx7mgXgDDpOT4JsGpVKxbS0HZcA/W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93" orient="horz"/>
        <p:guide pos="255" orient="horz"/>
        <p:guide pos="1706" orient="horz"/>
        <p:guide pos="7377"/>
        <p:guide pos="30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86" orient="horz"/>
        <p:guide pos="5830" orient="horz"/>
        <p:guide pos="2201" orient="horz"/>
        <p:guide pos="2065" orient="horz"/>
        <p:guide pos="306"/>
        <p:guide pos="393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85774" y="0"/>
            <a:ext cx="3599826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90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805700" y="0"/>
            <a:ext cx="14395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900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9C7D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91425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485775" y="612775"/>
            <a:ext cx="4737100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485775" y="612775"/>
            <a:ext cx="4737101" cy="2665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mit Logo">
  <p:cSld name="Titel mit Log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20"/>
          <p:cNvCxnSpPr/>
          <p:nvPr/>
        </p:nvCxnSpPr>
        <p:spPr>
          <a:xfrm>
            <a:off x="625619" y="6165380"/>
            <a:ext cx="10942575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20"/>
          <p:cNvSpPr txBox="1"/>
          <p:nvPr>
            <p:ph type="ctrTitle"/>
          </p:nvPr>
        </p:nvSpPr>
        <p:spPr>
          <a:xfrm>
            <a:off x="477839" y="476823"/>
            <a:ext cx="11233150" cy="1008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477838" y="1773238"/>
            <a:ext cx="11233149" cy="647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20"/>
          <p:cNvSpPr/>
          <p:nvPr/>
        </p:nvSpPr>
        <p:spPr>
          <a:xfrm>
            <a:off x="9359235" y="6237390"/>
            <a:ext cx="2496022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" name="Google Shape;28;p20"/>
          <p:cNvCxnSpPr/>
          <p:nvPr/>
        </p:nvCxnSpPr>
        <p:spPr>
          <a:xfrm>
            <a:off x="477838" y="404813"/>
            <a:ext cx="1123315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20"/>
          <p:cNvCxnSpPr/>
          <p:nvPr/>
        </p:nvCxnSpPr>
        <p:spPr>
          <a:xfrm>
            <a:off x="477839" y="2492870"/>
            <a:ext cx="1123315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5357" y="3429000"/>
            <a:ext cx="4319702" cy="1182989"/>
          </a:xfrm>
          <a:prstGeom prst="rect">
            <a:avLst/>
          </a:prstGeom>
          <a:noFill/>
          <a:ln>
            <a:noFill/>
          </a:ln>
        </p:spPr>
      </p:pic>
      <p:sp>
        <p:nvSpPr>
          <p:cNvPr descr="valid_FHG_layout" id="33" name="Google Shape;33;p20"/>
          <p:cNvSpPr/>
          <p:nvPr/>
        </p:nvSpPr>
        <p:spPr>
          <a:xfrm>
            <a:off x="6383246" y="6957490"/>
            <a:ext cx="5807167" cy="3960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Diesen Kasten nicht löschen (ist für die Funktion der Folie wichtig)</a:t>
            </a:r>
            <a:endParaRPr b="0" i="0" sz="9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37" name="Google Shape;37;p21"/>
          <p:cNvCxnSpPr/>
          <p:nvPr/>
        </p:nvCxnSpPr>
        <p:spPr>
          <a:xfrm>
            <a:off x="477838" y="404813"/>
            <a:ext cx="1123315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21"/>
          <p:cNvCxnSpPr/>
          <p:nvPr/>
        </p:nvCxnSpPr>
        <p:spPr>
          <a:xfrm>
            <a:off x="477839" y="1558800"/>
            <a:ext cx="1123315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descr="valid_FHG_layout" id="41" name="Google Shape;41;p21"/>
          <p:cNvSpPr/>
          <p:nvPr/>
        </p:nvSpPr>
        <p:spPr>
          <a:xfrm>
            <a:off x="6383246" y="6957490"/>
            <a:ext cx="5807167" cy="3960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Diesen Kasten nicht löschen (ist für die Funktion der Folie wichtig)</a:t>
            </a:r>
            <a:endParaRPr b="0" i="0" sz="9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77839" y="334800"/>
            <a:ext cx="1123315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77838" y="1773238"/>
            <a:ext cx="11233149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descr="valid_FHG_layout" id="47" name="Google Shape;47;p22"/>
          <p:cNvSpPr/>
          <p:nvPr/>
        </p:nvSpPr>
        <p:spPr>
          <a:xfrm>
            <a:off x="6383246" y="6957490"/>
            <a:ext cx="5807167" cy="3960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Diesen Kasten nicht löschen (ist für die Funktion der Folie wichtig)</a:t>
            </a:r>
            <a:endParaRPr b="0" i="0" sz="9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mit Bild">
  <p:cSld name="Titel mit Bil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23"/>
          <p:cNvCxnSpPr/>
          <p:nvPr/>
        </p:nvCxnSpPr>
        <p:spPr>
          <a:xfrm>
            <a:off x="625619" y="6165380"/>
            <a:ext cx="10942575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23"/>
          <p:cNvSpPr txBox="1"/>
          <p:nvPr>
            <p:ph type="ctrTitle"/>
          </p:nvPr>
        </p:nvSpPr>
        <p:spPr>
          <a:xfrm>
            <a:off x="477839" y="476823"/>
            <a:ext cx="11233150" cy="1008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477838" y="1773238"/>
            <a:ext cx="11233149" cy="647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90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720"/>
              </a:spcBef>
              <a:spcAft>
                <a:spcPts val="72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52" name="Google Shape;52;p23"/>
          <p:cNvCxnSpPr/>
          <p:nvPr/>
        </p:nvCxnSpPr>
        <p:spPr>
          <a:xfrm>
            <a:off x="477838" y="404813"/>
            <a:ext cx="1123315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23"/>
          <p:cNvCxnSpPr/>
          <p:nvPr/>
        </p:nvCxnSpPr>
        <p:spPr>
          <a:xfrm>
            <a:off x="477839" y="2492870"/>
            <a:ext cx="1123315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23"/>
          <p:cNvSpPr/>
          <p:nvPr>
            <p:ph idx="2" type="pic"/>
          </p:nvPr>
        </p:nvSpPr>
        <p:spPr>
          <a:xfrm>
            <a:off x="477838" y="2636890"/>
            <a:ext cx="11233149" cy="3384470"/>
          </a:xfrm>
          <a:prstGeom prst="rect">
            <a:avLst/>
          </a:prstGeom>
          <a:noFill/>
          <a:ln>
            <a:noFill/>
          </a:ln>
        </p:spPr>
      </p:sp>
      <p:sp>
        <p:nvSpPr>
          <p:cNvPr descr="valid_FHG_layout" id="57" name="Google Shape;57;p23"/>
          <p:cNvSpPr/>
          <p:nvPr/>
        </p:nvSpPr>
        <p:spPr>
          <a:xfrm>
            <a:off x="6383246" y="6957490"/>
            <a:ext cx="5807167" cy="3960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Diesen Kasten nicht löschen (ist für die Funktion der Folie wichtig)</a:t>
            </a:r>
            <a:endParaRPr b="0" i="0" sz="9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77838" y="334800"/>
            <a:ext cx="11245849" cy="1225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77839" y="1774800"/>
            <a:ext cx="1123315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9"/>
          <p:cNvSpPr txBox="1"/>
          <p:nvPr/>
        </p:nvSpPr>
        <p:spPr>
          <a:xfrm>
            <a:off x="477838" y="6349881"/>
            <a:ext cx="180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</a:pPr>
            <a:r>
              <a:rPr b="0" i="0" lang="de-DE" sz="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© Fraunhofer </a:t>
            </a:r>
            <a:endParaRPr/>
          </a:p>
        </p:txBody>
      </p:sp>
      <p:cxnSp>
        <p:nvCxnSpPr>
          <p:cNvPr id="13" name="Google Shape;13;p19"/>
          <p:cNvCxnSpPr/>
          <p:nvPr/>
        </p:nvCxnSpPr>
        <p:spPr>
          <a:xfrm>
            <a:off x="477838" y="6165380"/>
            <a:ext cx="1123315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19"/>
          <p:cNvGrpSpPr/>
          <p:nvPr/>
        </p:nvGrpSpPr>
        <p:grpSpPr>
          <a:xfrm>
            <a:off x="0" y="6993540"/>
            <a:ext cx="5832150" cy="324000"/>
            <a:chOff x="0" y="7101510"/>
            <a:chExt cx="5832150" cy="324000"/>
          </a:xfrm>
        </p:grpSpPr>
        <p:sp>
          <p:nvSpPr>
            <p:cNvPr id="15" name="Google Shape;15;p19"/>
            <p:cNvSpPr/>
            <p:nvPr/>
          </p:nvSpPr>
          <p:spPr>
            <a:xfrm>
              <a:off x="0" y="7101510"/>
              <a:ext cx="180000" cy="324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23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156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125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942025" y="7101510"/>
              <a:ext cx="180000" cy="324000"/>
            </a:xfrm>
            <a:prstGeom prst="rect">
              <a:avLst/>
            </a:prstGeom>
            <a:solidFill>
              <a:srgbClr val="F294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242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148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0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1884050" y="7101510"/>
              <a:ext cx="180000" cy="324000"/>
            </a:xfrm>
            <a:prstGeom prst="rect">
              <a:avLst/>
            </a:prstGeom>
            <a:solidFill>
              <a:srgbClr val="1F82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31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130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192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2826075" y="7101510"/>
              <a:ext cx="180000" cy="324000"/>
            </a:xfrm>
            <a:prstGeom prst="rect">
              <a:avLst/>
            </a:prstGeom>
            <a:solidFill>
              <a:srgbClr val="E2001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226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0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26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3768100" y="7101510"/>
              <a:ext cx="180000" cy="324000"/>
            </a:xfrm>
            <a:prstGeom prst="rect">
              <a:avLst/>
            </a:prstGeom>
            <a:solidFill>
              <a:srgbClr val="B1C8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95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200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0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4710125" y="7101510"/>
              <a:ext cx="180000" cy="324000"/>
            </a:xfrm>
            <a:prstGeom prst="rect">
              <a:avLst/>
            </a:prstGeom>
            <a:solidFill>
              <a:srgbClr val="FEEFD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254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239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214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5652150" y="7101510"/>
              <a:ext cx="180000" cy="3240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24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 225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 227</a:t>
              </a:r>
              <a:endParaRPr/>
            </a:p>
            <a:p>
              <a:pPr indent="0" lvl="0" marL="0" marR="0" rtl="0" algn="l">
                <a:lnSpc>
                  <a:spcPct val="66666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b="0" i="0" lang="de-DE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 227</a:t>
              </a:r>
              <a:endPara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2" name="Google Shape;2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20647" y="6259244"/>
            <a:ext cx="1363045" cy="4696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77839" y="476823"/>
            <a:ext cx="11233150" cy="1008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/>
              <a:t>CONSTRUCTION OF PERSONALISED KNOWLEDGE GRAPHS BASED ON EHR DATA</a:t>
            </a:r>
            <a:endParaRPr sz="28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77838" y="1484963"/>
            <a:ext cx="11233149" cy="935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-DE" sz="1600"/>
              <a:t>Prof. Holger Fröhlich, Fraunhofer SCAI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de-DE" sz="1600"/>
              <a:t>Manuel Lentzen, Fraunhofer SCAI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de-DE" sz="1600"/>
              <a:t>Kriti Amin, University of Bonn</a:t>
            </a:r>
            <a:endParaRPr sz="1600"/>
          </a:p>
        </p:txBody>
      </p: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b="0" lang="de-DE"/>
              <a:t> Kriti Amin</a:t>
            </a:r>
            <a:endParaRPr b="0"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DIESEASE-DISEASE ASSOCIATIONS (CONT)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Subset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only associations with icd mappings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hypergeometric test</a:t>
            </a:r>
            <a:endParaRPr>
              <a:solidFill>
                <a:srgbClr val="7B8585"/>
              </a:solidFill>
            </a:endParaRPr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Overlap between IBM and DisGeNet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Common icd codes = 4,998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Total associations = 819,924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Corrected subset = 59,508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Edges based on associations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literature only – dashed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real edges – highlighted (based on data)</a:t>
            </a:r>
            <a:endParaRPr/>
          </a:p>
        </p:txBody>
      </p:sp>
      <p:sp>
        <p:nvSpPr>
          <p:cNvPr id="148" name="Google Shape;148;p10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77839" y="334800"/>
            <a:ext cx="112331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/>
              <a:t>RESULTS</a:t>
            </a:r>
            <a:endParaRPr sz="3200"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77838" y="1773238"/>
            <a:ext cx="11233149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500 knowledge graphs</a:t>
            </a:r>
            <a:endParaRPr/>
          </a:p>
          <a:p>
            <a:pPr indent="-245700" lvl="0" marL="360000" rtl="0" algn="l"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Average Number of :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nodes ~104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edges ~ 82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found edges ~ 31</a:t>
            </a:r>
            <a:endParaRPr/>
          </a:p>
        </p:txBody>
      </p:sp>
      <p:sp>
        <p:nvSpPr>
          <p:cNvPr id="157" name="Google Shape;157;p11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816" y="116632"/>
            <a:ext cx="6283537" cy="6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11828" l="15197" r="7956" t="10753"/>
          <a:stretch/>
        </p:blipFill>
        <p:spPr>
          <a:xfrm>
            <a:off x="248585" y="680420"/>
            <a:ext cx="5270091" cy="530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 b="9105" l="10574" r="8279" t="10179"/>
          <a:stretch/>
        </p:blipFill>
        <p:spPr>
          <a:xfrm>
            <a:off x="5951190" y="270847"/>
            <a:ext cx="5781083" cy="5750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99915" y="404664"/>
            <a:ext cx="11318213" cy="5550812"/>
            <a:chOff x="477838" y="764704"/>
            <a:chExt cx="11042778" cy="5262780"/>
          </a:xfrm>
        </p:grpSpPr>
        <p:pic>
          <p:nvPicPr>
            <p:cNvPr id="177" name="Google Shape;177;p13"/>
            <p:cNvPicPr preferRelativeResize="0"/>
            <p:nvPr/>
          </p:nvPicPr>
          <p:blipFill rotWithShape="1">
            <a:blip r:embed="rId3">
              <a:alphaModFix/>
            </a:blip>
            <a:srcRect b="9534" l="11433" r="8710" t="10753"/>
            <a:stretch/>
          </p:blipFill>
          <p:spPr>
            <a:xfrm>
              <a:off x="6311230" y="764704"/>
              <a:ext cx="5209386" cy="51845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3"/>
            <p:cNvPicPr preferRelativeResize="0"/>
            <p:nvPr/>
          </p:nvPicPr>
          <p:blipFill rotWithShape="1">
            <a:blip r:embed="rId4">
              <a:alphaModFix/>
            </a:blip>
            <a:srcRect b="8817" l="11004" r="8279" t="10895"/>
            <a:stretch/>
          </p:blipFill>
          <p:spPr>
            <a:xfrm>
              <a:off x="477838" y="827449"/>
              <a:ext cx="5227893" cy="52000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13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CHALLENGES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Low overlap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UMLS identifiers not distinct for one ICD code</a:t>
            </a:r>
            <a:endParaRPr>
              <a:solidFill>
                <a:srgbClr val="7B8585"/>
              </a:solidFill>
            </a:endParaRPr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Sparse data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Irregular time series</a:t>
            </a:r>
            <a:endParaRPr/>
          </a:p>
        </p:txBody>
      </p:sp>
      <p:sp>
        <p:nvSpPr>
          <p:cNvPr id="186" name="Google Shape;186;p14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More insights into patient history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Discover hidden relations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Potential for precision medicine</a:t>
            </a:r>
            <a:endParaRPr/>
          </a:p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77838" y="1268760"/>
            <a:ext cx="11233149" cy="4752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Limitations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Non-distinctive identifiers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Study limited by the scope of MEDI and DisGeNet</a:t>
            </a:r>
            <a:endParaRPr/>
          </a:p>
          <a:p>
            <a:pPr indent="-245699" lvl="1" marL="720000" rtl="0" algn="l"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Outlook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ICD versions can be harmonized – improve KG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Knowledge graph used as input to graph convolutional networks for predictive tasks</a:t>
            </a:r>
            <a:endParaRPr/>
          </a:p>
        </p:txBody>
      </p:sp>
      <p:sp>
        <p:nvSpPr>
          <p:cNvPr id="203" name="Google Shape;203;p16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REFERENCES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de-DE" sz="1200"/>
              <a:t>WQ Wei, RM Cronin, H Xu, TA Lasko, L Bastarache, JC Denny, Development and evaluation of an ensemble resource linking medications to their indications, Journal of the American Medical Informatics Association. 2013;20:954-961 doi:10.1136/amiajnl-2012-001431</a:t>
            </a:r>
            <a:endParaRPr/>
          </a:p>
          <a:p>
            <a:pPr indent="-514350" lvl="0" marL="51435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de-DE" sz="1200"/>
              <a:t>WQ Wei, JD Mosley et al. Validation and Enhancement of a Computable Medication Indication Resource (MEDI) Using a Large Practice-based Dataset. AMIA Annual Symposium, 2013, Washington DC.</a:t>
            </a:r>
            <a:endParaRPr/>
          </a:p>
          <a:p>
            <a:pPr indent="-514350" lvl="0" marL="51435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de-DE" sz="1200"/>
              <a:t>Piñero J, Ramírez-Anguita JM, Saüch-Pitarch J, Ronzano F, Centeno E, Sanz F, Furlong LI. The DisGeNET knowledge platform for disease genomics: 2019 update. Nucleic Acids Res. 2020 Jan 8;48(D1):D845-D855. doi: 10.1093/nar/gkz1021.</a:t>
            </a:r>
            <a:endParaRPr/>
          </a:p>
          <a:p>
            <a:pPr indent="-514350" lvl="0" marL="51435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de-DE" sz="1200"/>
              <a:t>Ping P, Watson K, Han J, Bui A. Individualized knowledge graph: a viable informatics path to precision medicine.Circ Res. 2017; </a:t>
            </a:r>
            <a:r>
              <a:rPr i="1" lang="de-DE" sz="1200"/>
              <a:t>120</a:t>
            </a:r>
            <a:r>
              <a:rPr lang="de-DE" sz="1200"/>
              <a:t>:1078–1080. doi: 10.1161/CIRCRESAHA.116.310024.</a:t>
            </a:r>
            <a:endParaRPr/>
          </a:p>
          <a:p>
            <a:pPr indent="-514350" lvl="0" marL="51435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de-DE" sz="1200"/>
              <a:t>Verma A, Bang L, Miller JE, Zhang Y, Lee MTM, Zhang Y, Byrska-Bishop M, Carey DJ, Ritchie MD, Pendergrass SA, Kim D; DiscovEHR Collaboration. Human-Disease Phenotype Map Derived from PheWAS across 38,682 Individuals. Am J Hum Genet. 2019 Jan 3;104(1):55-64. doi: 10.1016/j.ajhg.2018.11.006. Epub 2018 Dec 29. PMID: 30598166; PMCID: PMC6323551.</a:t>
            </a:r>
            <a:endParaRPr/>
          </a:p>
        </p:txBody>
      </p: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477838" y="2276872"/>
            <a:ext cx="112331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Thank You for your Attention!!</a:t>
            </a:r>
            <a:endParaRPr sz="3600"/>
          </a:p>
        </p:txBody>
      </p:sp>
      <p:sp>
        <p:nvSpPr>
          <p:cNvPr id="220" name="Google Shape;220;p18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CONTENTS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Motivation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Approach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Results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Challenges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Conclusion and Discussion</a:t>
            </a:r>
            <a:endParaRPr/>
          </a:p>
        </p:txBody>
      </p:sp>
      <p:sp>
        <p:nvSpPr>
          <p:cNvPr id="72" name="Google Shape;72;p2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MOTIVATION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57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Better visualisation of patient history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discover hidden relations</a:t>
            </a:r>
            <a:endParaRPr/>
          </a:p>
          <a:p>
            <a:pPr indent="-2457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Input for graph convolutional networks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predictive tasks</a:t>
            </a:r>
            <a:endParaRPr/>
          </a:p>
        </p:txBody>
      </p: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4439022" y="6371456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TERMINOLOGY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Knowledge graphs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network that captures information about entities and the relations between those entities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Electronic Health Record (EHR)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patient health information stored in a digital format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RxNorm - standardized nomenclature for clinical drugs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RxCui - RxNorm Concept Unique Identifier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International Classification of Diseases (ICD)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assigns unique codes to diagnosis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Unified Medical Language System (UMLS) 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ontology of biomedical concepts</a:t>
            </a:r>
            <a:endParaRPr/>
          </a:p>
        </p:txBody>
      </p:sp>
      <p:sp>
        <p:nvSpPr>
          <p:cNvPr id="89" name="Google Shape;89;p4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BASIC WORKFLOW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Resources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source validation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dataset analysis and preprocessing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hypergeometric test</a:t>
            </a:r>
            <a:endParaRPr>
              <a:solidFill>
                <a:srgbClr val="7B8585"/>
              </a:solidFill>
            </a:endParaRPr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Knowledge graphs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patient data</a:t>
            </a:r>
            <a:endParaRPr>
              <a:solidFill>
                <a:srgbClr val="7B8585"/>
              </a:solidFill>
            </a:endParaRPr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drug - diagnosis relationships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disease - disease associations 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Visualisation</a:t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Statistics</a:t>
            </a:r>
            <a:endParaRPr/>
          </a:p>
        </p:txBody>
      </p:sp>
      <p:sp>
        <p:nvSpPr>
          <p:cNvPr id="98" name="Google Shape;98;p5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IBM EXPLORYS THERAPEUTIC DATASET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Structured EHR data of deidentified US citizens collected from year 2010 to 2021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Covid patients subset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Total patients = 207,876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Unique drug = 19,864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Unique diagnosis = 42,810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6455246" y="2132856"/>
            <a:ext cx="5414679" cy="3980770"/>
            <a:chOff x="6770907" y="2418735"/>
            <a:chExt cx="5027804" cy="3893165"/>
          </a:xfrm>
        </p:grpSpPr>
        <p:pic>
          <p:nvPicPr>
            <p:cNvPr id="110" name="Google Shape;110;p6"/>
            <p:cNvPicPr preferRelativeResize="0"/>
            <p:nvPr/>
          </p:nvPicPr>
          <p:blipFill rotWithShape="1">
            <a:blip r:embed="rId3">
              <a:alphaModFix/>
            </a:blip>
            <a:srcRect b="16535" l="20689" r="6896" t="7631"/>
            <a:stretch/>
          </p:blipFill>
          <p:spPr>
            <a:xfrm>
              <a:off x="6770907" y="2418735"/>
              <a:ext cx="5027804" cy="3893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6"/>
            <p:cNvSpPr/>
            <p:nvPr/>
          </p:nvSpPr>
          <p:spPr>
            <a:xfrm>
              <a:off x="6902245" y="4237703"/>
              <a:ext cx="979707" cy="393292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7025148" y="5359042"/>
              <a:ext cx="1056968" cy="333835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" name="Google Shape;113;p6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DRUG-DIAGNOSIS RELATIONSHIPS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Resources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MEDI , Drug Bank, Drug Central</a:t>
            </a:r>
            <a:endParaRPr/>
          </a:p>
          <a:p>
            <a:pPr indent="-2457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MEDI</a:t>
            </a:r>
            <a:endParaRPr>
              <a:solidFill>
                <a:srgbClr val="7B8585"/>
              </a:solidFill>
            </a:endParaRPr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links RxNorm medications with indications mapped to ICD codes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ontology relationships and natural language processing (NLP) techniques used to extract indications from public medication resources</a:t>
            </a:r>
            <a:endParaRPr>
              <a:solidFill>
                <a:srgbClr val="7B8585"/>
              </a:solidFill>
            </a:endParaRPr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medications - RxNorm concepts (RxCUIs) 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indications - ICD codes</a:t>
            </a:r>
            <a:endParaRPr/>
          </a:p>
        </p:txBody>
      </p:sp>
      <p:sp>
        <p:nvSpPr>
          <p:cNvPr id="120" name="Google Shape;120;p7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DRUG-DIAGNOSIS RELATIONSHIPS (CONT)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Overlap between IBM and MEDI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Common rxcuis = 1974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Common icd codes = 7025</a:t>
            </a:r>
            <a:endParaRPr/>
          </a:p>
          <a:p>
            <a:pPr indent="-245699" lvl="1" marL="720000" rtl="0" algn="l"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Unique pairs = 223,153</a:t>
            </a:r>
            <a:endParaRPr/>
          </a:p>
          <a:p>
            <a:pPr indent="-2457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Edges based on pairs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literature only – dashed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real edges – highlighted (based on data)</a:t>
            </a:r>
            <a:endParaRPr/>
          </a:p>
        </p:txBody>
      </p:sp>
      <p:sp>
        <p:nvSpPr>
          <p:cNvPr id="129" name="Google Shape;129;p8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302" y="1673605"/>
            <a:ext cx="4454299" cy="434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ctrTitle"/>
          </p:nvPr>
        </p:nvSpPr>
        <p:spPr>
          <a:xfrm>
            <a:off x="477839" y="476823"/>
            <a:ext cx="11086956" cy="10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DIESEASE-DISEASE ASSOCIATIONS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477838" y="1773238"/>
            <a:ext cx="11088657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0000" lvl="0" marL="360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Resources 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DisGeNet, CREEDS, MalaCards</a:t>
            </a:r>
            <a:endParaRPr/>
          </a:p>
          <a:p>
            <a:pPr indent="-245699" lvl="1" marL="720000" rtl="0" algn="l"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60000" lvl="0" marL="360000" rtl="0" algn="l"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■"/>
            </a:pPr>
            <a:r>
              <a:rPr lang="de-DE"/>
              <a:t>DisGeNet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information about disease associated genes and variants from multiple sources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data integration from diverse sources is done using ontologies and controlled vocabularies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associations based on number of shared genes, and shared variants (by source) between pairs of diseases</a:t>
            </a:r>
            <a:endParaRPr/>
          </a:p>
          <a:p>
            <a:pPr indent="-359999" lvl="1" marL="720000" rtl="0" algn="l">
              <a:spcBef>
                <a:spcPts val="9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fraction of shared genes (or variants) is assessed by the Jaccard Index (JI)</a:t>
            </a:r>
            <a:endParaRPr/>
          </a:p>
        </p:txBody>
      </p:sp>
      <p:sp>
        <p:nvSpPr>
          <p:cNvPr id="139" name="Google Shape;139;p9"/>
          <p:cNvSpPr txBox="1"/>
          <p:nvPr>
            <p:ph idx="11" type="ftr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4439022" y="6349881"/>
            <a:ext cx="324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Kriti Amin</a:t>
            </a:r>
            <a:endParaRPr b="0" i="0" sz="10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unhofer Master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2017-05-23T07:29:29Z</dcterms:created>
  <dc:creator>jennifer.bender@scai.fraunhofer.de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HGvorlage">
    <vt:bool>true</vt:bool>
  </property>
  <property fmtid="{D5CDD505-2E9C-101B-9397-08002B2CF9AE}" pid="3" name="klassifizierung">
    <vt:lpwstr>intern</vt:lpwstr>
  </property>
  <property fmtid="{D5CDD505-2E9C-101B-9397-08002B2CF9AE}" pid="4" name="hasChanged">
    <vt:bool>true</vt:bool>
  </property>
</Properties>
</file>