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5" autoAdjust="0"/>
    <p:restoredTop sz="80716" autoAdjust="0"/>
  </p:normalViewPr>
  <p:slideViewPr>
    <p:cSldViewPr snapToGrid="0">
      <p:cViewPr varScale="1">
        <p:scale>
          <a:sx n="64" d="100"/>
          <a:sy n="64" d="100"/>
        </p:scale>
        <p:origin x="53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AB4AE-80F4-43DC-BFFC-F2C1EC04278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86AC0-BEBF-4D24-B37A-331948C8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1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Hj</a:t>
            </a:r>
            <a:r>
              <a:rPr lang="en-US" dirty="0"/>
              <a:t> is the prior frequency of clusters in joint target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86AC0-BEBF-4D24-B37A-331948C8F5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29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86AC0-BEBF-4D24-B37A-331948C8F5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86AC0-BEBF-4D24-B37A-331948C8F5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3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120D-1C4D-48E8-9B67-A18E0F3C8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B07BB-DDF6-4F9F-A84F-552D82840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D0AE-E496-4D2A-8A6C-3882D024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170-836B-4A89-9562-2D1D7ED633B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C7FE1-1051-4486-9B70-FFDF00A2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2610-BCB4-4AC8-8D1E-95F793F6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A19D-B703-4351-BEF9-C1761E351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4978-F66F-4858-830E-1EFA5748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36FDF-978C-4096-9329-1BE6C779D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58C22-EB7C-4037-9CEB-4377E861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170-836B-4A89-9562-2D1D7ED633B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00B2A-337D-45F8-A4C0-9E47D24C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4C831-C689-4BAE-BA02-EA026C16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A19D-B703-4351-BEF9-C1761E351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0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0E447-9EA9-4E69-AF32-8D5CA10F1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63EB5-4D77-4BF0-AA0E-9F98D4373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E0A66-7FA7-4FF9-88F8-0551CA23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170-836B-4A89-9562-2D1D7ED633B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364F8-6AED-4A60-B332-EDF9488F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D08B1-E8F3-490C-8F67-2197FE6D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A19D-B703-4351-BEF9-C1761E351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57D2-1148-48A7-B9CB-C3282E90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2638-652D-4A14-95DB-86730C754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F250-9E70-4DC8-B068-8E841825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170-836B-4A89-9562-2D1D7ED633B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3CCEF-6BB9-462D-97B8-B7E22C69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9F447-395B-4BC3-843C-B848EEB6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A19D-B703-4351-BEF9-C1761E351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E925-2FED-46BF-A86D-18EDA926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5001-5E3C-450B-A8E0-53B22B87E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113D-2486-4222-AEA3-524BF3EC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170-836B-4A89-9562-2D1D7ED633B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63BCE-2651-447D-BADD-01BA6682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09815-A61A-4305-B0A1-F53F260F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A19D-B703-4351-BEF9-C1761E351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3B8F-62C1-4677-A53A-FB03D4AA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2D8B-70C6-4972-9D89-9054AB75C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EEE6E-35F7-45E1-804C-2FC03EB74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44484-327F-43F4-9EE2-B7235065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170-836B-4A89-9562-2D1D7ED633B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C2EFB-95D5-4F0D-9F79-1579EC4D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DE31C-73C9-4982-9CED-73769175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A19D-B703-4351-BEF9-C1761E351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9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0A65-4F29-4054-8EFF-91268A35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617A6-ADC8-410F-BA40-BB714CDDD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5B97E-E9D9-4CE0-BBE4-48E3C5EB4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E8FCF-E5A5-46D4-965F-EB1ED459B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D9264-EE27-419F-95C5-9B010141D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71467-51D1-4875-80EC-46AE7DCF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170-836B-4A89-9562-2D1D7ED633B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F4365-8B04-4188-A162-D0D9028E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471E5-80D9-42A3-BCC4-F2176198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A19D-B703-4351-BEF9-C1761E351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9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9127-4752-4676-BD7F-886FF2CA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B5E5C-2862-4822-9F51-3DC3FAA6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170-836B-4A89-9562-2D1D7ED633B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E2877-900A-4C3E-9594-505E0635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EEA59-5779-485F-B894-2794D6E9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A19D-B703-4351-BEF9-C1761E351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1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D24D2-5876-4E7C-B1E1-07665807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170-836B-4A89-9562-2D1D7ED633B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41102-EF4E-4D39-A207-1E0EB73C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60E65-73C5-4F13-AEB4-467B6C21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A19D-B703-4351-BEF9-C1761E351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8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8A4E-664B-4B0D-99B3-0F1E2064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0605-5D52-4871-9680-AE9D42B8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88C53-E7B0-4E63-A2CD-E6CD0095F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638C8-FC83-4418-91EA-8A45BB1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170-836B-4A89-9562-2D1D7ED633B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3D62-5FD5-42F6-B05A-828441C7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B19E1-2E0D-4EC8-8FBD-EB69B27C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A19D-B703-4351-BEF9-C1761E351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0007-5F16-4A9C-AB67-EF1C7C95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E1567-E710-417C-9FA3-C3A157A5C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B6148-8C08-4C99-8081-E78C3F8F8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1D680-0BA9-4C39-B601-7EF0B484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170-836B-4A89-9562-2D1D7ED633B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439DD-7AA0-4DAE-B869-8FC91C5A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EEDCD-1B52-454E-B833-59CA2721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A19D-B703-4351-BEF9-C1761E351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7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D0153-5557-42DA-9701-5F17B1B5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9CE20-3723-40A5-9220-FADF18037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1563D-C457-47EC-9218-1281EEE51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4170-836B-4A89-9562-2D1D7ED633B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78649-2AA9-4EA7-B303-73DA37F23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097B0-8957-48E7-AEF8-28300EDB8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1A19D-B703-4351-BEF9-C1761E351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3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A05D-0672-4E63-B6C0-9DECC38BA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MultiDEC</a:t>
            </a:r>
            <a:r>
              <a:rPr lang="en-US" b="1" dirty="0"/>
              <a:t>: Multi-Modal Clustering of Image-Caption Pairs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8481E-6020-4F7A-A227-A414585D5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6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0A1B-6CC2-4983-9ED7-E54EA1F4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141A84-75C7-4F21-8D31-046E30663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390" r="2530" b="1900"/>
          <a:stretch/>
        </p:blipFill>
        <p:spPr>
          <a:xfrm>
            <a:off x="59540" y="295551"/>
            <a:ext cx="11980153" cy="619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3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AE87C7-5C95-4AE6-905F-DE2A58801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5" r="297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4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FC3C-3580-409F-922C-7BA2F072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paper is all about?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E5BA1-E7CB-4BCF-A7F7-4A3B96FCE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image-caption pairs by simultaneously learning image representations and text representations that are constrained to exhibit similar distributions.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98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EBB1-5507-4124-844C-09B351EB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6624-829F-4DC5-8091-31DC0F1DD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DNN parameters </a:t>
            </a:r>
            <a:r>
              <a:rPr lang="en-US" i="1" dirty="0" err="1"/>
              <a:t>θ</a:t>
            </a:r>
            <a:r>
              <a:rPr lang="en-US" sz="2400" i="1" dirty="0" err="1"/>
              <a:t>X</a:t>
            </a:r>
            <a:r>
              <a:rPr lang="en-US" sz="2400" i="1" dirty="0"/>
              <a:t> </a:t>
            </a:r>
            <a:r>
              <a:rPr lang="en-US" dirty="0"/>
              <a:t>and </a:t>
            </a:r>
            <a:r>
              <a:rPr lang="en-US" i="1" dirty="0" err="1"/>
              <a:t>θ</a:t>
            </a:r>
            <a:r>
              <a:rPr lang="en-US" sz="2400" i="1" dirty="0" err="1"/>
              <a:t>T</a:t>
            </a:r>
            <a:r>
              <a:rPr lang="en-US" i="1" dirty="0"/>
              <a:t> </a:t>
            </a:r>
            <a:r>
              <a:rPr lang="en-US" dirty="0"/>
              <a:t>that map data points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T </a:t>
            </a:r>
            <a:r>
              <a:rPr lang="en-US" dirty="0"/>
              <a:t>to </a:t>
            </a:r>
            <a:r>
              <a:rPr lang="en-US" i="1" dirty="0"/>
              <a:t>Z </a:t>
            </a:r>
            <a:r>
              <a:rPr lang="en-US" dirty="0"/>
              <a:t>and </a:t>
            </a:r>
            <a:r>
              <a:rPr lang="en-US" i="1" dirty="0"/>
              <a:t>Z’ </a:t>
            </a:r>
            <a:r>
              <a:rPr lang="en-US" dirty="0"/>
              <a:t>and a set of centroids </a:t>
            </a:r>
            <a:r>
              <a:rPr lang="en-US" i="1" dirty="0"/>
              <a:t>µ </a:t>
            </a:r>
            <a:r>
              <a:rPr lang="en-US" dirty="0"/>
              <a:t>and </a:t>
            </a:r>
            <a:r>
              <a:rPr lang="en-US" i="1" dirty="0"/>
              <a:t>µ’ </a:t>
            </a:r>
            <a:r>
              <a:rPr lang="en-US" dirty="0"/>
              <a:t>in the latent space </a:t>
            </a:r>
            <a:r>
              <a:rPr lang="en-US" i="1" dirty="0"/>
              <a:t>Z </a:t>
            </a:r>
            <a:r>
              <a:rPr lang="en-US" dirty="0"/>
              <a:t>and </a:t>
            </a:r>
            <a:r>
              <a:rPr lang="en-US" i="1" dirty="0"/>
              <a:t>Z’</a:t>
            </a:r>
            <a:r>
              <a:rPr lang="en-US" dirty="0"/>
              <a:t> 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0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ACAC-CC77-46AC-B11D-55548909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56135-72A3-48AF-AF29-E039A86EA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Parameter initialization: </a:t>
            </a:r>
          </a:p>
          <a:p>
            <a:pPr lvl="1">
              <a:buFontTx/>
              <a:buChar char="-"/>
            </a:pPr>
            <a:r>
              <a:rPr lang="en-US" dirty="0"/>
              <a:t>Initialize the text and image representations by stacked auto encoders.</a:t>
            </a:r>
          </a:p>
          <a:p>
            <a:pPr lvl="1">
              <a:buFontTx/>
              <a:buChar char="-"/>
            </a:pPr>
            <a:r>
              <a:rPr lang="en-US" dirty="0"/>
              <a:t>Apply K means on this initial embeddings</a:t>
            </a:r>
          </a:p>
          <a:p>
            <a:pPr marL="514350" indent="-514350">
              <a:buAutoNum type="arabicPeriod"/>
            </a:pPr>
            <a:r>
              <a:rPr lang="en-US" dirty="0"/>
              <a:t>Clustering:</a:t>
            </a:r>
          </a:p>
          <a:p>
            <a:pPr lvl="1">
              <a:buFontTx/>
              <a:buChar char="-"/>
            </a:pPr>
            <a:r>
              <a:rPr lang="en-US" dirty="0"/>
              <a:t>Update the DNN parameters and centroids </a:t>
            </a:r>
          </a:p>
          <a:p>
            <a:pPr lvl="1">
              <a:buFontTx/>
              <a:buChar char="-"/>
            </a:pPr>
            <a:r>
              <a:rPr lang="en-US" dirty="0"/>
              <a:t>by iterating between computing joint auxiliary target distribution and minimizing the </a:t>
            </a:r>
            <a:r>
              <a:rPr lang="en-US" dirty="0" err="1"/>
              <a:t>Kullback-Leibler</a:t>
            </a:r>
            <a:r>
              <a:rPr lang="en-US" dirty="0"/>
              <a:t> (KL) divergence to the calculated target distribution.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1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EB5D-F5D7-4C9F-A580-06630612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0C17-33DF-4FF1-B965-20570E9F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E1E20-FA26-4474-908A-965EA094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471487"/>
            <a:ext cx="101727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4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2656-27B6-48CB-9E33-CE2AC30D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D18C-C90D-4BBA-9002-491A106D0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assignment: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4A058-A521-4344-BD09-6CAD77A75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98" y="2523503"/>
            <a:ext cx="67151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8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559B-68AE-4E80-9944-BBF585E1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Aligning Image Clusters and Text Clusters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37831-B361-4D9C-A6DF-766E5D9DE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confusion </a:t>
            </a:r>
            <a:r>
              <a:rPr lang="en-US" dirty="0" err="1"/>
              <a:t>kxk</a:t>
            </a:r>
            <a:r>
              <a:rPr lang="en-US" dirty="0"/>
              <a:t> matrix of the image and text clusters.</a:t>
            </a:r>
          </a:p>
          <a:p>
            <a:r>
              <a:rPr lang="en-US" dirty="0"/>
              <a:t>where an entry (</a:t>
            </a:r>
            <a:r>
              <a:rPr lang="en-US" i="1" dirty="0"/>
              <a:t>m; n</a:t>
            </a:r>
            <a:r>
              <a:rPr lang="en-US" dirty="0"/>
              <a:t>) represents the number of data</a:t>
            </a:r>
            <a:br>
              <a:rPr lang="en-US" dirty="0"/>
            </a:br>
            <a:r>
              <a:rPr lang="en-US" dirty="0"/>
              <a:t>points being assigned to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image cluster and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text</a:t>
            </a:r>
            <a:br>
              <a:rPr lang="en-US" dirty="0"/>
            </a:br>
            <a:r>
              <a:rPr lang="en-US" dirty="0"/>
              <a:t>cluster. </a:t>
            </a:r>
          </a:p>
          <a:p>
            <a:r>
              <a:rPr lang="en-US" dirty="0"/>
              <a:t>Use Hungarian algorithm to assign the image clusters to the text clusters.</a:t>
            </a:r>
          </a:p>
        </p:txBody>
      </p:sp>
    </p:spTree>
    <p:extLst>
      <p:ext uri="{BB962C8B-B14F-4D97-AF65-F5344CB8AC3E}">
        <p14:creationId xmlns:p14="http://schemas.microsoft.com/office/powerpoint/2010/main" val="57095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0D8D-0348-4240-81C7-A5695BA0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 divergence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164066-F0E9-4229-9048-147AABE54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76" b="7568"/>
          <a:stretch/>
        </p:blipFill>
        <p:spPr>
          <a:xfrm>
            <a:off x="520561" y="1690688"/>
            <a:ext cx="9696864" cy="2412344"/>
          </a:xfrm>
          <a:prstGeom prst="rect">
            <a:avLst/>
          </a:prstGeom>
        </p:spPr>
      </p:pic>
      <p:pic>
        <p:nvPicPr>
          <p:cNvPr id="5" name="Content Placeholder 4" descr="A picture containing object&#10;&#10;Description automatically generated">
            <a:extLst>
              <a:ext uri="{FF2B5EF4-FFF2-40B4-BE49-F238E27FC236}">
                <a16:creationId xmlns:a16="http://schemas.microsoft.com/office/drawing/2014/main" id="{D50A19C4-3173-4AAA-8FB8-C56E9DB1B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8" y="4103032"/>
            <a:ext cx="9688277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4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BF17-E111-494A-B3FB-32079150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647362-FDD7-4CEF-ADA1-CE262755F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9096"/>
            <a:ext cx="10515600" cy="372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1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26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MultiDEC: Multi-Modal Clustering of Image-Caption Pairs  </vt:lpstr>
      <vt:lpstr>What the paper is all about? </vt:lpstr>
      <vt:lpstr>Input and output</vt:lpstr>
      <vt:lpstr>Methodology</vt:lpstr>
      <vt:lpstr>PowerPoint Presentation</vt:lpstr>
      <vt:lpstr>Methodology</vt:lpstr>
      <vt:lpstr>Aligning Image Clusters and Text Clusters </vt:lpstr>
      <vt:lpstr>KL divergence</vt:lpstr>
      <vt:lpstr>Experiments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MultiDEC: Multi-Modal Clustering of Image-Caption Pairs  </dc:title>
  <dc:creator>Kriti Aggarwal</dc:creator>
  <cp:lastModifiedBy>Kriti Aggarwal</cp:lastModifiedBy>
  <cp:revision>1</cp:revision>
  <dcterms:created xsi:type="dcterms:W3CDTF">2019-01-28T19:24:55Z</dcterms:created>
  <dcterms:modified xsi:type="dcterms:W3CDTF">2019-01-28T19:25:20Z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kragga@microsoft.com</vt:lpwstr>
  </property>
  <property fmtid="{D5CDD505-2E9C-101B-9397-08002B2CF9AE}" pid="5" name="MSIP_Label_f42aa342-8706-4288-bd11-ebb85995028c_SetDate">
    <vt:lpwstr>2019-01-28T19:25:19.5906928Z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736bc40a-9077-49c4-a56c-724d52970541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