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242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7FE2CDA-121D-4438-855B-B33286B72784}" type="datetimeFigureOut">
              <a:rPr lang="en-US" smtClean="0"/>
              <a:pPr/>
              <a:t>2/25/2017</a:t>
            </a:fld>
            <a:endParaRPr lang="en-US"/>
          </a:p>
        </p:txBody>
      </p:sp>
      <p:sp>
        <p:nvSpPr>
          <p:cNvPr id="16" name="Slide Number Placeholder 15"/>
          <p:cNvSpPr>
            <a:spLocks noGrp="1"/>
          </p:cNvSpPr>
          <p:nvPr>
            <p:ph type="sldNum" sz="quarter" idx="11"/>
          </p:nvPr>
        </p:nvSpPr>
        <p:spPr/>
        <p:txBody>
          <a:bodyPr/>
          <a:lstStyle/>
          <a:p>
            <a:fld id="{2FD6A419-FB01-4ECA-BE5B-631F2EA4369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E2CDA-121D-4438-855B-B33286B72784}"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A419-FB01-4ECA-BE5B-631F2EA436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E2CDA-121D-4438-855B-B33286B72784}"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A419-FB01-4ECA-BE5B-631F2EA436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7FE2CDA-121D-4438-855B-B33286B72784}" type="datetimeFigureOut">
              <a:rPr lang="en-US" smtClean="0"/>
              <a:pPr/>
              <a:t>2/25/2017</a:t>
            </a:fld>
            <a:endParaRPr lang="en-US"/>
          </a:p>
        </p:txBody>
      </p:sp>
      <p:sp>
        <p:nvSpPr>
          <p:cNvPr id="15" name="Slide Number Placeholder 14"/>
          <p:cNvSpPr>
            <a:spLocks noGrp="1"/>
          </p:cNvSpPr>
          <p:nvPr>
            <p:ph type="sldNum" sz="quarter" idx="15"/>
          </p:nvPr>
        </p:nvSpPr>
        <p:spPr/>
        <p:txBody>
          <a:bodyPr/>
          <a:lstStyle>
            <a:lvl1pPr algn="ctr">
              <a:defRPr/>
            </a:lvl1pPr>
          </a:lstStyle>
          <a:p>
            <a:fld id="{2FD6A419-FB01-4ECA-BE5B-631F2EA4369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E2CDA-121D-4438-855B-B33286B72784}"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A419-FB01-4ECA-BE5B-631F2EA4369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FE2CDA-121D-4438-855B-B33286B72784}"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A419-FB01-4ECA-BE5B-631F2EA4369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FD6A419-FB01-4ECA-BE5B-631F2EA4369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7FE2CDA-121D-4438-855B-B33286B72784}" type="datetimeFigureOut">
              <a:rPr lang="en-US" smtClean="0"/>
              <a:pPr/>
              <a:t>2/25/2017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FE2CDA-121D-4438-855B-B33286B72784}" type="datetimeFigureOut">
              <a:rPr lang="en-US" smtClean="0"/>
              <a:pPr/>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6A419-FB01-4ECA-BE5B-631F2EA4369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E2CDA-121D-4438-855B-B33286B72784}" type="datetimeFigureOut">
              <a:rPr lang="en-US" smtClean="0"/>
              <a:pPr/>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6A419-FB01-4ECA-BE5B-631F2EA436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7FE2CDA-121D-4438-855B-B33286B72784}" type="datetimeFigureOut">
              <a:rPr lang="en-US" smtClean="0"/>
              <a:pPr/>
              <a:t>2/25/2017</a:t>
            </a:fld>
            <a:endParaRPr lang="en-US"/>
          </a:p>
        </p:txBody>
      </p:sp>
      <p:sp>
        <p:nvSpPr>
          <p:cNvPr id="9" name="Slide Number Placeholder 8"/>
          <p:cNvSpPr>
            <a:spLocks noGrp="1"/>
          </p:cNvSpPr>
          <p:nvPr>
            <p:ph type="sldNum" sz="quarter" idx="15"/>
          </p:nvPr>
        </p:nvSpPr>
        <p:spPr/>
        <p:txBody>
          <a:bodyPr/>
          <a:lstStyle/>
          <a:p>
            <a:fld id="{2FD6A419-FB01-4ECA-BE5B-631F2EA4369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7FE2CDA-121D-4438-855B-B33286B72784}" type="datetimeFigureOut">
              <a:rPr lang="en-US" smtClean="0"/>
              <a:pPr/>
              <a:t>2/25/2017</a:t>
            </a:fld>
            <a:endParaRPr lang="en-US"/>
          </a:p>
        </p:txBody>
      </p:sp>
      <p:sp>
        <p:nvSpPr>
          <p:cNvPr id="9" name="Slide Number Placeholder 8"/>
          <p:cNvSpPr>
            <a:spLocks noGrp="1"/>
          </p:cNvSpPr>
          <p:nvPr>
            <p:ph type="sldNum" sz="quarter" idx="11"/>
          </p:nvPr>
        </p:nvSpPr>
        <p:spPr/>
        <p:txBody>
          <a:bodyPr/>
          <a:lstStyle/>
          <a:p>
            <a:fld id="{2FD6A419-FB01-4ECA-BE5B-631F2EA4369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7FE2CDA-121D-4438-855B-B33286B72784}" type="datetimeFigureOut">
              <a:rPr lang="en-US" smtClean="0"/>
              <a:pPr/>
              <a:t>2/25/2017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FD6A419-FB01-4ECA-BE5B-631F2EA4369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438400"/>
            <a:ext cx="6858000" cy="4038600"/>
          </a:xfrm>
        </p:spPr>
        <p:txBody>
          <a:bodyPr>
            <a:noAutofit/>
          </a:bodyPr>
          <a:lstStyle/>
          <a:p>
            <a:endParaRPr lang="en-US" dirty="0">
              <a:solidFill>
                <a:schemeClr val="tx1"/>
              </a:solidFill>
            </a:endParaRPr>
          </a:p>
          <a:p>
            <a:endParaRPr lang="en-US" dirty="0" smtClean="0">
              <a:solidFill>
                <a:schemeClr val="tx1"/>
              </a:solidFill>
            </a:endParaRPr>
          </a:p>
          <a:p>
            <a:pPr algn="r"/>
            <a:endParaRPr lang="en-US" sz="1800" dirty="0" smtClean="0">
              <a:solidFill>
                <a:schemeClr val="tx1"/>
              </a:solidFill>
            </a:endParaRPr>
          </a:p>
          <a:p>
            <a:pPr algn="r"/>
            <a:endParaRPr lang="en-US" sz="1800" dirty="0" smtClean="0">
              <a:solidFill>
                <a:schemeClr val="tx1"/>
              </a:solidFill>
            </a:endParaRPr>
          </a:p>
          <a:p>
            <a:pPr algn="r"/>
            <a:r>
              <a:rPr lang="en-US" sz="1800" dirty="0" smtClean="0">
                <a:solidFill>
                  <a:srgbClr val="7030A0"/>
                </a:solidFill>
              </a:rPr>
              <a:t>Authors</a:t>
            </a:r>
            <a:r>
              <a:rPr lang="en-US" sz="1800" dirty="0" smtClean="0">
                <a:solidFill>
                  <a:srgbClr val="7030A0"/>
                </a:solidFill>
              </a:rPr>
              <a:t>: </a:t>
            </a:r>
            <a:r>
              <a:rPr lang="en-US" sz="1800" dirty="0" smtClean="0">
                <a:solidFill>
                  <a:srgbClr val="7030A0"/>
                </a:solidFill>
              </a:rPr>
              <a:t>Pallavi </a:t>
            </a:r>
            <a:r>
              <a:rPr lang="en-US" sz="1800" dirty="0" smtClean="0">
                <a:solidFill>
                  <a:srgbClr val="7030A0"/>
                </a:solidFill>
              </a:rPr>
              <a:t>Kaul</a:t>
            </a:r>
          </a:p>
          <a:p>
            <a:pPr algn="r"/>
            <a:r>
              <a:rPr lang="en-US" sz="1800" dirty="0" smtClean="0">
                <a:solidFill>
                  <a:srgbClr val="7030A0"/>
                </a:solidFill>
              </a:rPr>
              <a:t>Arashdeep Kaur</a:t>
            </a:r>
            <a:endParaRPr lang="en-US" sz="1800" dirty="0" smtClean="0">
              <a:solidFill>
                <a:srgbClr val="7030A0"/>
              </a:solidFill>
            </a:endParaRPr>
          </a:p>
        </p:txBody>
      </p:sp>
      <p:sp>
        <p:nvSpPr>
          <p:cNvPr id="2" name="Title 1"/>
          <p:cNvSpPr>
            <a:spLocks noGrp="1"/>
          </p:cNvSpPr>
          <p:nvPr>
            <p:ph type="ctrTitle"/>
          </p:nvPr>
        </p:nvSpPr>
        <p:spPr>
          <a:xfrm>
            <a:off x="609600" y="533400"/>
            <a:ext cx="7772400" cy="2743200"/>
          </a:xfrm>
        </p:spPr>
        <p:txBody>
          <a:bodyPr/>
          <a:lstStyle/>
          <a:p>
            <a:pPr algn="just"/>
            <a:r>
              <a:rPr lang="en-US" sz="5400" dirty="0" smtClean="0">
                <a:solidFill>
                  <a:schemeClr val="accent6">
                    <a:lumMod val="50000"/>
                  </a:schemeClr>
                </a:solidFill>
              </a:rPr>
              <a:t>Automated Techniques for Renal Calculus Detection: A Detailed </a:t>
            </a:r>
            <a:r>
              <a:rPr lang="en-US" sz="5400" dirty="0" smtClean="0">
                <a:solidFill>
                  <a:schemeClr val="accent6">
                    <a:lumMod val="50000"/>
                  </a:schemeClr>
                </a:solidFill>
              </a:rPr>
              <a:t>Study</a:t>
            </a:r>
            <a:endParaRPr lang="en-US" sz="5400" dirty="0">
              <a:solidFill>
                <a:schemeClr val="accent6">
                  <a:lumMod val="50000"/>
                </a:schemeClr>
              </a:solidFill>
            </a:endParaRPr>
          </a:p>
        </p:txBody>
      </p:sp>
      <p:pic>
        <p:nvPicPr>
          <p:cNvPr id="4" name="Picture 3" descr="kidney-stones.jpg"/>
          <p:cNvPicPr>
            <a:picLocks noChangeAspect="1"/>
          </p:cNvPicPr>
          <p:nvPr/>
        </p:nvPicPr>
        <p:blipFill>
          <a:blip r:embed="rId2" cstate="print"/>
          <a:stretch>
            <a:fillRect/>
          </a:stretch>
        </p:blipFill>
        <p:spPr>
          <a:xfrm>
            <a:off x="609600" y="3810000"/>
            <a:ext cx="4114800" cy="26860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paper starts with an introduction to kidney stones and then gives the process of its removal with the help of automated techniques. </a:t>
            </a:r>
          </a:p>
          <a:p>
            <a:r>
              <a:rPr lang="en-US" dirty="0" smtClean="0"/>
              <a:t>Section II deals with the literature review i.e. study of various techniques given by different authors in their paper followed by Section III in which  the key process is given that is being followed during the diagnosis of kidney stone.</a:t>
            </a:r>
          </a:p>
          <a:p>
            <a:r>
              <a:rPr lang="en-US" dirty="0" smtClean="0"/>
              <a:t> Section IV and V of the paper throws light upon the parameters that are used during the evaluation process and prepare a comparative analysis based on them. </a:t>
            </a:r>
          </a:p>
          <a:p>
            <a:r>
              <a:rPr lang="en-US" dirty="0" smtClean="0"/>
              <a:t>In the last section of the paper a Conclusion is made based upon the research.   </a:t>
            </a:r>
            <a:endParaRPr lang="en-US" dirty="0"/>
          </a:p>
        </p:txBody>
      </p:sp>
      <p:sp>
        <p:nvSpPr>
          <p:cNvPr id="3" name="Title 2"/>
          <p:cNvSpPr>
            <a:spLocks noGrp="1"/>
          </p:cNvSpPr>
          <p:nvPr>
            <p:ph type="title"/>
          </p:nvPr>
        </p:nvSpPr>
        <p:spPr/>
        <p:txBody>
          <a:bodyPr/>
          <a:lstStyle/>
          <a:p>
            <a:r>
              <a:rPr smtClean="0"/>
              <a:t>About The Research: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research mainly focuses on studying various methods that helps in the diagnosis of kidney stone present inside human bodies with the help of ultrasound images.</a:t>
            </a:r>
          </a:p>
          <a:p>
            <a:r>
              <a:rPr lang="en-US" dirty="0" smtClean="0"/>
              <a:t>Accurate detection of kidney stones is an important and crucial task, hence it should be done very carefully. </a:t>
            </a:r>
          </a:p>
          <a:p>
            <a:r>
              <a:rPr lang="en-US" dirty="0" smtClean="0"/>
              <a:t>Thus making use of automated techniques helps in providing better results as compared to manual techniques resulting in the better treatment of the patient.   </a:t>
            </a:r>
          </a:p>
          <a:p>
            <a:endParaRPr lang="en-US" dirty="0"/>
          </a:p>
        </p:txBody>
      </p:sp>
      <p:sp>
        <p:nvSpPr>
          <p:cNvPr id="3" name="Title 2"/>
          <p:cNvSpPr>
            <a:spLocks noGrp="1"/>
          </p:cNvSpPr>
          <p:nvPr>
            <p:ph type="title"/>
          </p:nvPr>
        </p:nvSpPr>
        <p:spPr/>
        <p:txBody>
          <a:bodyPr/>
          <a:lstStyle/>
          <a:p>
            <a:pPr algn="ctr"/>
            <a:r>
              <a:rPr smtClean="0"/>
              <a:t>PURPOSE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057400"/>
            <a:ext cx="8229600" cy="3505200"/>
          </a:xfrm>
        </p:spPr>
        <p:txBody>
          <a:bodyPr>
            <a:normAutofit/>
          </a:bodyPr>
          <a:lstStyle/>
          <a:p>
            <a:r>
              <a:rPr lang="en-US" dirty="0" smtClean="0"/>
              <a:t>Noise Removal: It involves noise filtering which helps in enhancing the quality of images. </a:t>
            </a:r>
          </a:p>
          <a:p>
            <a:r>
              <a:rPr lang="en-US" dirty="0" smtClean="0"/>
              <a:t>Detection of ROI: It helps in finding out the region of interest that will be helpful during the process of diagnosis. </a:t>
            </a:r>
          </a:p>
          <a:p>
            <a:r>
              <a:rPr lang="en-US" dirty="0" smtClean="0"/>
              <a:t>Dilation and Erosion: These are a part of morphological analysis which produces a smoothening effect on the image. </a:t>
            </a:r>
            <a:endParaRPr lang="en-US" dirty="0"/>
          </a:p>
        </p:txBody>
      </p:sp>
      <p:sp>
        <p:nvSpPr>
          <p:cNvPr id="3" name="Title 2"/>
          <p:cNvSpPr>
            <a:spLocks noGrp="1"/>
          </p:cNvSpPr>
          <p:nvPr>
            <p:ph type="title"/>
          </p:nvPr>
        </p:nvSpPr>
        <p:spPr>
          <a:xfrm>
            <a:off x="457200" y="533400"/>
            <a:ext cx="8229600" cy="1219200"/>
          </a:xfrm>
        </p:spPr>
        <p:txBody>
          <a:bodyPr>
            <a:normAutofit fontScale="90000"/>
          </a:bodyPr>
          <a:lstStyle/>
          <a:p>
            <a:pPr algn="ctr"/>
            <a:r>
              <a:rPr dirty="0" smtClean="0"/>
              <a:t>Key Process for the process of Kidney Stone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76600"/>
            <a:ext cx="8229600" cy="2819400"/>
          </a:xfrm>
        </p:spPr>
        <p:txBody>
          <a:bodyPr/>
          <a:lstStyle/>
          <a:p>
            <a:r>
              <a:rPr lang="en-US" dirty="0" smtClean="0"/>
              <a:t>SNR: Signal Noise Ratio</a:t>
            </a:r>
          </a:p>
          <a:p>
            <a:r>
              <a:rPr lang="en-US" dirty="0" smtClean="0"/>
              <a:t>MSE: Mean Square Error</a:t>
            </a:r>
          </a:p>
          <a:p>
            <a:r>
              <a:rPr lang="en-US" dirty="0" smtClean="0"/>
              <a:t>MAE: Mean Absolute Error</a:t>
            </a:r>
          </a:p>
          <a:p>
            <a:endParaRPr lang="en-US" dirty="0"/>
          </a:p>
        </p:txBody>
      </p:sp>
      <p:sp>
        <p:nvSpPr>
          <p:cNvPr id="3" name="Title 2"/>
          <p:cNvSpPr>
            <a:spLocks noGrp="1"/>
          </p:cNvSpPr>
          <p:nvPr>
            <p:ph type="title"/>
          </p:nvPr>
        </p:nvSpPr>
        <p:spPr>
          <a:xfrm>
            <a:off x="457200" y="152400"/>
            <a:ext cx="8229600" cy="1600200"/>
          </a:xfrm>
        </p:spPr>
        <p:txBody>
          <a:bodyPr>
            <a:normAutofit/>
          </a:bodyPr>
          <a:lstStyle/>
          <a:p>
            <a:r>
              <a:rPr smtClean="0"/>
              <a:t>Parameters used during evaluation process: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133600" y="156084"/>
            <a:ext cx="5715000" cy="64733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fundamental study of kidney stone using ultrasound images has been done in this paper. </a:t>
            </a:r>
          </a:p>
          <a:p>
            <a:r>
              <a:rPr lang="en-US" dirty="0" smtClean="0"/>
              <a:t>These ultrasound images usually contain speckle noise which needs to be removed by applying certain techniques in order to increase the accuracy in the detection process. </a:t>
            </a:r>
          </a:p>
          <a:p>
            <a:r>
              <a:rPr lang="en-US" dirty="0" smtClean="0"/>
              <a:t>The comparative study  indicates the efficiency of various existing methods. </a:t>
            </a:r>
          </a:p>
          <a:p>
            <a:r>
              <a:rPr lang="en-US" dirty="0" smtClean="0"/>
              <a:t>In future the aim will be to design and implement an efficient technique which can be used during the kidney stone detection process.  </a:t>
            </a:r>
            <a:endParaRPr lang="en-US" dirty="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667000"/>
            <a:ext cx="8229600" cy="1219200"/>
          </a:xfrm>
        </p:spPr>
        <p:txBody>
          <a:bodyPr>
            <a:noAutofit/>
          </a:bodyPr>
          <a:lstStyle/>
          <a:p>
            <a:pPr algn="ctr"/>
            <a:r>
              <a:rPr sz="8800" smtClean="0">
                <a:solidFill>
                  <a:schemeClr val="tx2">
                    <a:lumMod val="75000"/>
                  </a:schemeClr>
                </a:solidFill>
                <a:latin typeface="Algerian" pitchFamily="82" charset="0"/>
              </a:rPr>
              <a:t>THANK YOU </a:t>
            </a:r>
            <a:endParaRPr lang="en-US" sz="8800" dirty="0">
              <a:solidFill>
                <a:schemeClr val="tx2">
                  <a:lumMod val="75000"/>
                </a:schemeClr>
              </a:solidFill>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187</TotalTime>
  <Words>374</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Paper</vt:lpstr>
      <vt:lpstr>Automated Techniques for Renal Calculus Detection: A Detailed Study</vt:lpstr>
      <vt:lpstr>About The Research:</vt:lpstr>
      <vt:lpstr>PURPOSE</vt:lpstr>
      <vt:lpstr>Key Process for the process of Kidney Stone</vt:lpstr>
      <vt:lpstr>Parameters used during evaluation process: </vt:lpstr>
      <vt:lpstr>Slide 6</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&amp; Research (ISR)</dc:title>
  <dc:creator>Lenovo-pc</dc:creator>
  <cp:lastModifiedBy>Lenovo-pc</cp:lastModifiedBy>
  <cp:revision>5</cp:revision>
  <dcterms:created xsi:type="dcterms:W3CDTF">2016-11-09T05:33:51Z</dcterms:created>
  <dcterms:modified xsi:type="dcterms:W3CDTF">2017-02-25T00:44:52Z</dcterms:modified>
</cp:coreProperties>
</file>