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5"/>
  </p:notesMasterIdLst>
  <p:sldIdLst>
    <p:sldId id="256" r:id="rId2"/>
    <p:sldId id="258" r:id="rId3"/>
    <p:sldId id="261" r:id="rId4"/>
    <p:sldId id="263" r:id="rId5"/>
    <p:sldId id="260" r:id="rId6"/>
    <p:sldId id="259" r:id="rId7"/>
    <p:sldId id="264" r:id="rId8"/>
    <p:sldId id="269" r:id="rId9"/>
    <p:sldId id="270" r:id="rId10"/>
    <p:sldId id="265" r:id="rId11"/>
    <p:sldId id="267" r:id="rId12"/>
    <p:sldId id="266" r:id="rId13"/>
    <p:sldId id="268" r:id="rId14"/>
  </p:sldIdLst>
  <p:sldSz cx="9144000" cy="5143500" type="screen16x9"/>
  <p:notesSz cx="6858000" cy="9144000"/>
  <p:embeddedFontLst>
    <p:embeddedFont>
      <p:font typeface="Bebas Neue" panose="020B0606020202050201" pitchFamily="34" charset="0"/>
      <p:regular r:id="rId16"/>
    </p:embeddedFont>
    <p:embeddedFont>
      <p:font typeface="Oxygen" panose="02000503000000000000" pitchFamily="2" charset="0"/>
      <p:regular r:id="rId17"/>
      <p:bold r:id="rId18"/>
    </p:embeddedFont>
    <p:embeddedFont>
      <p:font typeface="Oxygen Light" panose="02000303000000000000" pitchFamily="2" charset="0"/>
      <p:regular r:id="rId19"/>
      <p:bold r:id="rId20"/>
    </p:embeddedFont>
    <p:embeddedFont>
      <p:font typeface="Poiret One" panose="00000500000000000000" pitchFamily="2"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9156E6-770E-414E-9F98-FCEF17324CF8}">
  <a:tblStyle styleId="{849156E6-770E-414E-9F98-FCEF17324C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94660"/>
  </p:normalViewPr>
  <p:slideViewPr>
    <p:cSldViewPr snapToGrid="0">
      <p:cViewPr>
        <p:scale>
          <a:sx n="150" d="100"/>
          <a:sy n="150" d="100"/>
        </p:scale>
        <p:origin x="678"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a25f85ca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a25f85ca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d20d076ce_3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d20d076ce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45543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c439249f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ac439249f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5092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c439249f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ac439249f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73759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d20d076ce_3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d20d076ce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7554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c439249f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ac439249f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d20d076ce_3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d20d076ce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c439249f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ac439249f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3120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c439249f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ac439249f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c439249f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c439249f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c439249f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ac439249f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02794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c439249f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ac439249f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7259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c439249f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ac439249f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06014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3999" cy="5144006"/>
          </a:xfrm>
          <a:prstGeom prst="rect">
            <a:avLst/>
          </a:prstGeom>
          <a:noFill/>
          <a:ln>
            <a:noFill/>
          </a:ln>
        </p:spPr>
      </p:pic>
      <p:sp>
        <p:nvSpPr>
          <p:cNvPr id="10" name="Google Shape;10;p2"/>
          <p:cNvSpPr txBox="1">
            <a:spLocks noGrp="1"/>
          </p:cNvSpPr>
          <p:nvPr>
            <p:ph type="ctrTitle"/>
          </p:nvPr>
        </p:nvSpPr>
        <p:spPr>
          <a:xfrm>
            <a:off x="4149000" y="970200"/>
            <a:ext cx="3852000" cy="24105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4400" b="1">
                <a:latin typeface="Poiret One"/>
                <a:ea typeface="Poiret One"/>
                <a:cs typeface="Poiret One"/>
                <a:sym typeface="Poiret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4149000" y="3380700"/>
            <a:ext cx="38520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a:latin typeface="Oxygen"/>
                <a:ea typeface="Oxygen"/>
                <a:cs typeface="Oxygen"/>
                <a:sym typeface="Oxygen"/>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33" name="Google Shape;33;p7"/>
          <p:cNvSpPr txBox="1">
            <a:spLocks noGrp="1"/>
          </p:cNvSpPr>
          <p:nvPr>
            <p:ph type="title"/>
          </p:nvPr>
        </p:nvSpPr>
        <p:spPr>
          <a:xfrm>
            <a:off x="2433000" y="1371169"/>
            <a:ext cx="4278000" cy="86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5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 name="Google Shape;34;p7"/>
          <p:cNvSpPr txBox="1">
            <a:spLocks noGrp="1"/>
          </p:cNvSpPr>
          <p:nvPr>
            <p:ph type="subTitle" idx="1"/>
          </p:nvPr>
        </p:nvSpPr>
        <p:spPr>
          <a:xfrm>
            <a:off x="2433000" y="2441425"/>
            <a:ext cx="4278000" cy="12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pic>
        <p:nvPicPr>
          <p:cNvPr id="39" name="Google Shape;39;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0" name="Google Shape;40;p9"/>
          <p:cNvSpPr txBox="1">
            <a:spLocks noGrp="1"/>
          </p:cNvSpPr>
          <p:nvPr>
            <p:ph type="title"/>
          </p:nvPr>
        </p:nvSpPr>
        <p:spPr>
          <a:xfrm>
            <a:off x="2433000" y="1330038"/>
            <a:ext cx="4278000" cy="161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87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9"/>
          <p:cNvSpPr txBox="1">
            <a:spLocks noGrp="1"/>
          </p:cNvSpPr>
          <p:nvPr>
            <p:ph type="subTitle" idx="1"/>
          </p:nvPr>
        </p:nvSpPr>
        <p:spPr>
          <a:xfrm>
            <a:off x="2775600" y="3100075"/>
            <a:ext cx="35928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0"/>
        <p:cNvGrpSpPr/>
        <p:nvPr/>
      </p:nvGrpSpPr>
      <p:grpSpPr>
        <a:xfrm>
          <a:off x="0" y="0"/>
          <a:ext cx="0" cy="0"/>
          <a:chOff x="0" y="0"/>
          <a:chExt cx="0" cy="0"/>
        </a:xfrm>
      </p:grpSpPr>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1"/>
        <p:cNvGrpSpPr/>
        <p:nvPr/>
      </p:nvGrpSpPr>
      <p:grpSpPr>
        <a:xfrm>
          <a:off x="0" y="0"/>
          <a:ext cx="0" cy="0"/>
          <a:chOff x="0" y="0"/>
          <a:chExt cx="0" cy="0"/>
        </a:xfrm>
      </p:grpSpPr>
      <p:pic>
        <p:nvPicPr>
          <p:cNvPr id="52" name="Google Shape;52;p13"/>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3"/>
          <p:cNvSpPr txBox="1">
            <a:spLocks noGrp="1"/>
          </p:cNvSpPr>
          <p:nvPr>
            <p:ph type="title"/>
          </p:nvPr>
        </p:nvSpPr>
        <p:spPr>
          <a:xfrm>
            <a:off x="720000" y="28044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4" name="Google Shape;54;p13"/>
          <p:cNvSpPr txBox="1">
            <a:spLocks noGrp="1"/>
          </p:cNvSpPr>
          <p:nvPr>
            <p:ph type="title" idx="2" hasCustomPrompt="1"/>
          </p:nvPr>
        </p:nvSpPr>
        <p:spPr>
          <a:xfrm>
            <a:off x="720000" y="1589526"/>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subTitle" idx="1"/>
          </p:nvPr>
        </p:nvSpPr>
        <p:spPr>
          <a:xfrm>
            <a:off x="720000" y="3177110"/>
            <a:ext cx="23364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6" name="Google Shape;56;p13"/>
          <p:cNvSpPr txBox="1">
            <a:spLocks noGrp="1"/>
          </p:cNvSpPr>
          <p:nvPr>
            <p:ph type="title" idx="3"/>
          </p:nvPr>
        </p:nvSpPr>
        <p:spPr>
          <a:xfrm>
            <a:off x="3403800" y="28044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7" name="Google Shape;57;p13"/>
          <p:cNvSpPr txBox="1">
            <a:spLocks noGrp="1"/>
          </p:cNvSpPr>
          <p:nvPr>
            <p:ph type="title" idx="4" hasCustomPrompt="1"/>
          </p:nvPr>
        </p:nvSpPr>
        <p:spPr>
          <a:xfrm>
            <a:off x="3403800" y="1589526"/>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subTitle" idx="5"/>
          </p:nvPr>
        </p:nvSpPr>
        <p:spPr>
          <a:xfrm>
            <a:off x="3403800" y="3177110"/>
            <a:ext cx="23364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9" name="Google Shape;59;p13"/>
          <p:cNvSpPr txBox="1">
            <a:spLocks noGrp="1"/>
          </p:cNvSpPr>
          <p:nvPr>
            <p:ph type="title" idx="6"/>
          </p:nvPr>
        </p:nvSpPr>
        <p:spPr>
          <a:xfrm>
            <a:off x="6087600" y="28044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 name="Google Shape;60;p13"/>
          <p:cNvSpPr txBox="1">
            <a:spLocks noGrp="1"/>
          </p:cNvSpPr>
          <p:nvPr>
            <p:ph type="title" idx="7" hasCustomPrompt="1"/>
          </p:nvPr>
        </p:nvSpPr>
        <p:spPr>
          <a:xfrm>
            <a:off x="6087600" y="1589526"/>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subTitle" idx="8"/>
          </p:nvPr>
        </p:nvSpPr>
        <p:spPr>
          <a:xfrm>
            <a:off x="6087600" y="3177110"/>
            <a:ext cx="23364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2" name="Google Shape;62;p13"/>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70"/>
        <p:cNvGrpSpPr/>
        <p:nvPr/>
      </p:nvGrpSpPr>
      <p:grpSpPr>
        <a:xfrm>
          <a:off x="0" y="0"/>
          <a:ext cx="0" cy="0"/>
          <a:chOff x="0" y="0"/>
          <a:chExt cx="0" cy="0"/>
        </a:xfrm>
      </p:grpSpPr>
      <p:pic>
        <p:nvPicPr>
          <p:cNvPr id="71" name="Google Shape;71;p16"/>
          <p:cNvPicPr preferRelativeResize="0"/>
          <p:nvPr/>
        </p:nvPicPr>
        <p:blipFill>
          <a:blip r:embed="rId2">
            <a:alphaModFix/>
          </a:blip>
          <a:stretch>
            <a:fillRect/>
          </a:stretch>
        </p:blipFill>
        <p:spPr>
          <a:xfrm>
            <a:off x="0" y="0"/>
            <a:ext cx="9144000" cy="5143505"/>
          </a:xfrm>
          <a:prstGeom prst="rect">
            <a:avLst/>
          </a:prstGeom>
          <a:noFill/>
          <a:ln>
            <a:noFill/>
          </a:ln>
        </p:spPr>
      </p:pic>
      <p:sp>
        <p:nvSpPr>
          <p:cNvPr id="72" name="Google Shape;72;p16"/>
          <p:cNvSpPr txBox="1">
            <a:spLocks noGrp="1"/>
          </p:cNvSpPr>
          <p:nvPr>
            <p:ph type="title"/>
          </p:nvPr>
        </p:nvSpPr>
        <p:spPr>
          <a:xfrm>
            <a:off x="2290025" y="3353475"/>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b="1"/>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3" name="Google Shape;73;p16"/>
          <p:cNvSpPr txBox="1">
            <a:spLocks noGrp="1"/>
          </p:cNvSpPr>
          <p:nvPr>
            <p:ph type="subTitle" idx="1"/>
          </p:nvPr>
        </p:nvSpPr>
        <p:spPr>
          <a:xfrm>
            <a:off x="1454700" y="2052475"/>
            <a:ext cx="6234600" cy="124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5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54"/>
        <p:cNvGrpSpPr/>
        <p:nvPr/>
      </p:nvGrpSpPr>
      <p:grpSpPr>
        <a:xfrm>
          <a:off x="0" y="0"/>
          <a:ext cx="0" cy="0"/>
          <a:chOff x="0" y="0"/>
          <a:chExt cx="0" cy="0"/>
        </a:xfrm>
      </p:grpSpPr>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3">
    <p:spTree>
      <p:nvGrpSpPr>
        <p:cNvPr id="1" name="Shape 155"/>
        <p:cNvGrpSpPr/>
        <p:nvPr/>
      </p:nvGrpSpPr>
      <p:grpSpPr>
        <a:xfrm>
          <a:off x="0" y="0"/>
          <a:ext cx="0" cy="0"/>
          <a:chOff x="0" y="0"/>
          <a:chExt cx="0" cy="0"/>
        </a:xfrm>
      </p:grpSpPr>
      <p:pic>
        <p:nvPicPr>
          <p:cNvPr id="156" name="Google Shape;156;p30"/>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4_1">
    <p:spTree>
      <p:nvGrpSpPr>
        <p:cNvPr id="1" name="Shape 157"/>
        <p:cNvGrpSpPr/>
        <p:nvPr/>
      </p:nvGrpSpPr>
      <p:grpSpPr>
        <a:xfrm>
          <a:off x="0" y="0"/>
          <a:ext cx="0" cy="0"/>
          <a:chOff x="0" y="0"/>
          <a:chExt cx="0" cy="0"/>
        </a:xfrm>
      </p:grpSpPr>
      <p:pic>
        <p:nvPicPr>
          <p:cNvPr id="158" name="Google Shape;158;p31"/>
          <p:cNvPicPr preferRelativeResize="0"/>
          <p:nvPr/>
        </p:nvPicPr>
        <p:blipFill>
          <a:blip r:embed="rId2">
            <a:alphaModFix/>
          </a:blip>
          <a:stretch>
            <a:fillRect/>
          </a:stretch>
        </p:blipFill>
        <p:spPr>
          <a:xfrm>
            <a:off x="0" y="0"/>
            <a:ext cx="9144000" cy="5143513"/>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oiret One"/>
              <a:buNone/>
              <a:defRPr sz="2800">
                <a:solidFill>
                  <a:schemeClr val="dk1"/>
                </a:solidFill>
                <a:latin typeface="Poiret One"/>
                <a:ea typeface="Poiret One"/>
                <a:cs typeface="Poiret One"/>
                <a:sym typeface="Poiret One"/>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Oxygen Light"/>
              <a:buChar char="●"/>
              <a:defRPr sz="1800">
                <a:solidFill>
                  <a:schemeClr val="lt2"/>
                </a:solidFill>
                <a:latin typeface="Oxygen Light"/>
                <a:ea typeface="Oxygen Light"/>
                <a:cs typeface="Oxygen Light"/>
                <a:sym typeface="Oxygen Light"/>
              </a:defRPr>
            </a:lvl1pPr>
            <a:lvl2pPr marL="914400" lvl="1"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2pPr>
            <a:lvl3pPr marL="1371600" lvl="2"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3pPr>
            <a:lvl4pPr marL="1828800" lvl="3"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4pPr>
            <a:lvl5pPr marL="2286000" lvl="4"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5pPr>
            <a:lvl6pPr marL="2743200" lvl="5"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6pPr>
            <a:lvl7pPr marL="3200400" lvl="6"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7pPr>
            <a:lvl8pPr marL="3657600" lvl="7"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8pPr>
            <a:lvl9pPr marL="4114800" lvl="8" indent="-317500">
              <a:lnSpc>
                <a:spcPct val="115000"/>
              </a:lnSpc>
              <a:spcBef>
                <a:spcPts val="1600"/>
              </a:spcBef>
              <a:spcAft>
                <a:spcPts val="1600"/>
              </a:spcAft>
              <a:buClr>
                <a:schemeClr val="lt2"/>
              </a:buClr>
              <a:buSzPts val="1400"/>
              <a:buFont typeface="Oxygen Light"/>
              <a:buChar char="■"/>
              <a:defRPr>
                <a:solidFill>
                  <a:schemeClr val="lt2"/>
                </a:solidFill>
                <a:latin typeface="Oxygen Light"/>
                <a:ea typeface="Oxygen Light"/>
                <a:cs typeface="Oxygen Light"/>
                <a:sym typeface="Oxygen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58" r:id="rId4"/>
    <p:sldLayoutId id="2147483659" r:id="rId5"/>
    <p:sldLayoutId id="2147483662" r:id="rId6"/>
    <p:sldLayoutId id="2147483675" r:id="rId7"/>
    <p:sldLayoutId id="2147483676" r:id="rId8"/>
    <p:sldLayoutId id="2147483677" r:id="rId9"/>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4"/>
          <p:cNvSpPr txBox="1">
            <a:spLocks noGrp="1"/>
          </p:cNvSpPr>
          <p:nvPr>
            <p:ph type="ctrTitle"/>
          </p:nvPr>
        </p:nvSpPr>
        <p:spPr>
          <a:xfrm>
            <a:off x="3378625" y="540631"/>
            <a:ext cx="4628018" cy="2094319"/>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800" dirty="0"/>
              <a:t>AN AI-TOOL : </a:t>
            </a:r>
            <a:br>
              <a:rPr lang="en" sz="4800" dirty="0"/>
            </a:br>
            <a:r>
              <a:rPr lang="en" sz="4800" dirty="0"/>
              <a:t>HelpyChat</a:t>
            </a:r>
            <a:endParaRPr sz="4800" dirty="0">
              <a:solidFill>
                <a:schemeClr val="accent1"/>
              </a:solidFill>
            </a:endParaRPr>
          </a:p>
        </p:txBody>
      </p:sp>
      <p:sp>
        <p:nvSpPr>
          <p:cNvPr id="168" name="Google Shape;168;p34"/>
          <p:cNvSpPr txBox="1">
            <a:spLocks noGrp="1"/>
          </p:cNvSpPr>
          <p:nvPr>
            <p:ph type="subTitle" idx="1"/>
          </p:nvPr>
        </p:nvSpPr>
        <p:spPr>
          <a:xfrm>
            <a:off x="4903212" y="3313955"/>
            <a:ext cx="3944983" cy="1393774"/>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b="1" dirty="0"/>
              <a:t>BY</a:t>
            </a:r>
            <a:r>
              <a:rPr lang="en" dirty="0"/>
              <a:t> : </a:t>
            </a:r>
          </a:p>
          <a:p>
            <a:pPr marL="0" lvl="0" indent="0" algn="r" rtl="0">
              <a:spcBef>
                <a:spcPts val="0"/>
              </a:spcBef>
              <a:spcAft>
                <a:spcPts val="0"/>
              </a:spcAft>
              <a:buNone/>
            </a:pPr>
            <a:r>
              <a:rPr lang="en" dirty="0"/>
              <a:t>Lucky Verma (2115800014)</a:t>
            </a:r>
          </a:p>
          <a:p>
            <a:pPr marL="0" indent="0"/>
            <a:r>
              <a:rPr lang="en" dirty="0"/>
              <a:t>Piyush Upadhyay (2115800020)</a:t>
            </a:r>
          </a:p>
          <a:p>
            <a:pPr marL="0" indent="0"/>
            <a:r>
              <a:rPr lang="en" dirty="0"/>
              <a:t>Ritika Singh (2115800021)</a:t>
            </a:r>
          </a:p>
          <a:p>
            <a:pPr marL="0" lvl="0" indent="0" algn="r" rtl="0">
              <a:spcBef>
                <a:spcPts val="0"/>
              </a:spcBef>
              <a:spcAft>
                <a:spcPts val="0"/>
              </a:spcAft>
              <a:buNone/>
            </a:pPr>
            <a:endParaRPr lang="en" dirty="0"/>
          </a:p>
        </p:txBody>
      </p:sp>
      <p:sp>
        <p:nvSpPr>
          <p:cNvPr id="2" name="Google Shape;168;p34">
            <a:extLst>
              <a:ext uri="{FF2B5EF4-FFF2-40B4-BE49-F238E27FC236}">
                <a16:creationId xmlns:a16="http://schemas.microsoft.com/office/drawing/2014/main" id="{53B9E39E-D35D-94C5-6128-A8536DEE3E9E}"/>
              </a:ext>
            </a:extLst>
          </p:cNvPr>
          <p:cNvSpPr txBox="1">
            <a:spLocks/>
          </p:cNvSpPr>
          <p:nvPr/>
        </p:nvSpPr>
        <p:spPr>
          <a:xfrm>
            <a:off x="421731" y="3500443"/>
            <a:ext cx="3944983" cy="13937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lt2"/>
              </a:buClr>
              <a:buSzPts val="1800"/>
              <a:buFont typeface="Oxygen Light"/>
              <a:buNone/>
              <a:defRPr sz="18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0"/>
              </a:spcBef>
              <a:spcAft>
                <a:spcPts val="0"/>
              </a:spcAft>
              <a:buClr>
                <a:schemeClr val="lt2"/>
              </a:buClr>
              <a:buSzPts val="1800"/>
              <a:buFont typeface="Oxygen Light"/>
              <a:buNone/>
              <a:defRPr sz="18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0"/>
              </a:spcBef>
              <a:spcAft>
                <a:spcPts val="0"/>
              </a:spcAft>
              <a:buClr>
                <a:schemeClr val="lt2"/>
              </a:buClr>
              <a:buSzPts val="1800"/>
              <a:buFont typeface="Oxygen Light"/>
              <a:buNone/>
              <a:defRPr sz="18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0"/>
              </a:spcBef>
              <a:spcAft>
                <a:spcPts val="0"/>
              </a:spcAft>
              <a:buClr>
                <a:schemeClr val="lt2"/>
              </a:buClr>
              <a:buSzPts val="1800"/>
              <a:buFont typeface="Oxygen Light"/>
              <a:buNone/>
              <a:defRPr sz="18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0"/>
              </a:spcBef>
              <a:spcAft>
                <a:spcPts val="0"/>
              </a:spcAft>
              <a:buClr>
                <a:schemeClr val="lt2"/>
              </a:buClr>
              <a:buSzPts val="1800"/>
              <a:buFont typeface="Oxygen Light"/>
              <a:buNone/>
              <a:defRPr sz="18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0"/>
              </a:spcBef>
              <a:spcAft>
                <a:spcPts val="0"/>
              </a:spcAft>
              <a:buClr>
                <a:schemeClr val="lt2"/>
              </a:buClr>
              <a:buSzPts val="1800"/>
              <a:buFont typeface="Oxygen Light"/>
              <a:buNone/>
              <a:defRPr sz="18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0"/>
              </a:spcBef>
              <a:spcAft>
                <a:spcPts val="0"/>
              </a:spcAft>
              <a:buClr>
                <a:schemeClr val="lt2"/>
              </a:buClr>
              <a:buSzPts val="1800"/>
              <a:buFont typeface="Oxygen Light"/>
              <a:buNone/>
              <a:defRPr sz="18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0"/>
              </a:spcBef>
              <a:spcAft>
                <a:spcPts val="0"/>
              </a:spcAft>
              <a:buClr>
                <a:schemeClr val="lt2"/>
              </a:buClr>
              <a:buSzPts val="1800"/>
              <a:buFont typeface="Oxygen Light"/>
              <a:buNone/>
              <a:defRPr sz="18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0"/>
              </a:spcBef>
              <a:spcAft>
                <a:spcPts val="0"/>
              </a:spcAft>
              <a:buClr>
                <a:schemeClr val="lt2"/>
              </a:buClr>
              <a:buSzPts val="1800"/>
              <a:buFont typeface="Oxygen Light"/>
              <a:buNone/>
              <a:defRPr sz="1800" b="0" i="0" u="none" strike="noStrike" cap="none">
                <a:solidFill>
                  <a:schemeClr val="lt2"/>
                </a:solidFill>
                <a:latin typeface="Oxygen Light"/>
                <a:ea typeface="Oxygen Light"/>
                <a:cs typeface="Oxygen Light"/>
                <a:sym typeface="Oxygen Light"/>
              </a:defRPr>
            </a:lvl9pPr>
          </a:lstStyle>
          <a:p>
            <a:pPr marL="0" indent="0"/>
            <a:r>
              <a:rPr lang="en" b="1" dirty="0"/>
              <a:t>Mentor</a:t>
            </a:r>
            <a:r>
              <a:rPr lang="en" dirty="0"/>
              <a:t> : Subodh Srivastava</a:t>
            </a:r>
          </a:p>
        </p:txBody>
      </p:sp>
      <p:pic>
        <p:nvPicPr>
          <p:cNvPr id="4" name="Picture 3">
            <a:extLst>
              <a:ext uri="{FF2B5EF4-FFF2-40B4-BE49-F238E27FC236}">
                <a16:creationId xmlns:a16="http://schemas.microsoft.com/office/drawing/2014/main" id="{4220C709-275E-BFD8-04B9-08447895E747}"/>
              </a:ext>
            </a:extLst>
          </p:cNvPr>
          <p:cNvPicPr>
            <a:picLocks noChangeAspect="1"/>
          </p:cNvPicPr>
          <p:nvPr/>
        </p:nvPicPr>
        <p:blipFill>
          <a:blip r:embed="rId3"/>
          <a:stretch>
            <a:fillRect/>
          </a:stretch>
        </p:blipFill>
        <p:spPr>
          <a:xfrm>
            <a:off x="-740787" y="-430790"/>
            <a:ext cx="4159459" cy="3002540"/>
          </a:xfrm>
          <a:prstGeom prst="rect">
            <a:avLst/>
          </a:prstGeom>
        </p:spPr>
      </p:pic>
      <p:pic>
        <p:nvPicPr>
          <p:cNvPr id="1028" name="Picture 4" descr="GLA ONLINE -PG Diploma">
            <a:extLst>
              <a:ext uri="{FF2B5EF4-FFF2-40B4-BE49-F238E27FC236}">
                <a16:creationId xmlns:a16="http://schemas.microsoft.com/office/drawing/2014/main" id="{8940A849-8AA0-C34C-0506-CAD3A5375D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2455" y="-13855"/>
            <a:ext cx="2950556" cy="9527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Google Shape;212;p39"/>
          <p:cNvSpPr txBox="1">
            <a:spLocks noGrp="1"/>
          </p:cNvSpPr>
          <p:nvPr>
            <p:ph type="subTitle" idx="1"/>
          </p:nvPr>
        </p:nvSpPr>
        <p:spPr>
          <a:xfrm>
            <a:off x="627379" y="1763849"/>
            <a:ext cx="7667897" cy="2293801"/>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1600"/>
              </a:spcAft>
              <a:buFont typeface="Arial" panose="020B0604020202020204" pitchFamily="34" charset="0"/>
              <a:buChar char="•"/>
            </a:pPr>
            <a:r>
              <a:rPr lang="en-US" b="0" i="0" dirty="0">
                <a:solidFill>
                  <a:schemeClr val="bg1">
                    <a:lumMod val="50000"/>
                  </a:schemeClr>
                </a:solidFill>
                <a:effectLst/>
                <a:latin typeface="Oxygen" panose="02000503000000000000" pitchFamily="2" charset="0"/>
              </a:rPr>
              <a:t>Customer service</a:t>
            </a:r>
          </a:p>
          <a:p>
            <a:pPr marL="285750" lvl="0" indent="-285750" algn="just" rtl="0">
              <a:spcBef>
                <a:spcPts val="0"/>
              </a:spcBef>
              <a:spcAft>
                <a:spcPts val="1600"/>
              </a:spcAft>
              <a:buFont typeface="Arial" panose="020B0604020202020204" pitchFamily="34" charset="0"/>
              <a:buChar char="•"/>
            </a:pPr>
            <a:r>
              <a:rPr lang="en-US" b="0" i="0" dirty="0">
                <a:solidFill>
                  <a:schemeClr val="bg1">
                    <a:lumMod val="50000"/>
                  </a:schemeClr>
                </a:solidFill>
                <a:effectLst/>
                <a:latin typeface="Oxygen" panose="02000503000000000000" pitchFamily="2" charset="0"/>
              </a:rPr>
              <a:t>Healthcare</a:t>
            </a:r>
          </a:p>
          <a:p>
            <a:pPr marL="285750" lvl="0" indent="-285750" algn="just" rtl="0">
              <a:spcBef>
                <a:spcPts val="0"/>
              </a:spcBef>
              <a:spcAft>
                <a:spcPts val="1600"/>
              </a:spcAft>
              <a:buFont typeface="Arial" panose="020B0604020202020204" pitchFamily="34" charset="0"/>
              <a:buChar char="•"/>
            </a:pPr>
            <a:r>
              <a:rPr lang="en-US" b="0" i="0" dirty="0">
                <a:solidFill>
                  <a:schemeClr val="bg1">
                    <a:lumMod val="50000"/>
                  </a:schemeClr>
                </a:solidFill>
                <a:effectLst/>
                <a:latin typeface="Oxygen" panose="02000503000000000000" pitchFamily="2" charset="0"/>
              </a:rPr>
              <a:t>Travel and hospitality</a:t>
            </a:r>
          </a:p>
          <a:p>
            <a:pPr marL="285750" lvl="0" indent="-285750" algn="just" rtl="0">
              <a:spcBef>
                <a:spcPts val="0"/>
              </a:spcBef>
              <a:spcAft>
                <a:spcPts val="1600"/>
              </a:spcAft>
              <a:buFont typeface="Arial" panose="020B0604020202020204" pitchFamily="34" charset="0"/>
              <a:buChar char="•"/>
            </a:pPr>
            <a:r>
              <a:rPr lang="en-US" b="0" i="0" dirty="0">
                <a:solidFill>
                  <a:schemeClr val="bg1">
                    <a:lumMod val="50000"/>
                  </a:schemeClr>
                </a:solidFill>
                <a:effectLst/>
                <a:latin typeface="Oxygen" panose="02000503000000000000" pitchFamily="2" charset="0"/>
              </a:rPr>
              <a:t>Education</a:t>
            </a:r>
          </a:p>
        </p:txBody>
      </p:sp>
      <p:sp>
        <p:nvSpPr>
          <p:cNvPr id="7" name="Google Shape;180;p36">
            <a:extLst>
              <a:ext uri="{FF2B5EF4-FFF2-40B4-BE49-F238E27FC236}">
                <a16:creationId xmlns:a16="http://schemas.microsoft.com/office/drawing/2014/main" id="{2C70E771-50FA-C594-985B-9F129BB2DC31}"/>
              </a:ext>
            </a:extLst>
          </p:cNvPr>
          <p:cNvSpPr txBox="1">
            <a:spLocks/>
          </p:cNvSpPr>
          <p:nvPr/>
        </p:nvSpPr>
        <p:spPr>
          <a:xfrm>
            <a:off x="894081" y="472819"/>
            <a:ext cx="6572140" cy="9132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a:buNone/>
              <a:defRPr sz="45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IN" dirty="0"/>
              <a:t>Use Cases for HelpyChat</a:t>
            </a:r>
          </a:p>
        </p:txBody>
      </p:sp>
    </p:spTree>
    <p:extLst>
      <p:ext uri="{BB962C8B-B14F-4D97-AF65-F5344CB8AC3E}">
        <p14:creationId xmlns:p14="http://schemas.microsoft.com/office/powerpoint/2010/main" val="21012327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8" name="Google Shape;212;p39">
            <a:extLst>
              <a:ext uri="{FF2B5EF4-FFF2-40B4-BE49-F238E27FC236}">
                <a16:creationId xmlns:a16="http://schemas.microsoft.com/office/drawing/2014/main" id="{A0FCCD41-E20B-5A9E-BA49-97FAF404941B}"/>
              </a:ext>
            </a:extLst>
          </p:cNvPr>
          <p:cNvSpPr txBox="1">
            <a:spLocks/>
          </p:cNvSpPr>
          <p:nvPr/>
        </p:nvSpPr>
        <p:spPr>
          <a:xfrm>
            <a:off x="348832" y="1972689"/>
            <a:ext cx="7920626" cy="13166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marL="285750" indent="-285750" algn="just">
              <a:spcAft>
                <a:spcPts val="1600"/>
              </a:spcAft>
              <a:buFont typeface="Arial" panose="020B0604020202020204" pitchFamily="34" charset="0"/>
              <a:buChar char="•"/>
            </a:pPr>
            <a:r>
              <a:rPr lang="en-US" sz="1400" b="1" dirty="0">
                <a:solidFill>
                  <a:schemeClr val="bg1">
                    <a:lumMod val="50000"/>
                  </a:schemeClr>
                </a:solidFill>
                <a:latin typeface="Oxygen" panose="02000503000000000000" pitchFamily="2" charset="0"/>
              </a:rPr>
              <a:t>Front-end : </a:t>
            </a:r>
            <a:r>
              <a:rPr lang="en-US" sz="1400" dirty="0">
                <a:solidFill>
                  <a:schemeClr val="bg1">
                    <a:lumMod val="50000"/>
                  </a:schemeClr>
                </a:solidFill>
                <a:latin typeface="Oxygen" panose="02000503000000000000" pitchFamily="2" charset="0"/>
              </a:rPr>
              <a:t>Html, CSS , JavaScript and React</a:t>
            </a:r>
          </a:p>
          <a:p>
            <a:pPr marL="285750" indent="-285750" algn="just">
              <a:spcAft>
                <a:spcPts val="1600"/>
              </a:spcAft>
              <a:buFont typeface="Arial" panose="020B0604020202020204" pitchFamily="34" charset="0"/>
              <a:buChar char="•"/>
            </a:pPr>
            <a:r>
              <a:rPr lang="en-US" sz="1400" b="1" dirty="0">
                <a:solidFill>
                  <a:schemeClr val="bg1">
                    <a:lumMod val="50000"/>
                  </a:schemeClr>
                </a:solidFill>
                <a:latin typeface="Oxygen" panose="02000503000000000000" pitchFamily="2" charset="0"/>
              </a:rPr>
              <a:t>Back-end : </a:t>
            </a:r>
            <a:r>
              <a:rPr lang="en-US" sz="1400" dirty="0">
                <a:solidFill>
                  <a:schemeClr val="bg1">
                    <a:lumMod val="50000"/>
                  </a:schemeClr>
                </a:solidFill>
                <a:latin typeface="Oxygen" panose="02000503000000000000" pitchFamily="2" charset="0"/>
              </a:rPr>
              <a:t>Express and NodeJS</a:t>
            </a:r>
          </a:p>
          <a:p>
            <a:pPr marL="285750" indent="-285750" algn="just">
              <a:spcAft>
                <a:spcPts val="1600"/>
              </a:spcAft>
              <a:buFont typeface="Arial" panose="020B0604020202020204" pitchFamily="34" charset="0"/>
              <a:buChar char="•"/>
            </a:pPr>
            <a:r>
              <a:rPr lang="en-US" sz="1400" b="1" dirty="0">
                <a:solidFill>
                  <a:schemeClr val="bg1">
                    <a:lumMod val="50000"/>
                  </a:schemeClr>
                </a:solidFill>
                <a:latin typeface="Oxygen" panose="02000503000000000000" pitchFamily="2" charset="0"/>
              </a:rPr>
              <a:t>Database :</a:t>
            </a:r>
            <a:r>
              <a:rPr lang="en-US" sz="1400" dirty="0">
                <a:solidFill>
                  <a:schemeClr val="bg1">
                    <a:lumMod val="50000"/>
                  </a:schemeClr>
                </a:solidFill>
                <a:latin typeface="Oxygen" panose="02000503000000000000" pitchFamily="2" charset="0"/>
              </a:rPr>
              <a:t> Mongo DB</a:t>
            </a:r>
            <a:endParaRPr lang="en-US" sz="1400" b="1" dirty="0">
              <a:solidFill>
                <a:schemeClr val="bg1">
                  <a:lumMod val="50000"/>
                </a:schemeClr>
              </a:solidFill>
              <a:latin typeface="Oxygen" panose="02000503000000000000" pitchFamily="2" charset="0"/>
            </a:endParaRPr>
          </a:p>
        </p:txBody>
      </p:sp>
      <p:sp>
        <p:nvSpPr>
          <p:cNvPr id="9" name="Google Shape;180;p36">
            <a:extLst>
              <a:ext uri="{FF2B5EF4-FFF2-40B4-BE49-F238E27FC236}">
                <a16:creationId xmlns:a16="http://schemas.microsoft.com/office/drawing/2014/main" id="{D4389305-AD62-A4C3-B2D8-3D94D797AF83}"/>
              </a:ext>
            </a:extLst>
          </p:cNvPr>
          <p:cNvSpPr txBox="1">
            <a:spLocks/>
          </p:cNvSpPr>
          <p:nvPr/>
        </p:nvSpPr>
        <p:spPr>
          <a:xfrm>
            <a:off x="450849" y="469855"/>
            <a:ext cx="7716593" cy="9132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a:buNone/>
              <a:defRPr sz="45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US" dirty="0"/>
              <a:t>Technologies Used : </a:t>
            </a:r>
            <a:endParaRPr lang="en-IN" dirty="0"/>
          </a:p>
        </p:txBody>
      </p:sp>
    </p:spTree>
    <p:extLst>
      <p:ext uri="{BB962C8B-B14F-4D97-AF65-F5344CB8AC3E}">
        <p14:creationId xmlns:p14="http://schemas.microsoft.com/office/powerpoint/2010/main" val="40391603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8" name="Google Shape;212;p39">
            <a:extLst>
              <a:ext uri="{FF2B5EF4-FFF2-40B4-BE49-F238E27FC236}">
                <a16:creationId xmlns:a16="http://schemas.microsoft.com/office/drawing/2014/main" id="{A0FCCD41-E20B-5A9E-BA49-97FAF404941B}"/>
              </a:ext>
            </a:extLst>
          </p:cNvPr>
          <p:cNvSpPr txBox="1">
            <a:spLocks/>
          </p:cNvSpPr>
          <p:nvPr/>
        </p:nvSpPr>
        <p:spPr>
          <a:xfrm>
            <a:off x="348833" y="1720849"/>
            <a:ext cx="7920626" cy="21450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marL="0" indent="0" algn="just">
              <a:spcAft>
                <a:spcPts val="1600"/>
              </a:spcAft>
            </a:pPr>
            <a:r>
              <a:rPr lang="en-US" sz="1400" dirty="0">
                <a:solidFill>
                  <a:schemeClr val="bg1">
                    <a:lumMod val="50000"/>
                  </a:schemeClr>
                </a:solidFill>
                <a:latin typeface="Oxygen" panose="02000503000000000000" pitchFamily="2" charset="0"/>
              </a:rPr>
              <a:t>HelpyChat is a cutting-edge AI chatbot that provides fast and accurate support to users seeking information or assistance. Its suggestion feature make it an essential tool for any modern customer service or support system. With its ability to continuously learn from user interactions, HelpyChat can improve its responses over time and become even more effective in providing support. The versatility and customization options of HelpyChat allow it to be used in various industries and scenarios, making it a valuable asset for businesses and organizations of all kinds. Overall, HelpyChat is a powerful tool that can help improve customer satisfaction, increase efficiency, and streamline operations.</a:t>
            </a:r>
          </a:p>
        </p:txBody>
      </p:sp>
      <p:sp>
        <p:nvSpPr>
          <p:cNvPr id="9" name="Google Shape;180;p36">
            <a:extLst>
              <a:ext uri="{FF2B5EF4-FFF2-40B4-BE49-F238E27FC236}">
                <a16:creationId xmlns:a16="http://schemas.microsoft.com/office/drawing/2014/main" id="{D4389305-AD62-A4C3-B2D8-3D94D797AF83}"/>
              </a:ext>
            </a:extLst>
          </p:cNvPr>
          <p:cNvSpPr txBox="1">
            <a:spLocks/>
          </p:cNvSpPr>
          <p:nvPr/>
        </p:nvSpPr>
        <p:spPr>
          <a:xfrm>
            <a:off x="450850" y="415669"/>
            <a:ext cx="7716593" cy="9132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a:buNone/>
              <a:defRPr sz="45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US" dirty="0"/>
              <a:t> Conclusion</a:t>
            </a:r>
            <a:endParaRPr lang="en-IN" dirty="0"/>
          </a:p>
        </p:txBody>
      </p:sp>
    </p:spTree>
    <p:extLst>
      <p:ext uri="{BB962C8B-B14F-4D97-AF65-F5344CB8AC3E}">
        <p14:creationId xmlns:p14="http://schemas.microsoft.com/office/powerpoint/2010/main" val="35885787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7" name="Google Shape;180;p36">
            <a:extLst>
              <a:ext uri="{FF2B5EF4-FFF2-40B4-BE49-F238E27FC236}">
                <a16:creationId xmlns:a16="http://schemas.microsoft.com/office/drawing/2014/main" id="{2C70E771-50FA-C594-985B-9F129BB2DC31}"/>
              </a:ext>
            </a:extLst>
          </p:cNvPr>
          <p:cNvSpPr txBox="1">
            <a:spLocks/>
          </p:cNvSpPr>
          <p:nvPr/>
        </p:nvSpPr>
        <p:spPr>
          <a:xfrm>
            <a:off x="616374" y="1265299"/>
            <a:ext cx="7911252" cy="25074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a:buNone/>
              <a:defRPr sz="45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IN" sz="13800" dirty="0"/>
              <a:t>Thank You</a:t>
            </a:r>
          </a:p>
        </p:txBody>
      </p:sp>
    </p:spTree>
    <p:extLst>
      <p:ext uri="{BB962C8B-B14F-4D97-AF65-F5344CB8AC3E}">
        <p14:creationId xmlns:p14="http://schemas.microsoft.com/office/powerpoint/2010/main" val="25509520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6"/>
          <p:cNvSpPr txBox="1">
            <a:spLocks noGrp="1"/>
          </p:cNvSpPr>
          <p:nvPr>
            <p:ph type="title" idx="9"/>
          </p:nvPr>
        </p:nvSpPr>
        <p:spPr>
          <a:xfrm>
            <a:off x="720000" y="84344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TABLE OF CONTENTS  </a:t>
            </a:r>
            <a:endParaRPr sz="2800" dirty="0"/>
          </a:p>
        </p:txBody>
      </p:sp>
      <p:sp>
        <p:nvSpPr>
          <p:cNvPr id="17" name="Google Shape;212;p39">
            <a:extLst>
              <a:ext uri="{FF2B5EF4-FFF2-40B4-BE49-F238E27FC236}">
                <a16:creationId xmlns:a16="http://schemas.microsoft.com/office/drawing/2014/main" id="{6701A184-BDC8-3E1F-3D5D-2586BB2B5783}"/>
              </a:ext>
            </a:extLst>
          </p:cNvPr>
          <p:cNvSpPr txBox="1">
            <a:spLocks/>
          </p:cNvSpPr>
          <p:nvPr/>
        </p:nvSpPr>
        <p:spPr>
          <a:xfrm>
            <a:off x="1304351" y="1820333"/>
            <a:ext cx="2118118" cy="20005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marL="285750" indent="-285750" algn="just">
              <a:spcAft>
                <a:spcPts val="1600"/>
              </a:spcAft>
              <a:buFont typeface="Arial" panose="020B0604020202020204" pitchFamily="34" charset="0"/>
              <a:buChar char="•"/>
            </a:pPr>
            <a:r>
              <a:rPr lang="en-US" dirty="0">
                <a:solidFill>
                  <a:schemeClr val="bg1">
                    <a:lumMod val="50000"/>
                  </a:schemeClr>
                </a:solidFill>
                <a:latin typeface="Oxygen" panose="02000503000000000000" pitchFamily="2" charset="0"/>
              </a:rPr>
              <a:t>Introduction</a:t>
            </a:r>
          </a:p>
          <a:p>
            <a:pPr marL="285750" indent="-285750" algn="just">
              <a:spcAft>
                <a:spcPts val="1600"/>
              </a:spcAft>
              <a:buFont typeface="Arial" panose="020B0604020202020204" pitchFamily="34" charset="0"/>
              <a:buChar char="•"/>
            </a:pPr>
            <a:r>
              <a:rPr lang="en-US" dirty="0">
                <a:solidFill>
                  <a:schemeClr val="bg1">
                    <a:lumMod val="50000"/>
                  </a:schemeClr>
                </a:solidFill>
                <a:latin typeface="Oxygen" panose="02000503000000000000" pitchFamily="2" charset="0"/>
              </a:rPr>
              <a:t>Features</a:t>
            </a:r>
          </a:p>
          <a:p>
            <a:pPr marL="285750" indent="-285750" algn="just">
              <a:spcAft>
                <a:spcPts val="1600"/>
              </a:spcAft>
              <a:buFont typeface="Arial" panose="020B0604020202020204" pitchFamily="34" charset="0"/>
              <a:buChar char="•"/>
            </a:pPr>
            <a:r>
              <a:rPr lang="en-US" dirty="0">
                <a:solidFill>
                  <a:schemeClr val="bg1">
                    <a:lumMod val="50000"/>
                  </a:schemeClr>
                </a:solidFill>
                <a:latin typeface="Oxygen" panose="02000503000000000000" pitchFamily="2" charset="0"/>
              </a:rPr>
              <a:t>Benefits</a:t>
            </a:r>
          </a:p>
          <a:p>
            <a:pPr marL="285750" indent="-285750" algn="just">
              <a:spcAft>
                <a:spcPts val="1600"/>
              </a:spcAft>
              <a:buFont typeface="Arial" panose="020B0604020202020204" pitchFamily="34" charset="0"/>
              <a:buChar char="•"/>
            </a:pPr>
            <a:r>
              <a:rPr lang="en-US" dirty="0">
                <a:solidFill>
                  <a:schemeClr val="bg1">
                    <a:lumMod val="50000"/>
                  </a:schemeClr>
                </a:solidFill>
                <a:latin typeface="Oxygen" panose="02000503000000000000" pitchFamily="2" charset="0"/>
              </a:rPr>
              <a:t>Working</a:t>
            </a:r>
          </a:p>
        </p:txBody>
      </p:sp>
      <p:sp>
        <p:nvSpPr>
          <p:cNvPr id="2" name="Google Shape;212;p39">
            <a:extLst>
              <a:ext uri="{FF2B5EF4-FFF2-40B4-BE49-F238E27FC236}">
                <a16:creationId xmlns:a16="http://schemas.microsoft.com/office/drawing/2014/main" id="{DFB17B15-324F-6ACB-7EA6-E751AA0E5AEB}"/>
              </a:ext>
            </a:extLst>
          </p:cNvPr>
          <p:cNvSpPr txBox="1">
            <a:spLocks/>
          </p:cNvSpPr>
          <p:nvPr/>
        </p:nvSpPr>
        <p:spPr>
          <a:xfrm>
            <a:off x="4938002" y="1931367"/>
            <a:ext cx="2118118" cy="20005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marL="285750" indent="-285750" algn="just">
              <a:spcAft>
                <a:spcPts val="1600"/>
              </a:spcAft>
              <a:buFont typeface="Arial" panose="020B0604020202020204" pitchFamily="34" charset="0"/>
              <a:buChar char="•"/>
            </a:pPr>
            <a:r>
              <a:rPr lang="en-US" dirty="0">
                <a:solidFill>
                  <a:schemeClr val="bg1">
                    <a:lumMod val="50000"/>
                  </a:schemeClr>
                </a:solidFill>
                <a:latin typeface="Oxygen" panose="02000503000000000000" pitchFamily="2" charset="0"/>
              </a:rPr>
              <a:t>Use Cases</a:t>
            </a:r>
          </a:p>
          <a:p>
            <a:pPr marL="285750" indent="-285750" algn="just">
              <a:spcAft>
                <a:spcPts val="1600"/>
              </a:spcAft>
              <a:buFont typeface="Arial" panose="020B0604020202020204" pitchFamily="34" charset="0"/>
              <a:buChar char="•"/>
            </a:pPr>
            <a:r>
              <a:rPr lang="en-US" dirty="0">
                <a:solidFill>
                  <a:schemeClr val="bg1">
                    <a:lumMod val="50000"/>
                  </a:schemeClr>
                </a:solidFill>
                <a:latin typeface="Oxygen" panose="02000503000000000000" pitchFamily="2" charset="0"/>
              </a:rPr>
              <a:t>Technologies Used</a:t>
            </a:r>
          </a:p>
          <a:p>
            <a:pPr marL="285750" indent="-285750" algn="just">
              <a:spcAft>
                <a:spcPts val="1600"/>
              </a:spcAft>
              <a:buFont typeface="Arial" panose="020B0604020202020204" pitchFamily="34" charset="0"/>
              <a:buChar char="•"/>
            </a:pPr>
            <a:r>
              <a:rPr lang="en-US" dirty="0">
                <a:solidFill>
                  <a:schemeClr val="bg1">
                    <a:lumMod val="50000"/>
                  </a:schemeClr>
                </a:solidFill>
                <a:latin typeface="Oxygen" panose="02000503000000000000" pitchFamily="2" charset="0"/>
              </a:rPr>
              <a:t>Conclusion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Google Shape;212;p39"/>
          <p:cNvSpPr txBox="1">
            <a:spLocks noGrp="1"/>
          </p:cNvSpPr>
          <p:nvPr>
            <p:ph type="subTitle" idx="1"/>
          </p:nvPr>
        </p:nvSpPr>
        <p:spPr>
          <a:xfrm>
            <a:off x="640079" y="2005149"/>
            <a:ext cx="7667897" cy="1913708"/>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US" b="0" i="0" dirty="0">
                <a:solidFill>
                  <a:schemeClr val="bg1">
                    <a:lumMod val="50000"/>
                  </a:schemeClr>
                </a:solidFill>
                <a:effectLst/>
                <a:latin typeface="Oxygen" panose="02000503000000000000" pitchFamily="2" charset="0"/>
              </a:rPr>
              <a:t>HelpyChat is an AI chatbot that provides fast and accurate support to users seeking information. Its advanced AI technology quickly understands user input and responds in real-time. HelpyChat's suggestion feature suggests users' questions as they type, reducing errors and ensuring accurate information. This unique feature makes HelpyChat an essential tool for modern customer service. Users can get quick assistance without waiting for a human representative.</a:t>
            </a:r>
            <a:endParaRPr lang="en-US" dirty="0">
              <a:solidFill>
                <a:schemeClr val="bg1">
                  <a:lumMod val="50000"/>
                </a:schemeClr>
              </a:solidFill>
              <a:latin typeface="Oxygen" panose="02000503000000000000" pitchFamily="2" charset="0"/>
            </a:endParaRPr>
          </a:p>
        </p:txBody>
      </p:sp>
      <p:sp>
        <p:nvSpPr>
          <p:cNvPr id="7" name="Google Shape;180;p36">
            <a:extLst>
              <a:ext uri="{FF2B5EF4-FFF2-40B4-BE49-F238E27FC236}">
                <a16:creationId xmlns:a16="http://schemas.microsoft.com/office/drawing/2014/main" id="{2C70E771-50FA-C594-985B-9F129BB2DC31}"/>
              </a:ext>
            </a:extLst>
          </p:cNvPr>
          <p:cNvSpPr txBox="1">
            <a:spLocks/>
          </p:cNvSpPr>
          <p:nvPr/>
        </p:nvSpPr>
        <p:spPr>
          <a:xfrm>
            <a:off x="1481833" y="472819"/>
            <a:ext cx="5984387" cy="9132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a:buNone/>
              <a:defRPr sz="45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IN" dirty="0"/>
              <a:t>What is HelpyChat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6" name="Google Shape;212;p39">
            <a:extLst>
              <a:ext uri="{FF2B5EF4-FFF2-40B4-BE49-F238E27FC236}">
                <a16:creationId xmlns:a16="http://schemas.microsoft.com/office/drawing/2014/main" id="{F876B650-B42D-400C-482E-09DC07554410}"/>
              </a:ext>
            </a:extLst>
          </p:cNvPr>
          <p:cNvSpPr txBox="1">
            <a:spLocks/>
          </p:cNvSpPr>
          <p:nvPr/>
        </p:nvSpPr>
        <p:spPr>
          <a:xfrm>
            <a:off x="539751" y="1778000"/>
            <a:ext cx="7920626" cy="25717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marL="285750" indent="-285750" algn="just">
              <a:spcAft>
                <a:spcPts val="1600"/>
              </a:spcAft>
              <a:buFont typeface="Arial" panose="020B0604020202020204" pitchFamily="34" charset="0"/>
              <a:buChar char="•"/>
            </a:pPr>
            <a:r>
              <a:rPr lang="en-US" dirty="0">
                <a:solidFill>
                  <a:schemeClr val="bg1">
                    <a:lumMod val="50000"/>
                  </a:schemeClr>
                </a:solidFill>
                <a:latin typeface="Oxygen" panose="02000503000000000000" pitchFamily="2" charset="0"/>
              </a:rPr>
              <a:t>Real-time responses to user input.</a:t>
            </a:r>
          </a:p>
          <a:p>
            <a:pPr marL="285750" indent="-285750" algn="just">
              <a:spcAft>
                <a:spcPts val="1600"/>
              </a:spcAft>
              <a:buFont typeface="Arial" panose="020B0604020202020204" pitchFamily="34" charset="0"/>
              <a:buChar char="•"/>
            </a:pPr>
            <a:r>
              <a:rPr lang="en-US" dirty="0">
                <a:solidFill>
                  <a:schemeClr val="bg1">
                    <a:lumMod val="50000"/>
                  </a:schemeClr>
                </a:solidFill>
                <a:latin typeface="Oxygen" panose="02000503000000000000" pitchFamily="2" charset="0"/>
              </a:rPr>
              <a:t>Suggestion feature that suggests users next question as they type and saves it for future use.</a:t>
            </a:r>
          </a:p>
          <a:p>
            <a:pPr marL="285750" indent="-285750" algn="just">
              <a:spcAft>
                <a:spcPts val="1600"/>
              </a:spcAft>
              <a:buFont typeface="Arial" panose="020B0604020202020204" pitchFamily="34" charset="0"/>
              <a:buChar char="•"/>
            </a:pPr>
            <a:r>
              <a:rPr lang="en-US" dirty="0">
                <a:solidFill>
                  <a:schemeClr val="bg1">
                    <a:lumMod val="50000"/>
                  </a:schemeClr>
                </a:solidFill>
                <a:latin typeface="Oxygen" panose="02000503000000000000" pitchFamily="2" charset="0"/>
              </a:rPr>
              <a:t>Can be integrated with various messaging platforms and websites.</a:t>
            </a:r>
          </a:p>
          <a:p>
            <a:pPr marL="285750" indent="-285750" algn="just">
              <a:spcAft>
                <a:spcPts val="1600"/>
              </a:spcAft>
              <a:buFont typeface="Arial" panose="020B0604020202020204" pitchFamily="34" charset="0"/>
              <a:buChar char="•"/>
            </a:pPr>
            <a:r>
              <a:rPr lang="en-US" dirty="0">
                <a:solidFill>
                  <a:schemeClr val="bg1">
                    <a:lumMod val="50000"/>
                  </a:schemeClr>
                </a:solidFill>
                <a:latin typeface="Oxygen" panose="02000503000000000000" pitchFamily="2" charset="0"/>
              </a:rPr>
              <a:t>Provides fast and accurate information, reducing the likelihood of errors.</a:t>
            </a:r>
          </a:p>
          <a:p>
            <a:pPr marL="285750" indent="-285750" algn="just">
              <a:spcAft>
                <a:spcPts val="1600"/>
              </a:spcAft>
              <a:buFont typeface="Arial" panose="020B0604020202020204" pitchFamily="34" charset="0"/>
              <a:buChar char="•"/>
            </a:pPr>
            <a:r>
              <a:rPr lang="en-US" dirty="0">
                <a:solidFill>
                  <a:schemeClr val="bg1">
                    <a:lumMod val="50000"/>
                  </a:schemeClr>
                </a:solidFill>
                <a:latin typeface="Oxygen" panose="02000503000000000000" pitchFamily="2" charset="0"/>
              </a:rPr>
              <a:t>Always available for assistance, eliminating the need to wait for a human representative to become available.</a:t>
            </a:r>
          </a:p>
        </p:txBody>
      </p:sp>
      <p:sp>
        <p:nvSpPr>
          <p:cNvPr id="19" name="Google Shape;180;p36">
            <a:extLst>
              <a:ext uri="{FF2B5EF4-FFF2-40B4-BE49-F238E27FC236}">
                <a16:creationId xmlns:a16="http://schemas.microsoft.com/office/drawing/2014/main" id="{132EB6EA-BCFE-F072-A0A9-B32E7C7C53E5}"/>
              </a:ext>
            </a:extLst>
          </p:cNvPr>
          <p:cNvSpPr txBox="1">
            <a:spLocks/>
          </p:cNvSpPr>
          <p:nvPr/>
        </p:nvSpPr>
        <p:spPr>
          <a:xfrm>
            <a:off x="1579806" y="701419"/>
            <a:ext cx="5984387" cy="9132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a:buNone/>
              <a:defRPr sz="45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IN" dirty="0"/>
              <a:t> Features of HelpyChat</a:t>
            </a:r>
          </a:p>
        </p:txBody>
      </p:sp>
    </p:spTree>
    <p:extLst>
      <p:ext uri="{BB962C8B-B14F-4D97-AF65-F5344CB8AC3E}">
        <p14:creationId xmlns:p14="http://schemas.microsoft.com/office/powerpoint/2010/main" val="26854583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8" name="Google Shape;212;p39">
            <a:extLst>
              <a:ext uri="{FF2B5EF4-FFF2-40B4-BE49-F238E27FC236}">
                <a16:creationId xmlns:a16="http://schemas.microsoft.com/office/drawing/2014/main" id="{A0FCCD41-E20B-5A9E-BA49-97FAF404941B}"/>
              </a:ext>
            </a:extLst>
          </p:cNvPr>
          <p:cNvSpPr txBox="1">
            <a:spLocks/>
          </p:cNvSpPr>
          <p:nvPr/>
        </p:nvSpPr>
        <p:spPr>
          <a:xfrm>
            <a:off x="348833" y="1492249"/>
            <a:ext cx="7920626" cy="32355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marL="285750" indent="-285750" algn="just">
              <a:spcAft>
                <a:spcPts val="1600"/>
              </a:spcAft>
              <a:buFont typeface="Arial" panose="020B0604020202020204" pitchFamily="34" charset="0"/>
              <a:buChar char="•"/>
            </a:pPr>
            <a:r>
              <a:rPr lang="en-US" sz="1400" b="1" dirty="0">
                <a:solidFill>
                  <a:schemeClr val="bg1">
                    <a:lumMod val="50000"/>
                  </a:schemeClr>
                </a:solidFill>
                <a:latin typeface="Oxygen" panose="02000503000000000000" pitchFamily="2" charset="0"/>
              </a:rPr>
              <a:t>Saves time by providing quick support : </a:t>
            </a:r>
            <a:r>
              <a:rPr lang="en-US" sz="1400" dirty="0">
                <a:solidFill>
                  <a:schemeClr val="bg1">
                    <a:lumMod val="50000"/>
                  </a:schemeClr>
                </a:solidFill>
                <a:latin typeface="Oxygen" panose="02000503000000000000" pitchFamily="2" charset="0"/>
              </a:rPr>
              <a:t>HelpyChat's ability to offer real-time responses and suggest users' next questions means that users can get the information they need quickly and efficiently, without having to wait for a human representative to become available.</a:t>
            </a:r>
          </a:p>
          <a:p>
            <a:pPr marL="285750" indent="-285750" algn="just">
              <a:spcAft>
                <a:spcPts val="1600"/>
              </a:spcAft>
              <a:buFont typeface="Arial" panose="020B0604020202020204" pitchFamily="34" charset="0"/>
              <a:buChar char="•"/>
            </a:pPr>
            <a:r>
              <a:rPr lang="en-US" sz="1400" b="1" dirty="0">
                <a:solidFill>
                  <a:schemeClr val="bg1">
                    <a:lumMod val="50000"/>
                  </a:schemeClr>
                </a:solidFill>
                <a:latin typeface="Oxygen" panose="02000503000000000000" pitchFamily="2" charset="0"/>
              </a:rPr>
              <a:t>Always available for assistance: </a:t>
            </a:r>
            <a:r>
              <a:rPr lang="en-US" sz="1400" dirty="0">
                <a:solidFill>
                  <a:schemeClr val="bg1">
                    <a:lumMod val="50000"/>
                  </a:schemeClr>
                </a:solidFill>
                <a:latin typeface="Oxygen" panose="02000503000000000000" pitchFamily="2" charset="0"/>
              </a:rPr>
              <a:t>HelpyChat is available 24/7, eliminating the need to wait for business hours or for a human representative to become available.</a:t>
            </a:r>
          </a:p>
          <a:p>
            <a:pPr marL="285750" indent="-285750" algn="just">
              <a:spcAft>
                <a:spcPts val="1600"/>
              </a:spcAft>
              <a:buFont typeface="Arial" panose="020B0604020202020204" pitchFamily="34" charset="0"/>
              <a:buChar char="•"/>
            </a:pPr>
            <a:r>
              <a:rPr lang="en-US" sz="1400" b="1" dirty="0">
                <a:solidFill>
                  <a:schemeClr val="bg1">
                    <a:lumMod val="50000"/>
                  </a:schemeClr>
                </a:solidFill>
                <a:latin typeface="Oxygen" panose="02000503000000000000" pitchFamily="2" charset="0"/>
              </a:rPr>
              <a:t>Can be integrated with various messaging platforms and websites: </a:t>
            </a:r>
            <a:r>
              <a:rPr lang="en-US" sz="1400" dirty="0">
                <a:solidFill>
                  <a:schemeClr val="bg1">
                    <a:lumMod val="50000"/>
                  </a:schemeClr>
                </a:solidFill>
                <a:latin typeface="Oxygen" panose="02000503000000000000" pitchFamily="2" charset="0"/>
              </a:rPr>
              <a:t>HelpyChat can be integrated with various messaging platforms and websites, making it easy to use for both users and businesses.</a:t>
            </a:r>
          </a:p>
          <a:p>
            <a:pPr marL="285750" indent="-285750" algn="just">
              <a:spcAft>
                <a:spcPts val="1600"/>
              </a:spcAft>
              <a:buFont typeface="Arial" panose="020B0604020202020204" pitchFamily="34" charset="0"/>
              <a:buChar char="•"/>
            </a:pPr>
            <a:r>
              <a:rPr lang="en-US" sz="1400" b="1" dirty="0">
                <a:solidFill>
                  <a:schemeClr val="bg1">
                    <a:lumMod val="50000"/>
                  </a:schemeClr>
                </a:solidFill>
                <a:latin typeface="Oxygen" panose="02000503000000000000" pitchFamily="2" charset="0"/>
              </a:rPr>
              <a:t>Customizable to fit the specific needs of each use case: </a:t>
            </a:r>
            <a:r>
              <a:rPr lang="en-US" sz="1400" dirty="0">
                <a:solidFill>
                  <a:schemeClr val="bg1">
                    <a:lumMod val="50000"/>
                  </a:schemeClr>
                </a:solidFill>
                <a:latin typeface="Oxygen" panose="02000503000000000000" pitchFamily="2" charset="0"/>
              </a:rPr>
              <a:t>HelpyChat can be customized to fit the specific needs of each use case, ensuring that it provides the most relevant and useful information to users.</a:t>
            </a:r>
          </a:p>
        </p:txBody>
      </p:sp>
      <p:sp>
        <p:nvSpPr>
          <p:cNvPr id="9" name="Google Shape;180;p36">
            <a:extLst>
              <a:ext uri="{FF2B5EF4-FFF2-40B4-BE49-F238E27FC236}">
                <a16:creationId xmlns:a16="http://schemas.microsoft.com/office/drawing/2014/main" id="{D4389305-AD62-A4C3-B2D8-3D94D797AF83}"/>
              </a:ext>
            </a:extLst>
          </p:cNvPr>
          <p:cNvSpPr txBox="1">
            <a:spLocks/>
          </p:cNvSpPr>
          <p:nvPr/>
        </p:nvSpPr>
        <p:spPr>
          <a:xfrm>
            <a:off x="450850" y="415669"/>
            <a:ext cx="7716593" cy="9132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a:buNone/>
              <a:defRPr sz="45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US" dirty="0"/>
              <a:t>What is  Benefits of HelpyChat?</a:t>
            </a:r>
            <a:endParaRPr lang="en-IN"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 name="Google Shape;212;p39">
            <a:extLst>
              <a:ext uri="{FF2B5EF4-FFF2-40B4-BE49-F238E27FC236}">
                <a16:creationId xmlns:a16="http://schemas.microsoft.com/office/drawing/2014/main" id="{7FDEC35D-7702-91DC-C075-DCD8DC94E1D7}"/>
              </a:ext>
            </a:extLst>
          </p:cNvPr>
          <p:cNvSpPr txBox="1">
            <a:spLocks/>
          </p:cNvSpPr>
          <p:nvPr/>
        </p:nvSpPr>
        <p:spPr>
          <a:xfrm>
            <a:off x="501232" y="1214119"/>
            <a:ext cx="7920626" cy="37623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marL="0" indent="0" algn="just">
              <a:spcAft>
                <a:spcPts val="1600"/>
              </a:spcAft>
            </a:pPr>
            <a:r>
              <a:rPr lang="en-US" sz="1400" dirty="0">
                <a:solidFill>
                  <a:schemeClr val="bg1">
                    <a:lumMod val="50000"/>
                  </a:schemeClr>
                </a:solidFill>
                <a:latin typeface="Oxygen" panose="02000503000000000000" pitchFamily="2" charset="0"/>
              </a:rPr>
              <a:t>HelpyChat is a chatbot that uses OpenAI's natural language processing technology to understand and respond to user input.</a:t>
            </a:r>
          </a:p>
          <a:p>
            <a:pPr marL="0" indent="0" algn="just">
              <a:spcAft>
                <a:spcPts val="1600"/>
              </a:spcAft>
            </a:pPr>
            <a:r>
              <a:rPr lang="en-US" sz="1400" dirty="0">
                <a:solidFill>
                  <a:schemeClr val="bg1">
                    <a:lumMod val="50000"/>
                  </a:schemeClr>
                </a:solidFill>
                <a:latin typeface="Oxygen" panose="02000503000000000000" pitchFamily="2" charset="0"/>
              </a:rPr>
              <a:t>Here are the key steps in how HelpyChat works:</a:t>
            </a:r>
          </a:p>
          <a:p>
            <a:pPr marL="171450" indent="-171450" algn="just">
              <a:spcAft>
                <a:spcPts val="1600"/>
              </a:spcAft>
              <a:buFont typeface="Arial" panose="020B0604020202020204" pitchFamily="34" charset="0"/>
              <a:buChar char="•"/>
            </a:pPr>
            <a:r>
              <a:rPr lang="en-US" sz="1400" b="1" dirty="0">
                <a:solidFill>
                  <a:schemeClr val="bg1">
                    <a:lumMod val="50000"/>
                  </a:schemeClr>
                </a:solidFill>
                <a:latin typeface="Oxygen" panose="02000503000000000000" pitchFamily="2" charset="0"/>
              </a:rPr>
              <a:t>User sends a message: </a:t>
            </a:r>
            <a:r>
              <a:rPr lang="en-US" sz="1400" dirty="0">
                <a:solidFill>
                  <a:schemeClr val="bg1">
                    <a:lumMod val="50000"/>
                  </a:schemeClr>
                </a:solidFill>
                <a:latin typeface="Oxygen" panose="02000503000000000000" pitchFamily="2" charset="0"/>
              </a:rPr>
              <a:t>The user types a message into the HelpyChat interface.</a:t>
            </a:r>
          </a:p>
          <a:p>
            <a:pPr marL="171450" indent="-171450" algn="just">
              <a:spcAft>
                <a:spcPts val="1600"/>
              </a:spcAft>
              <a:buFont typeface="Arial" panose="020B0604020202020204" pitchFamily="34" charset="0"/>
              <a:buChar char="•"/>
            </a:pPr>
            <a:r>
              <a:rPr lang="en-US" sz="1400" b="1" dirty="0">
                <a:solidFill>
                  <a:schemeClr val="bg1">
                    <a:lumMod val="50000"/>
                  </a:schemeClr>
                </a:solidFill>
                <a:latin typeface="Oxygen" panose="02000503000000000000" pitchFamily="2" charset="0"/>
              </a:rPr>
              <a:t>Natural language processing: </a:t>
            </a:r>
            <a:r>
              <a:rPr lang="en-US" sz="1400" dirty="0">
                <a:solidFill>
                  <a:schemeClr val="bg1">
                    <a:lumMod val="50000"/>
                  </a:schemeClr>
                </a:solidFill>
                <a:latin typeface="Oxygen" panose="02000503000000000000" pitchFamily="2" charset="0"/>
              </a:rPr>
              <a:t>HelpyChat uses OpenAI's natural language processing technology to analyze the user's message and understand its meaning. This involves breaking down the message into its constituent parts, such as words and phrases, and analyzing their relationships and context.</a:t>
            </a:r>
          </a:p>
          <a:p>
            <a:pPr marL="171450" indent="-171450" algn="just">
              <a:spcAft>
                <a:spcPts val="1600"/>
              </a:spcAft>
              <a:buFont typeface="Arial" panose="020B0604020202020204" pitchFamily="34" charset="0"/>
              <a:buChar char="•"/>
            </a:pPr>
            <a:r>
              <a:rPr lang="en-US" sz="1400" b="1" dirty="0">
                <a:solidFill>
                  <a:schemeClr val="bg1">
                    <a:lumMod val="50000"/>
                  </a:schemeClr>
                </a:solidFill>
                <a:latin typeface="Oxygen" panose="02000503000000000000" pitchFamily="2" charset="0"/>
              </a:rPr>
              <a:t>Intent recognition: </a:t>
            </a:r>
            <a:r>
              <a:rPr lang="en-US" sz="1400" dirty="0">
                <a:solidFill>
                  <a:schemeClr val="bg1">
                    <a:lumMod val="50000"/>
                  </a:schemeClr>
                </a:solidFill>
                <a:latin typeface="Oxygen" panose="02000503000000000000" pitchFamily="2" charset="0"/>
              </a:rPr>
              <a:t>Based on the natural language processing analysis, HelpyChat determines the user's intent. For example, if the user asks a question about a product, HelpyChat recognizes the intent as "product inquiry".</a:t>
            </a:r>
          </a:p>
          <a:p>
            <a:pPr marL="0" indent="0" algn="just">
              <a:spcAft>
                <a:spcPts val="1600"/>
              </a:spcAft>
            </a:pPr>
            <a:endParaRPr lang="en-US" sz="1400" dirty="0">
              <a:solidFill>
                <a:schemeClr val="bg1">
                  <a:lumMod val="50000"/>
                </a:schemeClr>
              </a:solidFill>
              <a:latin typeface="Oxygen" panose="02000503000000000000" pitchFamily="2" charset="0"/>
            </a:endParaRPr>
          </a:p>
        </p:txBody>
      </p:sp>
      <p:sp>
        <p:nvSpPr>
          <p:cNvPr id="4" name="Google Shape;180;p36">
            <a:extLst>
              <a:ext uri="{FF2B5EF4-FFF2-40B4-BE49-F238E27FC236}">
                <a16:creationId xmlns:a16="http://schemas.microsoft.com/office/drawing/2014/main" id="{75B1DBA7-91C9-D509-5816-3B93CE7D86AE}"/>
              </a:ext>
            </a:extLst>
          </p:cNvPr>
          <p:cNvSpPr txBox="1">
            <a:spLocks/>
          </p:cNvSpPr>
          <p:nvPr/>
        </p:nvSpPr>
        <p:spPr>
          <a:xfrm>
            <a:off x="603249" y="220089"/>
            <a:ext cx="7716593" cy="9132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a:buNone/>
              <a:defRPr sz="45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US" dirty="0"/>
              <a:t>How HelpyChat works?</a:t>
            </a:r>
            <a:endParaRPr lang="en-IN"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8" name="Google Shape;212;p39">
            <a:extLst>
              <a:ext uri="{FF2B5EF4-FFF2-40B4-BE49-F238E27FC236}">
                <a16:creationId xmlns:a16="http://schemas.microsoft.com/office/drawing/2014/main" id="{41059965-B9CA-C512-0220-18B4FCA4A839}"/>
              </a:ext>
            </a:extLst>
          </p:cNvPr>
          <p:cNvSpPr txBox="1">
            <a:spLocks/>
          </p:cNvSpPr>
          <p:nvPr/>
        </p:nvSpPr>
        <p:spPr>
          <a:xfrm>
            <a:off x="653632" y="1562945"/>
            <a:ext cx="7920626" cy="24468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marL="285750" indent="-285750" algn="just">
              <a:spcAft>
                <a:spcPts val="1600"/>
              </a:spcAft>
              <a:buFont typeface="Arial" panose="020B0604020202020204" pitchFamily="34" charset="0"/>
              <a:buChar char="•"/>
            </a:pPr>
            <a:r>
              <a:rPr lang="en-US" sz="1400" b="1" dirty="0">
                <a:solidFill>
                  <a:schemeClr val="bg1">
                    <a:lumMod val="50000"/>
                  </a:schemeClr>
                </a:solidFill>
                <a:latin typeface="Oxygen" panose="02000503000000000000" pitchFamily="2" charset="0"/>
              </a:rPr>
              <a:t>Response generation: </a:t>
            </a:r>
            <a:r>
              <a:rPr lang="en-US" sz="1400" dirty="0">
                <a:solidFill>
                  <a:schemeClr val="bg1">
                    <a:lumMod val="50000"/>
                  </a:schemeClr>
                </a:solidFill>
                <a:latin typeface="Oxygen" panose="02000503000000000000" pitchFamily="2" charset="0"/>
              </a:rPr>
              <a:t>HelpyChat generates a response based on the user's intent and any relevant information available. This may involve accessing a database of product information, providing customer support resources, or offering troubleshooting tips.</a:t>
            </a:r>
          </a:p>
          <a:p>
            <a:pPr marL="285750" indent="-285750" algn="just">
              <a:spcAft>
                <a:spcPts val="1600"/>
              </a:spcAft>
              <a:buFont typeface="Arial" panose="020B0604020202020204" pitchFamily="34" charset="0"/>
              <a:buChar char="•"/>
            </a:pPr>
            <a:r>
              <a:rPr lang="en-US" sz="1400" b="1" dirty="0">
                <a:solidFill>
                  <a:schemeClr val="bg1">
                    <a:lumMod val="50000"/>
                  </a:schemeClr>
                </a:solidFill>
                <a:latin typeface="Oxygen" panose="02000503000000000000" pitchFamily="2" charset="0"/>
              </a:rPr>
              <a:t>Response delivery: </a:t>
            </a:r>
            <a:r>
              <a:rPr lang="en-US" sz="1400" dirty="0">
                <a:solidFill>
                  <a:schemeClr val="bg1">
                    <a:lumMod val="50000"/>
                  </a:schemeClr>
                </a:solidFill>
                <a:latin typeface="Oxygen" panose="02000503000000000000" pitchFamily="2" charset="0"/>
              </a:rPr>
              <a:t>HelpyChat sends the response back to the user via the chat interface.</a:t>
            </a:r>
          </a:p>
          <a:p>
            <a:pPr marL="0" indent="0" algn="just">
              <a:spcAft>
                <a:spcPts val="1600"/>
              </a:spcAft>
            </a:pPr>
            <a:r>
              <a:rPr lang="en-US" sz="1400" dirty="0">
                <a:solidFill>
                  <a:schemeClr val="bg1">
                    <a:lumMod val="50000"/>
                  </a:schemeClr>
                </a:solidFill>
                <a:latin typeface="Oxygen" panose="02000503000000000000" pitchFamily="2" charset="0"/>
              </a:rPr>
              <a:t>Overall, HelpyChat is designed to provide a seamless and intuitive chatbot experience for users, helping them quickly get the information or assistance they need.</a:t>
            </a:r>
          </a:p>
        </p:txBody>
      </p:sp>
      <p:sp>
        <p:nvSpPr>
          <p:cNvPr id="9" name="Google Shape;180;p36">
            <a:extLst>
              <a:ext uri="{FF2B5EF4-FFF2-40B4-BE49-F238E27FC236}">
                <a16:creationId xmlns:a16="http://schemas.microsoft.com/office/drawing/2014/main" id="{7606E832-1DD3-1B13-CA4C-EBF752418346}"/>
              </a:ext>
            </a:extLst>
          </p:cNvPr>
          <p:cNvSpPr txBox="1">
            <a:spLocks/>
          </p:cNvSpPr>
          <p:nvPr/>
        </p:nvSpPr>
        <p:spPr>
          <a:xfrm>
            <a:off x="755649" y="372489"/>
            <a:ext cx="7716593" cy="9132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a:buNone/>
              <a:defRPr sz="45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US" dirty="0"/>
              <a:t>How HelpyChat works?</a:t>
            </a:r>
            <a:endParaRPr lang="en-IN" dirty="0"/>
          </a:p>
        </p:txBody>
      </p:sp>
    </p:spTree>
    <p:extLst>
      <p:ext uri="{BB962C8B-B14F-4D97-AF65-F5344CB8AC3E}">
        <p14:creationId xmlns:p14="http://schemas.microsoft.com/office/powerpoint/2010/main" val="8228884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3" name="Picture 2">
            <a:extLst>
              <a:ext uri="{FF2B5EF4-FFF2-40B4-BE49-F238E27FC236}">
                <a16:creationId xmlns:a16="http://schemas.microsoft.com/office/drawing/2014/main" id="{D763544B-4A18-04E9-F1B7-52F5A753A290}"/>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2383822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4" name="Picture 3">
            <a:extLst>
              <a:ext uri="{FF2B5EF4-FFF2-40B4-BE49-F238E27FC236}">
                <a16:creationId xmlns:a16="http://schemas.microsoft.com/office/drawing/2014/main" id="{2225C500-B263-CA58-5E8B-1C6D9911831E}"/>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507656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Minimalist Aesthetic Slideshow by Slidesgo">
  <a:themeElements>
    <a:clrScheme name="Simple Light">
      <a:dk1>
        <a:srgbClr val="6D5B57"/>
      </a:dk1>
      <a:lt1>
        <a:srgbClr val="F2E1D8"/>
      </a:lt1>
      <a:dk2>
        <a:srgbClr val="595959"/>
      </a:dk2>
      <a:lt2>
        <a:srgbClr val="B08980"/>
      </a:lt2>
      <a:accent1>
        <a:srgbClr val="6D5B57"/>
      </a:accent1>
      <a:accent2>
        <a:srgbClr val="F2E1D8"/>
      </a:accent2>
      <a:accent3>
        <a:srgbClr val="595959"/>
      </a:accent3>
      <a:accent4>
        <a:srgbClr val="B08980"/>
      </a:accent4>
      <a:accent5>
        <a:srgbClr val="F2E1D8"/>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TotalTime>
  <Words>694</Words>
  <Application>Microsoft Office PowerPoint</Application>
  <PresentationFormat>On-screen Show (16:9)</PresentationFormat>
  <Paragraphs>49</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Bebas Neue</vt:lpstr>
      <vt:lpstr>Oxygen Light</vt:lpstr>
      <vt:lpstr>Oxygen</vt:lpstr>
      <vt:lpstr>Poiret One</vt:lpstr>
      <vt:lpstr>Arial</vt:lpstr>
      <vt:lpstr>Minimalist Aesthetic Slideshow by Slidesgo</vt:lpstr>
      <vt:lpstr>AN AI-TOOL :  HelpyChat</vt:lpstr>
      <vt:lpstr>TABLE OF CONTENTS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AI-TOOL :  HelpyChat</dc:title>
  <cp:lastModifiedBy>Lucky Verma</cp:lastModifiedBy>
  <cp:revision>19</cp:revision>
  <dcterms:modified xsi:type="dcterms:W3CDTF">2023-05-05T05:54:58Z</dcterms:modified>
</cp:coreProperties>
</file>