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 id="289" r:id="rId33"/>
    <p:sldId id="290" r:id="rId34"/>
    <p:sldId id="291" r:id="rId35"/>
    <p:sldId id="292" r:id="rId36"/>
    <p:sldId id="297" r:id="rId37"/>
    <p:sldId id="293" r:id="rId38"/>
    <p:sldId id="294" r:id="rId39"/>
    <p:sldId id="295" r:id="rId40"/>
    <p:sldId id="296" r:id="rId41"/>
    <p:sldId id="298" r:id="rId42"/>
    <p:sldId id="299" r:id="rId43"/>
    <p:sldId id="301" r:id="rId44"/>
    <p:sldId id="300" r:id="rId45"/>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53" autoAdjust="0"/>
    <p:restoredTop sz="94624" autoAdjust="0"/>
  </p:normalViewPr>
  <p:slideViewPr>
    <p:cSldViewPr>
      <p:cViewPr>
        <p:scale>
          <a:sx n="60" d="100"/>
          <a:sy n="60" d="100"/>
        </p:scale>
        <p:origin x="-2124" y="336"/>
      </p:cViewPr>
      <p:guideLst>
        <p:guide orient="horz" pos="31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F41870-B671-4583-B575-E3C151D63B2B}" type="datetimeFigureOut">
              <a:rPr lang="en-US" smtClean="0"/>
              <a:pPr/>
              <a:t>9/20/2019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09EAA8-0AEE-4B5C-BA06-3FFFF4B02A64}"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4624B7-90C4-4E3F-BC9F-245CD65A0A5B}" type="datetimeFigureOut">
              <a:rPr lang="en-US" smtClean="0"/>
              <a:pPr/>
              <a:t>9/20/2019</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4DEFE-C7D3-4921-9914-C275B5C3CCC3}"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A4DEFE-C7D3-4921-9914-C275B5C3CCC3}"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A4DEFE-C7D3-4921-9914-C275B5C3CCC3}" type="slidenum">
              <a:rPr lang="en-US" smtClean="0"/>
              <a:pPr/>
              <a:t>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7A4DEFE-C7D3-4921-9914-C275B5C3CCC3}"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7A4DEFE-C7D3-4921-9914-C275B5C3CCC3}"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7A4DEFE-C7D3-4921-9914-C275B5C3CCC3}"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23996A-F807-499C-9B17-6BD884739982}"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DC78E-5E45-47EF-9FAA-C6E15EFF956A}"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1"/>
            <a:ext cx="1543050" cy="84522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1"/>
            <a:ext cx="4514850" cy="8452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C39F1-B483-4B3E-81C1-E6B23C42B32E}"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C0B83-8212-4FAC-A0A3-5899B7D3F8BC}"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7"/>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D0C7AA-32C0-43FC-9F37-10FC3DC8EC4C}"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DBB7D8-7B44-4EBF-968B-50CD2BD2BDC9}" type="datetime1">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D93C82-6C42-4657-813C-FCED997633C9}" type="datetime1">
              <a:rPr lang="en-US" smtClean="0"/>
              <a:pPr/>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9E3400-034B-42AC-BA97-5CC3897027EC}" type="datetime1">
              <a:rPr lang="en-US" smtClean="0"/>
              <a:pPr/>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F4F79-7D8B-47C6-9F40-A287B8DB7F9A}" type="datetime1">
              <a:rPr lang="en-US" smtClean="0"/>
              <a:pPr/>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6"/>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9217D-ACDF-4DF6-A2B3-B96D36292F15}" type="datetime1">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551EA-DC30-430A-9BCE-7776A1990057}" type="datetime1">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6"/>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885893FF-8B60-4359-A6F4-B7FEFAD3393A}" type="datetime1">
              <a:rPr lang="en-US" smtClean="0"/>
              <a:pPr/>
              <a:t>9/20/2019</a:t>
            </a:fld>
            <a:endParaRPr lang="en-US"/>
          </a:p>
        </p:txBody>
      </p:sp>
      <p:sp>
        <p:nvSpPr>
          <p:cNvPr id="5" name="Footer Placeholder 4"/>
          <p:cNvSpPr>
            <a:spLocks noGrp="1"/>
          </p:cNvSpPr>
          <p:nvPr>
            <p:ph type="ftr" sz="quarter" idx="3"/>
          </p:nvPr>
        </p:nvSpPr>
        <p:spPr>
          <a:xfrm>
            <a:off x="2343150" y="9181396"/>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6"/>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381000"/>
            <a:ext cx="6096000" cy="91440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E:\New folder\oct.png"/>
          <p:cNvPicPr>
            <a:picLocks noChangeAspect="1" noChangeArrowheads="1"/>
          </p:cNvPicPr>
          <p:nvPr/>
        </p:nvPicPr>
        <p:blipFill>
          <a:blip r:embed="rId3" cstate="print"/>
          <a:srcRect/>
          <a:stretch>
            <a:fillRect/>
          </a:stretch>
        </p:blipFill>
        <p:spPr bwMode="auto">
          <a:xfrm>
            <a:off x="533400" y="457200"/>
            <a:ext cx="914400" cy="990665"/>
          </a:xfrm>
          <a:prstGeom prst="rect">
            <a:avLst/>
          </a:prstGeom>
          <a:noFill/>
        </p:spPr>
      </p:pic>
      <p:sp>
        <p:nvSpPr>
          <p:cNvPr id="5" name="TextBox 4"/>
          <p:cNvSpPr txBox="1"/>
          <p:nvPr/>
        </p:nvSpPr>
        <p:spPr>
          <a:xfrm>
            <a:off x="1447800" y="457200"/>
            <a:ext cx="4876800" cy="1338828"/>
          </a:xfrm>
          <a:prstGeom prst="rect">
            <a:avLst/>
          </a:prstGeom>
          <a:noFill/>
        </p:spPr>
        <p:txBody>
          <a:bodyPr wrap="square" rtlCol="0">
            <a:spAutoFit/>
          </a:bodyPr>
          <a:lstStyle/>
          <a:p>
            <a:pPr algn="ctr"/>
            <a:r>
              <a:rPr lang="en-US" sz="2400" b="1" dirty="0" smtClean="0">
                <a:solidFill>
                  <a:srgbClr val="00B050"/>
                </a:solidFill>
                <a:effectLst>
                  <a:outerShdw blurRad="38100" dist="38100" dir="2700000" algn="tl">
                    <a:srgbClr val="000000">
                      <a:alpha val="43137"/>
                    </a:srgbClr>
                  </a:outerShdw>
                </a:effectLst>
              </a:rPr>
              <a:t>ORIENTAL COLLEGE OF TECHNOLOGY</a:t>
            </a:r>
          </a:p>
          <a:p>
            <a:pPr algn="ctr"/>
            <a:r>
              <a:rPr lang="en-US" sz="1100" b="1" dirty="0" smtClean="0"/>
              <a:t>Oriental Campus, Opp. Patel Nagar, Raisen Road, Bhopal – 462021 (M.P) India</a:t>
            </a:r>
          </a:p>
          <a:p>
            <a:pPr algn="ctr"/>
            <a:r>
              <a:rPr lang="en-US" sz="1100" b="1" dirty="0" smtClean="0"/>
              <a:t>Phone : 0755 – 2529015, 2529016, 2529057, 2529058, Fax : 0755 – 2529472</a:t>
            </a:r>
          </a:p>
          <a:p>
            <a:pPr algn="ctr"/>
            <a:r>
              <a:rPr lang="en-US" sz="1100" b="1" dirty="0" smtClean="0"/>
              <a:t>Email : directoroct@oriental.ac.in Website : www.oriental.ac.in</a:t>
            </a:r>
          </a:p>
          <a:p>
            <a:pPr algn="ctr"/>
            <a:endParaRPr lang="en-US" sz="2400" b="1" dirty="0">
              <a:solidFill>
                <a:srgbClr val="00B050"/>
              </a:solidFill>
            </a:endParaRPr>
          </a:p>
        </p:txBody>
      </p:sp>
      <p:sp>
        <p:nvSpPr>
          <p:cNvPr id="6" name="TextBox 5"/>
          <p:cNvSpPr txBox="1"/>
          <p:nvPr/>
        </p:nvSpPr>
        <p:spPr>
          <a:xfrm>
            <a:off x="381000" y="1828800"/>
            <a:ext cx="6096000" cy="969496"/>
          </a:xfrm>
          <a:prstGeom prst="rect">
            <a:avLst/>
          </a:prstGeom>
          <a:noFill/>
        </p:spPr>
        <p:txBody>
          <a:bodyPr wrap="square" rtlCol="0">
            <a:spAutoFit/>
          </a:bodyPr>
          <a:lstStyle/>
          <a:p>
            <a:pPr algn="ctr">
              <a:lnSpc>
                <a:spcPct val="150000"/>
              </a:lnSpc>
            </a:pPr>
            <a:r>
              <a:rPr lang="en-US" b="1" dirty="0" smtClean="0">
                <a:solidFill>
                  <a:srgbClr val="FF6600"/>
                </a:solidFill>
                <a:latin typeface="Times New Roman" pitchFamily="18" charset="0"/>
                <a:cs typeface="Times New Roman" pitchFamily="18" charset="0"/>
              </a:rPr>
              <a:t>Home Automation System</a:t>
            </a:r>
          </a:p>
          <a:p>
            <a:pPr algn="ctr">
              <a:lnSpc>
                <a:spcPct val="150000"/>
              </a:lnSpc>
            </a:pPr>
            <a:r>
              <a:rPr lang="en-US" sz="2000" b="1" dirty="0" smtClean="0">
                <a:latin typeface="French Script MT" pitchFamily="66" charset="0"/>
              </a:rPr>
              <a:t>( Internet of Things )</a:t>
            </a:r>
            <a:endParaRPr lang="en-US" b="1" dirty="0">
              <a:latin typeface="French Script MT" pitchFamily="66" charset="0"/>
            </a:endParaRPr>
          </a:p>
        </p:txBody>
      </p:sp>
      <p:sp>
        <p:nvSpPr>
          <p:cNvPr id="7" name="TextBox 6"/>
          <p:cNvSpPr txBox="1"/>
          <p:nvPr/>
        </p:nvSpPr>
        <p:spPr>
          <a:xfrm>
            <a:off x="533400" y="2743200"/>
            <a:ext cx="5791200" cy="1882695"/>
          </a:xfrm>
          <a:prstGeom prst="rect">
            <a:avLst/>
          </a:prstGeom>
          <a:noFill/>
        </p:spPr>
        <p:txBody>
          <a:bodyPr wrap="square" rtlCol="0">
            <a:spAutoFit/>
          </a:bodyPr>
          <a:lstStyle/>
          <a:p>
            <a:pPr algn="ctr">
              <a:lnSpc>
                <a:spcPct val="200000"/>
              </a:lnSpc>
            </a:pPr>
            <a:r>
              <a:rPr lang="en-IN" sz="1200" dirty="0" smtClean="0">
                <a:latin typeface="Californian FB" pitchFamily="18" charset="0"/>
                <a:cs typeface="Times New Roman" pitchFamily="18" charset="0"/>
              </a:rPr>
              <a:t>A</a:t>
            </a:r>
          </a:p>
          <a:p>
            <a:pPr algn="ctr">
              <a:lnSpc>
                <a:spcPct val="200000"/>
              </a:lnSpc>
            </a:pPr>
            <a:r>
              <a:rPr lang="en-IN" sz="1200" dirty="0" smtClean="0">
                <a:latin typeface="Californian FB" pitchFamily="18" charset="0"/>
                <a:cs typeface="Times New Roman" pitchFamily="18" charset="0"/>
              </a:rPr>
              <a:t>Project Work</a:t>
            </a:r>
            <a:endParaRPr lang="en-IN" sz="1200" dirty="0" smtClean="0">
              <a:latin typeface="Times New Roman" pitchFamily="18" charset="0"/>
              <a:cs typeface="Times New Roman" pitchFamily="18" charset="0"/>
            </a:endParaRPr>
          </a:p>
          <a:p>
            <a:pPr algn="ctr">
              <a:lnSpc>
                <a:spcPct val="200000"/>
              </a:lnSpc>
            </a:pPr>
            <a:r>
              <a:rPr lang="en-IN" sz="1200" dirty="0" smtClean="0">
                <a:latin typeface="Californian FB" pitchFamily="18" charset="0"/>
                <a:cs typeface="Times New Roman" pitchFamily="18" charset="0"/>
              </a:rPr>
              <a:t>Submitted as Minor Project in Partial fulfilment for the award of Graduate Degree in</a:t>
            </a:r>
            <a:r>
              <a:rPr lang="en-US" sz="1200" dirty="0" smtClean="0">
                <a:latin typeface="Californian FB" pitchFamily="18" charset="0"/>
                <a:cs typeface="Times New Roman" pitchFamily="18" charset="0"/>
              </a:rPr>
              <a:t> </a:t>
            </a:r>
            <a:r>
              <a:rPr lang="en-IN" sz="1200" dirty="0" smtClean="0">
                <a:latin typeface="Californian FB" pitchFamily="18" charset="0"/>
                <a:cs typeface="Times New Roman" pitchFamily="18" charset="0"/>
              </a:rPr>
              <a:t>Bachelor of Engineering in Computer Science &amp; Engineering.</a:t>
            </a:r>
            <a:endParaRPr lang="en-US" sz="1200" dirty="0" smtClean="0">
              <a:latin typeface="Californian FB" pitchFamily="18" charset="0"/>
              <a:cs typeface="Times New Roman" pitchFamily="18" charset="0"/>
            </a:endParaRPr>
          </a:p>
          <a:p>
            <a:pPr algn="ctr">
              <a:lnSpc>
                <a:spcPct val="200000"/>
              </a:lnSpc>
            </a:pPr>
            <a:endParaRPr lang="en-US" sz="1200" dirty="0">
              <a:latin typeface="Times New Roman" pitchFamily="18" charset="0"/>
              <a:cs typeface="Times New Roman" pitchFamily="18" charset="0"/>
            </a:endParaRPr>
          </a:p>
        </p:txBody>
      </p:sp>
      <p:sp>
        <p:nvSpPr>
          <p:cNvPr id="8" name="TextBox 7"/>
          <p:cNvSpPr txBox="1"/>
          <p:nvPr/>
        </p:nvSpPr>
        <p:spPr>
          <a:xfrm>
            <a:off x="381000" y="4419600"/>
            <a:ext cx="6096000" cy="1061829"/>
          </a:xfrm>
          <a:prstGeom prst="rect">
            <a:avLst/>
          </a:prstGeom>
          <a:noFill/>
        </p:spPr>
        <p:txBody>
          <a:bodyPr wrap="square" rtlCol="0">
            <a:spAutoFit/>
          </a:bodyPr>
          <a:lstStyle/>
          <a:p>
            <a:pPr algn="ctr">
              <a:lnSpc>
                <a:spcPct val="150000"/>
              </a:lnSpc>
            </a:pPr>
            <a:r>
              <a:rPr lang="en-US" sz="1400" b="1" dirty="0" smtClean="0">
                <a:latin typeface="Times New Roman" pitchFamily="18" charset="0"/>
                <a:cs typeface="Times New Roman" pitchFamily="18" charset="0"/>
              </a:rPr>
              <a:t>Submitted To</a:t>
            </a:r>
          </a:p>
          <a:p>
            <a:pPr algn="ctr">
              <a:lnSpc>
                <a:spcPct val="150000"/>
              </a:lnSpc>
            </a:pPr>
            <a:r>
              <a:rPr lang="en-US" sz="1400" b="1" dirty="0" smtClean="0">
                <a:solidFill>
                  <a:schemeClr val="accent1">
                    <a:lumMod val="75000"/>
                  </a:schemeClr>
                </a:solidFill>
                <a:latin typeface="Times New Roman" pitchFamily="18" charset="0"/>
                <a:cs typeface="Times New Roman" pitchFamily="18" charset="0"/>
              </a:rPr>
              <a:t>RAJIV GANDHI PROUDYOGIKI VISHWAVIDYALAYA</a:t>
            </a:r>
          </a:p>
          <a:p>
            <a:pPr algn="ctr">
              <a:lnSpc>
                <a:spcPct val="150000"/>
              </a:lnSpc>
            </a:pPr>
            <a:r>
              <a:rPr lang="en-US" sz="1400" b="1" dirty="0" smtClean="0">
                <a:solidFill>
                  <a:schemeClr val="accent1">
                    <a:lumMod val="75000"/>
                  </a:schemeClr>
                </a:solidFill>
                <a:latin typeface="Times New Roman" pitchFamily="18" charset="0"/>
                <a:cs typeface="Times New Roman" pitchFamily="18" charset="0"/>
              </a:rPr>
              <a:t>BHOPAL, (M.P.)</a:t>
            </a:r>
            <a:endParaRPr lang="en-US" sz="1400" b="1" dirty="0">
              <a:solidFill>
                <a:schemeClr val="accent1">
                  <a:lumMod val="75000"/>
                </a:schemeClr>
              </a:solidFill>
              <a:latin typeface="Times New Roman" pitchFamily="18" charset="0"/>
              <a:cs typeface="Times New Roman" pitchFamily="18" charset="0"/>
            </a:endParaRPr>
          </a:p>
        </p:txBody>
      </p:sp>
      <p:pic>
        <p:nvPicPr>
          <p:cNvPr id="1026" name="Picture 2" descr="https://upload.wikimedia.org/wikipedia/en/thumb/c/c4/Rajiv_Gandhi_Proudyogiki_Vishwavidyalaya_logo.png/220px-Rajiv_Gandhi_Proudyogiki_Vishwavidyalaya_logo.png"/>
          <p:cNvPicPr>
            <a:picLocks noChangeAspect="1" noChangeArrowheads="1"/>
          </p:cNvPicPr>
          <p:nvPr/>
        </p:nvPicPr>
        <p:blipFill>
          <a:blip r:embed="rId4" cstate="print"/>
          <a:srcRect/>
          <a:stretch>
            <a:fillRect/>
          </a:stretch>
        </p:blipFill>
        <p:spPr bwMode="auto">
          <a:xfrm>
            <a:off x="2926080" y="5638800"/>
            <a:ext cx="1005840" cy="1070405"/>
          </a:xfrm>
          <a:prstGeom prst="rect">
            <a:avLst/>
          </a:prstGeom>
          <a:noFill/>
        </p:spPr>
      </p:pic>
      <p:sp>
        <p:nvSpPr>
          <p:cNvPr id="10" name="TextBox 9"/>
          <p:cNvSpPr txBox="1"/>
          <p:nvPr/>
        </p:nvSpPr>
        <p:spPr>
          <a:xfrm>
            <a:off x="381000" y="6781800"/>
            <a:ext cx="6096000" cy="2446824"/>
          </a:xfrm>
          <a:prstGeom prst="rect">
            <a:avLst/>
          </a:prstGeom>
          <a:noFill/>
        </p:spPr>
        <p:txBody>
          <a:bodyPr wrap="square" rtlCol="0">
            <a:spAutoFit/>
          </a:bodyPr>
          <a:lstStyle/>
          <a:p>
            <a:pPr algn="ctr">
              <a:lnSpc>
                <a:spcPct val="150000"/>
              </a:lnSpc>
            </a:pPr>
            <a:r>
              <a:rPr lang="en-US" sz="1400" b="1" dirty="0" smtClean="0">
                <a:latin typeface="Times New Roman" pitchFamily="18" charset="0"/>
                <a:cs typeface="Times New Roman" pitchFamily="18" charset="0"/>
              </a:rPr>
              <a:t>Submitted By</a:t>
            </a:r>
          </a:p>
          <a:p>
            <a:pPr algn="ctr">
              <a:lnSpc>
                <a:spcPct val="150000"/>
              </a:lnSpc>
            </a:pPr>
            <a:r>
              <a:rPr lang="en-US" sz="1200" b="1" dirty="0" smtClean="0">
                <a:solidFill>
                  <a:schemeClr val="accent1">
                    <a:lumMod val="75000"/>
                  </a:schemeClr>
                </a:solidFill>
                <a:latin typeface="Times New Roman" pitchFamily="18" charset="0"/>
                <a:cs typeface="Times New Roman" pitchFamily="18" charset="0"/>
              </a:rPr>
              <a:t>Kritik Shivanshu        [0126CS171046]</a:t>
            </a:r>
          </a:p>
          <a:p>
            <a:pPr algn="ctr">
              <a:lnSpc>
                <a:spcPct val="150000"/>
              </a:lnSpc>
            </a:pPr>
            <a:r>
              <a:rPr lang="en-US" sz="1200" b="1" dirty="0" smtClean="0">
                <a:solidFill>
                  <a:schemeClr val="accent1">
                    <a:lumMod val="75000"/>
                  </a:schemeClr>
                </a:solidFill>
                <a:latin typeface="Times New Roman" pitchFamily="18" charset="0"/>
                <a:cs typeface="Times New Roman" pitchFamily="18" charset="0"/>
              </a:rPr>
              <a:t>Jaya Rai                      [0126CS171041]</a:t>
            </a:r>
          </a:p>
          <a:p>
            <a:pPr algn="ctr">
              <a:lnSpc>
                <a:spcPct val="150000"/>
              </a:lnSpc>
            </a:pPr>
            <a:r>
              <a:rPr lang="en-US" sz="1200" b="1" dirty="0" smtClean="0">
                <a:solidFill>
                  <a:schemeClr val="accent1">
                    <a:lumMod val="75000"/>
                  </a:schemeClr>
                </a:solidFill>
                <a:latin typeface="Times New Roman" pitchFamily="18" charset="0"/>
                <a:cs typeface="Times New Roman" pitchFamily="18" charset="0"/>
              </a:rPr>
              <a:t>Divyanshi Singhal      [0126CS171031]</a:t>
            </a:r>
          </a:p>
          <a:p>
            <a:pPr algn="ctr">
              <a:lnSpc>
                <a:spcPct val="150000"/>
              </a:lnSpc>
            </a:pPr>
            <a:endParaRPr lang="en-US" sz="1400" b="1" dirty="0" smtClean="0">
              <a:latin typeface="Times New Roman" pitchFamily="18" charset="0"/>
              <a:cs typeface="Times New Roman" pitchFamily="18" charset="0"/>
            </a:endParaRPr>
          </a:p>
          <a:p>
            <a:pPr algn="ctr">
              <a:lnSpc>
                <a:spcPct val="150000"/>
              </a:lnSpc>
            </a:pPr>
            <a:r>
              <a:rPr lang="en-US" sz="1400" b="1" dirty="0" smtClean="0">
                <a:latin typeface="Times New Roman" pitchFamily="18" charset="0"/>
                <a:cs typeface="Times New Roman" pitchFamily="18" charset="0"/>
              </a:rPr>
              <a:t>Under the Guidance of </a:t>
            </a:r>
          </a:p>
          <a:p>
            <a:pPr algn="ctr">
              <a:lnSpc>
                <a:spcPct val="150000"/>
              </a:lnSpc>
            </a:pPr>
            <a:r>
              <a:rPr lang="en-US" sz="1200" b="1" dirty="0" smtClean="0">
                <a:solidFill>
                  <a:schemeClr val="accent1">
                    <a:lumMod val="75000"/>
                  </a:schemeClr>
                </a:solidFill>
                <a:latin typeface="Times New Roman" pitchFamily="18" charset="0"/>
                <a:cs typeface="Times New Roman" pitchFamily="18" charset="0"/>
              </a:rPr>
              <a:t>Prof. Apoorva Shrivastava</a:t>
            </a:r>
          </a:p>
          <a:p>
            <a:pPr algn="ctr">
              <a:lnSpc>
                <a:spcPct val="150000"/>
              </a:lnSpc>
            </a:pPr>
            <a:r>
              <a:rPr lang="en-US" sz="1200" b="1" dirty="0" smtClean="0">
                <a:solidFill>
                  <a:schemeClr val="accent1">
                    <a:lumMod val="75000"/>
                  </a:schemeClr>
                </a:solidFill>
                <a:latin typeface="Times New Roman" pitchFamily="18" charset="0"/>
                <a:cs typeface="Times New Roman" pitchFamily="18" charset="0"/>
              </a:rPr>
              <a:t>( Department of Computer Science &amp; Engineering )</a:t>
            </a:r>
            <a:endParaRPr lang="en-US" sz="1200"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4" name="Straight Connector 3"/>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8600" y="1143000"/>
            <a:ext cx="64008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1.2 Benefits of Internet of Things</a:t>
            </a:r>
            <a:endParaRPr lang="en-US" sz="1600" b="1" dirty="0">
              <a:latin typeface="Times New Roman" pitchFamily="18" charset="0"/>
              <a:cs typeface="Times New Roman" pitchFamily="18" charset="0"/>
            </a:endParaRPr>
          </a:p>
        </p:txBody>
      </p:sp>
      <p:sp>
        <p:nvSpPr>
          <p:cNvPr id="6" name="TextBox 5"/>
          <p:cNvSpPr txBox="1"/>
          <p:nvPr/>
        </p:nvSpPr>
        <p:spPr>
          <a:xfrm>
            <a:off x="609600" y="1752600"/>
            <a:ext cx="5638800" cy="6948056"/>
          </a:xfrm>
          <a:prstGeom prst="rect">
            <a:avLst/>
          </a:prstGeom>
          <a:noFill/>
        </p:spPr>
        <p:txBody>
          <a:bodyPr wrap="square" rtlCol="0">
            <a:spAutoFit/>
          </a:bodyPr>
          <a:lstStyle/>
          <a:p>
            <a:pPr algn="just">
              <a:lnSpc>
                <a:spcPct val="150000"/>
              </a:lnSpc>
            </a:pPr>
            <a:r>
              <a:rPr lang="en-IN" sz="1100" dirty="0" smtClean="0">
                <a:latin typeface="Century Gothic" pitchFamily="34" charset="0"/>
              </a:rPr>
              <a:t>Since </a:t>
            </a:r>
            <a:r>
              <a:rPr lang="en-IN" sz="1100" dirty="0" err="1" smtClean="0">
                <a:latin typeface="Century Gothic" pitchFamily="34" charset="0"/>
              </a:rPr>
              <a:t>IoT</a:t>
            </a:r>
            <a:r>
              <a:rPr lang="en-IN" sz="1100" dirty="0" smtClean="0">
                <a:latin typeface="Century Gothic" pitchFamily="34" charset="0"/>
              </a:rPr>
              <a:t> allows devices to be controlled remotely across the internet, thus it created opportunities to directly connect &amp; integrate the physical world to the computer-based systems using sensors and internet. The interconnection of these multiple embedded devices will be resulting in automation in nearly all fields and also enabling advanced applications. This is resulting in improved accuracy, efficiency and economic benefit with reduced human intervention. It encompasses technologies such as smart grids, smart homes, intelligent transportation and smart cities. The major benefits of </a:t>
            </a:r>
            <a:r>
              <a:rPr lang="en-IN" sz="1100" dirty="0" err="1" smtClean="0">
                <a:latin typeface="Century Gothic" pitchFamily="34" charset="0"/>
              </a:rPr>
              <a:t>IoT</a:t>
            </a:r>
            <a:r>
              <a:rPr lang="en-IN" sz="1100" dirty="0" smtClean="0">
                <a:latin typeface="Century Gothic" pitchFamily="34" charset="0"/>
              </a:rPr>
              <a:t> are:</a:t>
            </a:r>
          </a:p>
          <a:p>
            <a:pPr algn="just">
              <a:lnSpc>
                <a:spcPct val="150000"/>
              </a:lnSpc>
            </a:pPr>
            <a:endParaRPr lang="en-IN" sz="1100" dirty="0" smtClean="0">
              <a:latin typeface="Century Gothic" pitchFamily="34" charset="0"/>
            </a:endParaRPr>
          </a:p>
          <a:p>
            <a:pPr lvl="0">
              <a:lnSpc>
                <a:spcPct val="150000"/>
              </a:lnSpc>
              <a:buFont typeface="Arial" pitchFamily="34" charset="0"/>
              <a:buChar char="•"/>
            </a:pPr>
            <a:r>
              <a:rPr lang="en-IN" sz="1100" b="1" dirty="0" smtClean="0">
                <a:latin typeface="Century Gothic" pitchFamily="34" charset="0"/>
              </a:rPr>
              <a:t> Improved Customer Engagement</a:t>
            </a:r>
            <a:r>
              <a:rPr lang="en-IN" sz="1100" dirty="0" smtClean="0">
                <a:latin typeface="Century Gothic" pitchFamily="34" charset="0"/>
              </a:rPr>
              <a:t> – </a:t>
            </a:r>
            <a:r>
              <a:rPr lang="en-IN" sz="1100" dirty="0" err="1" smtClean="0">
                <a:latin typeface="Century Gothic" pitchFamily="34" charset="0"/>
              </a:rPr>
              <a:t>IoT</a:t>
            </a:r>
            <a:r>
              <a:rPr lang="en-IN" sz="1100" dirty="0" smtClean="0">
                <a:latin typeface="Century Gothic" pitchFamily="34" charset="0"/>
              </a:rPr>
              <a:t> improves customer experience by automating the action. For e.g. any issue in the car will be automatically detected by the sensors. The driver, as well as the manufacturer, will be notified about it. Till the time driver reaches the service station, the manufacturer will make sure that the faulty part is available at the service station.</a:t>
            </a:r>
          </a:p>
          <a:p>
            <a:pPr lvl="0">
              <a:lnSpc>
                <a:spcPct val="150000"/>
              </a:lnSpc>
            </a:pPr>
            <a:endParaRPr lang="en-US" sz="1100" dirty="0" smtClean="0">
              <a:latin typeface="Century Gothic" pitchFamily="34" charset="0"/>
            </a:endParaRPr>
          </a:p>
          <a:p>
            <a:pPr lvl="0">
              <a:lnSpc>
                <a:spcPct val="150000"/>
              </a:lnSpc>
              <a:buFont typeface="Arial" pitchFamily="34" charset="0"/>
              <a:buChar char="•"/>
            </a:pPr>
            <a:r>
              <a:rPr lang="en-IN" sz="1100" b="1" dirty="0" smtClean="0">
                <a:latin typeface="Century Gothic" pitchFamily="34" charset="0"/>
              </a:rPr>
              <a:t> Technical Optimization </a:t>
            </a:r>
            <a:r>
              <a:rPr lang="en-IN" sz="1100" dirty="0" smtClean="0">
                <a:latin typeface="Century Gothic" pitchFamily="34" charset="0"/>
              </a:rPr>
              <a:t>– </a:t>
            </a:r>
            <a:r>
              <a:rPr lang="en-IN" sz="1100" dirty="0" err="1" smtClean="0">
                <a:latin typeface="Century Gothic" pitchFamily="34" charset="0"/>
              </a:rPr>
              <a:t>IoT</a:t>
            </a:r>
            <a:r>
              <a:rPr lang="en-IN" sz="1100" dirty="0" smtClean="0">
                <a:latin typeface="Century Gothic" pitchFamily="34" charset="0"/>
              </a:rPr>
              <a:t> has helped a lot in improving technologies and making them better. The manufacturer can collect data from different car sensors and analyse them to improve their design and make them much more efficient.</a:t>
            </a:r>
          </a:p>
          <a:p>
            <a:pPr lvl="0">
              <a:lnSpc>
                <a:spcPct val="150000"/>
              </a:lnSpc>
            </a:pPr>
            <a:endParaRPr lang="en-US" sz="1100" dirty="0" smtClean="0">
              <a:latin typeface="Century Gothic" pitchFamily="34" charset="0"/>
            </a:endParaRPr>
          </a:p>
          <a:p>
            <a:pPr lvl="0">
              <a:lnSpc>
                <a:spcPct val="150000"/>
              </a:lnSpc>
              <a:buFont typeface="Arial" pitchFamily="34" charset="0"/>
              <a:buChar char="•"/>
            </a:pPr>
            <a:r>
              <a:rPr lang="en-IN" sz="1100" b="1" dirty="0" smtClean="0">
                <a:latin typeface="Century Gothic" pitchFamily="34" charset="0"/>
              </a:rPr>
              <a:t> Reduced Waste</a:t>
            </a:r>
            <a:r>
              <a:rPr lang="en-IN" sz="1100" dirty="0" smtClean="0">
                <a:latin typeface="Century Gothic" pitchFamily="34" charset="0"/>
              </a:rPr>
              <a:t> – Our current insights are superficial, but </a:t>
            </a:r>
            <a:r>
              <a:rPr lang="en-IN" sz="1100" dirty="0" err="1" smtClean="0">
                <a:latin typeface="Century Gothic" pitchFamily="34" charset="0"/>
              </a:rPr>
              <a:t>IoT</a:t>
            </a:r>
            <a:r>
              <a:rPr lang="en-IN" sz="1100" dirty="0" smtClean="0">
                <a:latin typeface="Century Gothic" pitchFamily="34" charset="0"/>
              </a:rPr>
              <a:t> provides real-time information leading to effective decision making &amp; management of resources. For example, if a manufacturer finds fault in multiple engines, he can track the manufacturing plant of those engines and can rectify the issue with manufacturing belt.</a:t>
            </a: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a:latin typeface="Century Gothic"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4" name="Straight Connector 3"/>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1143000"/>
            <a:ext cx="64008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1.3 Internet of Things Hardware</a:t>
            </a:r>
            <a:endParaRPr lang="en-US" sz="1600" b="1" dirty="0">
              <a:latin typeface="Times New Roman" pitchFamily="18" charset="0"/>
              <a:cs typeface="Times New Roman" pitchFamily="18" charset="0"/>
            </a:endParaRPr>
          </a:p>
        </p:txBody>
      </p:sp>
      <p:sp>
        <p:nvSpPr>
          <p:cNvPr id="12" name="TextBox 11"/>
          <p:cNvSpPr txBox="1"/>
          <p:nvPr/>
        </p:nvSpPr>
        <p:spPr>
          <a:xfrm>
            <a:off x="609600" y="1752600"/>
            <a:ext cx="5638800" cy="7455887"/>
          </a:xfrm>
          <a:prstGeom prst="rect">
            <a:avLst/>
          </a:prstGeom>
          <a:noFill/>
        </p:spPr>
        <p:txBody>
          <a:bodyPr wrap="square" rtlCol="0">
            <a:spAutoFit/>
          </a:bodyPr>
          <a:lstStyle/>
          <a:p>
            <a:pPr>
              <a:lnSpc>
                <a:spcPct val="150000"/>
              </a:lnSpc>
            </a:pPr>
            <a:r>
              <a:rPr lang="en-IN" sz="1100" dirty="0" smtClean="0">
                <a:latin typeface="Century Gothic" pitchFamily="34" charset="0"/>
              </a:rPr>
              <a:t>Now the main question is what the required hardware for is preparing an </a:t>
            </a:r>
            <a:r>
              <a:rPr lang="en-IN" sz="1100" dirty="0" err="1" smtClean="0">
                <a:latin typeface="Century Gothic" pitchFamily="34" charset="0"/>
              </a:rPr>
              <a:t>IoT</a:t>
            </a:r>
            <a:r>
              <a:rPr lang="en-IN" sz="1100" dirty="0" smtClean="0">
                <a:latin typeface="Century Gothic" pitchFamily="34" charset="0"/>
              </a:rPr>
              <a:t> solution. The answer to this question is, you’ll first require sensors that will sense the environment, then you require a remote dashboard to monitor your output and display it in a clearer &amp; conceivable form. At last, you will require a device with the capability of serving &amp; routing. The key task of the system would be detecting specific conditions and taking actions accordingly. One thing to keep in mind is securing the communication between the devices and the dashboard.</a:t>
            </a:r>
            <a:endParaRPr lang="en-US" sz="1100" dirty="0" smtClean="0">
              <a:latin typeface="Century Gothic" pitchFamily="34" charset="0"/>
            </a:endParaRPr>
          </a:p>
          <a:p>
            <a:pPr>
              <a:lnSpc>
                <a:spcPct val="150000"/>
              </a:lnSpc>
            </a:pPr>
            <a:r>
              <a:rPr lang="en-IN" sz="1100" dirty="0" smtClean="0">
                <a:latin typeface="Century Gothic" pitchFamily="34" charset="0"/>
              </a:rPr>
              <a:t>Some of the common sensors that you are surrounded by are accelerometers, temperature sensors, magnetometers, proximity sensors, gyroscopes, image sensors, acoustic sensors, light sensors, pressure sensors, gas RFID sensors, humidity sensors &amp; micro flow sensors.</a:t>
            </a:r>
            <a:endParaRPr lang="en-US" sz="1100" dirty="0" smtClean="0">
              <a:latin typeface="Century Gothic" pitchFamily="34" charset="0"/>
            </a:endParaRPr>
          </a:p>
          <a:p>
            <a:pPr>
              <a:lnSpc>
                <a:spcPct val="150000"/>
              </a:lnSpc>
            </a:pPr>
            <a:r>
              <a:rPr lang="en-IN" sz="1100" dirty="0" smtClean="0">
                <a:latin typeface="Century Gothic" pitchFamily="34" charset="0"/>
              </a:rPr>
              <a:t>Nowadays we also have many wearable devices like smartwatches, shoes &amp; 3D glasses. This is the best example of a smart solution. 3D glasses adjust television’s brightness and contrast according to your eye and your smartwatches keeps track of your daily activities and fitness. </a:t>
            </a:r>
            <a:endParaRPr lang="en-US" sz="1100" dirty="0" smtClean="0">
              <a:latin typeface="Century Gothic" pitchFamily="34" charset="0"/>
            </a:endParaRPr>
          </a:p>
          <a:p>
            <a:pPr>
              <a:lnSpc>
                <a:spcPct val="150000"/>
              </a:lnSpc>
            </a:pPr>
            <a:r>
              <a:rPr lang="en-IN" sz="1100" dirty="0" smtClean="0">
                <a:latin typeface="Century Gothic" pitchFamily="34" charset="0"/>
              </a:rPr>
              <a:t>But the most important device which has tremendously contributed to </a:t>
            </a:r>
            <a:r>
              <a:rPr lang="en-IN" sz="1100" dirty="0" err="1" smtClean="0">
                <a:latin typeface="Century Gothic" pitchFamily="34" charset="0"/>
              </a:rPr>
              <a:t>IoT</a:t>
            </a:r>
            <a:r>
              <a:rPr lang="en-IN" sz="1100" dirty="0" smtClean="0">
                <a:latin typeface="Century Gothic" pitchFamily="34" charset="0"/>
              </a:rPr>
              <a:t> are the cell phones. Mobile apps have immensely contributed to revolutionizing the technology world. Cell phones are already encased with applications and sensors that reveals lots of information about its user. It has Geo-location information, it can sense and trace light condition, the orientation of your device and a lot more information. It also comes with multiple connectivity options like Wi-Fi, Bluetooth and cellular that helps them to communicate with other devices. Thus, due to these default qualities of cell phones, it is the core of the </a:t>
            </a:r>
            <a:r>
              <a:rPr lang="en-IN" sz="1100" dirty="0" err="1" smtClean="0">
                <a:latin typeface="Century Gothic" pitchFamily="34" charset="0"/>
              </a:rPr>
              <a:t>IoT</a:t>
            </a:r>
            <a:r>
              <a:rPr lang="en-IN" sz="1100" dirty="0" smtClean="0">
                <a:latin typeface="Century Gothic" pitchFamily="34" charset="0"/>
              </a:rPr>
              <a:t> ecosystem. Today, Smartphone can interact with smartwatch and fitness band to further ease and enhance the user experience.</a:t>
            </a:r>
            <a:endParaRPr lang="en-US" sz="1100" dirty="0" smtClean="0">
              <a:latin typeface="Century Gothic" pitchFamily="34" charset="0"/>
            </a:endParaRPr>
          </a:p>
          <a:p>
            <a:pPr>
              <a:lnSpc>
                <a:spcPct val="150000"/>
              </a:lnSpc>
            </a:pPr>
            <a:r>
              <a:rPr lang="en-IN" sz="1100" dirty="0" err="1" smtClean="0">
                <a:latin typeface="Century Gothic" pitchFamily="34" charset="0"/>
              </a:rPr>
              <a:t>IoT</a:t>
            </a:r>
            <a:r>
              <a:rPr lang="en-IN" sz="1100" dirty="0" smtClean="0">
                <a:latin typeface="Century Gothic" pitchFamily="34" charset="0"/>
              </a:rPr>
              <a:t> uses multiple technologies and protocols to communicate with devices based on the requirements. The major technologies &amp; protocols are Bluetooth, wireless, NFC, RFID, radio protocols and Wi-Fi-Direct.</a:t>
            </a:r>
            <a:endParaRPr lang="en-US" sz="1100" dirty="0" smtClean="0">
              <a:latin typeface="Century Gothic" pitchFamily="34"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4" name="Straight Connector 3"/>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9600" y="1143000"/>
            <a:ext cx="5638800" cy="2631490"/>
          </a:xfrm>
          <a:prstGeom prst="rect">
            <a:avLst/>
          </a:prstGeom>
          <a:noFill/>
        </p:spPr>
        <p:txBody>
          <a:bodyPr wrap="square" rtlCol="0">
            <a:spAutoFit/>
          </a:bodyPr>
          <a:lstStyle/>
          <a:p>
            <a:pPr>
              <a:lnSpc>
                <a:spcPct val="150000"/>
              </a:lnSpc>
            </a:pPr>
            <a:r>
              <a:rPr lang="en-IN" sz="1100" dirty="0" err="1" smtClean="0">
                <a:latin typeface="Century Gothic" pitchFamily="34" charset="0"/>
              </a:rPr>
              <a:t>IoT</a:t>
            </a:r>
            <a:r>
              <a:rPr lang="en-IN" sz="1100" dirty="0" smtClean="0">
                <a:latin typeface="Century Gothic" pitchFamily="34" charset="0"/>
              </a:rPr>
              <a:t> applications are flourishing across all industries &amp; market. The </a:t>
            </a:r>
            <a:r>
              <a:rPr lang="en-IN" sz="1100" dirty="0" err="1" smtClean="0">
                <a:latin typeface="Century Gothic" pitchFamily="34" charset="0"/>
              </a:rPr>
              <a:t>IoT</a:t>
            </a:r>
            <a:r>
              <a:rPr lang="en-IN" sz="1100" dirty="0" smtClean="0">
                <a:latin typeface="Century Gothic" pitchFamily="34" charset="0"/>
              </a:rPr>
              <a:t> has a multitude of expansion over various industries. It spans over all groups of users, from those who are trying to reduce &amp; conserve energy in their home to large organizations who want to improve their business operations. </a:t>
            </a:r>
            <a:r>
              <a:rPr lang="en-IN" sz="1100" dirty="0" err="1" smtClean="0">
                <a:latin typeface="Century Gothic" pitchFamily="34" charset="0"/>
              </a:rPr>
              <a:t>IoT</a:t>
            </a:r>
            <a:r>
              <a:rPr lang="en-IN" sz="1100" dirty="0" smtClean="0">
                <a:latin typeface="Century Gothic" pitchFamily="34" charset="0"/>
              </a:rPr>
              <a:t> has not only proved itself useful in optimizing critical applications in many organisations, but also have boosted the concept of advanced automation which we have imagined a decade before. Let’s understand the capabilities of </a:t>
            </a:r>
            <a:r>
              <a:rPr lang="en-IN" sz="1100" dirty="0" err="1" smtClean="0">
                <a:latin typeface="Century Gothic" pitchFamily="34" charset="0"/>
              </a:rPr>
              <a:t>IoT</a:t>
            </a:r>
            <a:r>
              <a:rPr lang="en-IN" sz="1100" dirty="0" smtClean="0">
                <a:latin typeface="Century Gothic" pitchFamily="34" charset="0"/>
              </a:rPr>
              <a:t> across different industries and look how they are revolutionizing them.</a:t>
            </a: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a:latin typeface="Century Gothic" pitchFamily="34"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43000"/>
            <a:ext cx="64008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1.4 Internet of Things Various Domains</a:t>
            </a:r>
            <a:endParaRPr lang="en-US" sz="1600" b="1" dirty="0">
              <a:latin typeface="Times New Roman" pitchFamily="18" charset="0"/>
              <a:cs typeface="Times New Roman" pitchFamily="18" charset="0"/>
            </a:endParaRPr>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 y="1828800"/>
            <a:ext cx="5638800" cy="6948056"/>
          </a:xfrm>
          <a:prstGeom prst="rect">
            <a:avLst/>
          </a:prstGeom>
          <a:noFill/>
        </p:spPr>
        <p:txBody>
          <a:bodyPr wrap="square" rtlCol="0">
            <a:spAutoFit/>
          </a:bodyPr>
          <a:lstStyle/>
          <a:p>
            <a:pPr>
              <a:lnSpc>
                <a:spcPct val="150000"/>
              </a:lnSpc>
            </a:pPr>
            <a:r>
              <a:rPr lang="en-IN" sz="1100" b="1" dirty="0" smtClean="0">
                <a:latin typeface="Century Gothic" pitchFamily="34" charset="0"/>
              </a:rPr>
              <a:t>Energy Applications: </a:t>
            </a:r>
            <a:r>
              <a:rPr lang="en-IN" sz="1100" dirty="0" smtClean="0">
                <a:latin typeface="Century Gothic" pitchFamily="34" charset="0"/>
              </a:rPr>
              <a:t>The energy rates have raised to a great instinct. Individuals and organisations, both are searching ways to reduce and control the consumption. </a:t>
            </a:r>
            <a:r>
              <a:rPr lang="en-IN" sz="1100" dirty="0" err="1" smtClean="0">
                <a:latin typeface="Century Gothic" pitchFamily="34" charset="0"/>
              </a:rPr>
              <a:t>IoT</a:t>
            </a:r>
            <a:r>
              <a:rPr lang="en-IN" sz="1100" dirty="0" smtClean="0">
                <a:latin typeface="Century Gothic" pitchFamily="34" charset="0"/>
              </a:rPr>
              <a:t> provides a way to not only monitor the energy usage at the appliance-level but also at the house-level, grid level or could be at the distribution level. Smart Meters &amp; Smart Grid are used to monitor energy consumption. It also detects threats to the system performance and stability, which protect appliances from downtime and damages.</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Healthcare Application</a:t>
            </a:r>
            <a:r>
              <a:rPr lang="en-IN" sz="1100" dirty="0" smtClean="0">
                <a:latin typeface="Century Gothic" pitchFamily="34" charset="0"/>
              </a:rPr>
              <a:t>: Smartwatches and fitness devices have changed the frequency of health monitoring. People can monitor their own health at regular intervals. Not only this, now if a patient is coming to the hospital by ambulance, by the time he or she reaches the hospital his health report is diagnosed by doctors and the hospital quickly starts the treatment. The data gathered from multiple healthcare applications are now collected and used to analyse different disease and find its cure.</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Education</a:t>
            </a:r>
            <a:r>
              <a:rPr lang="en-IN" sz="1100" dirty="0" smtClean="0">
                <a:latin typeface="Century Gothic" pitchFamily="34" charset="0"/>
              </a:rPr>
              <a:t>: </a:t>
            </a:r>
            <a:r>
              <a:rPr lang="en-IN" sz="1100" dirty="0" err="1" smtClean="0">
                <a:latin typeface="Century Gothic" pitchFamily="34" charset="0"/>
              </a:rPr>
              <a:t>IoT</a:t>
            </a:r>
            <a:r>
              <a:rPr lang="en-IN" sz="1100" dirty="0" smtClean="0">
                <a:latin typeface="Century Gothic" pitchFamily="34" charset="0"/>
              </a:rPr>
              <a:t> provides education aids which helps in fulfilling the gaps in the education industry. It not only improves the quality of education but also optimizes the cost and improves the management by taking into consideration students response and performance.</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Government</a:t>
            </a:r>
            <a:r>
              <a:rPr lang="en-IN" sz="1100" dirty="0" smtClean="0">
                <a:latin typeface="Century Gothic" pitchFamily="34" charset="0"/>
              </a:rPr>
              <a:t>: Governments are trying to build smart cities using </a:t>
            </a:r>
            <a:r>
              <a:rPr lang="en-IN" sz="1100" dirty="0" err="1" smtClean="0">
                <a:latin typeface="Century Gothic" pitchFamily="34" charset="0"/>
              </a:rPr>
              <a:t>IoT</a:t>
            </a:r>
            <a:r>
              <a:rPr lang="en-IN" sz="1100" dirty="0" smtClean="0">
                <a:latin typeface="Century Gothic" pitchFamily="34" charset="0"/>
              </a:rPr>
              <a:t> solutions. </a:t>
            </a:r>
            <a:r>
              <a:rPr lang="en-IN" sz="1100" dirty="0" err="1" smtClean="0">
                <a:latin typeface="Century Gothic" pitchFamily="34" charset="0"/>
              </a:rPr>
              <a:t>IoT</a:t>
            </a:r>
            <a:r>
              <a:rPr lang="en-IN" sz="1100" dirty="0" smtClean="0">
                <a:latin typeface="Century Gothic" pitchFamily="34" charset="0"/>
              </a:rPr>
              <a:t> enhances armed force systems and services. It provides better security across the borders through inexpensive &amp; high-performance devices. </a:t>
            </a:r>
            <a:r>
              <a:rPr lang="en-IN" sz="1100" dirty="0" err="1" smtClean="0">
                <a:latin typeface="Century Gothic" pitchFamily="34" charset="0"/>
              </a:rPr>
              <a:t>IoT</a:t>
            </a:r>
            <a:r>
              <a:rPr lang="en-IN" sz="1100" dirty="0" smtClean="0">
                <a:latin typeface="Century Gothic" pitchFamily="34" charset="0"/>
              </a:rPr>
              <a:t> helps government agencies to monitor data in real-time and improve their services like healthcare, transportation, education etc.</a:t>
            </a:r>
          </a:p>
          <a:p>
            <a:pPr>
              <a:lnSpc>
                <a:spcPct val="150000"/>
              </a:lnSpc>
            </a:pPr>
            <a:endParaRPr lang="en-US" sz="1100" dirty="0" smtClean="0">
              <a:latin typeface="Century Gothic"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4" name="Straight Connector 3"/>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9600" y="990600"/>
            <a:ext cx="5638800" cy="4408899"/>
          </a:xfrm>
          <a:prstGeom prst="rect">
            <a:avLst/>
          </a:prstGeom>
          <a:noFill/>
        </p:spPr>
        <p:txBody>
          <a:bodyPr wrap="square" rtlCol="0">
            <a:spAutoFit/>
          </a:bodyPr>
          <a:lstStyle/>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Air and Water Pollution: </a:t>
            </a:r>
            <a:r>
              <a:rPr lang="en-IN" sz="1100" dirty="0" smtClean="0">
                <a:latin typeface="Century Gothic" pitchFamily="34" charset="0"/>
              </a:rPr>
              <a:t>Through various sensors, we can detect the pollution in the air and water by frequent sampling. This helps in preventing substantial contamination and related disasters. </a:t>
            </a:r>
            <a:r>
              <a:rPr lang="en-IN" sz="1100" dirty="0" err="1" smtClean="0">
                <a:latin typeface="Century Gothic" pitchFamily="34" charset="0"/>
              </a:rPr>
              <a:t>IoT</a:t>
            </a:r>
            <a:r>
              <a:rPr lang="en-IN" sz="1100" dirty="0" smtClean="0">
                <a:latin typeface="Century Gothic" pitchFamily="34" charset="0"/>
              </a:rPr>
              <a:t> allows operations to minimize the human intervention in farming analysis and monitoring. Systems automatically detect changes in crops, soil, environment, and more.</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Transportation</a:t>
            </a:r>
            <a:r>
              <a:rPr lang="en-IN" sz="1100" dirty="0" smtClean="0">
                <a:latin typeface="Century Gothic" pitchFamily="34" charset="0"/>
              </a:rPr>
              <a:t>: </a:t>
            </a:r>
            <a:r>
              <a:rPr lang="en-IN" sz="1100" dirty="0" err="1" smtClean="0">
                <a:latin typeface="Century Gothic" pitchFamily="34" charset="0"/>
              </a:rPr>
              <a:t>IoT</a:t>
            </a:r>
            <a:r>
              <a:rPr lang="en-IN" sz="1100" dirty="0" smtClean="0">
                <a:latin typeface="Century Gothic" pitchFamily="34" charset="0"/>
              </a:rPr>
              <a:t> has changed the transportation sector. Now, we have self-driving cars with sensors, traffic lights that can sense the traffic and switch automatically, parking assistance, giving us the location of free parking space etc. Also, various sensors in your vehicle indicate you about the current status of your vehicle, so that you don’t face any issues while travelling.  </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Marketing your product</a:t>
            </a:r>
            <a:r>
              <a:rPr lang="en-IN" sz="1100" dirty="0" smtClean="0">
                <a:latin typeface="Century Gothic" pitchFamily="34" charset="0"/>
              </a:rPr>
              <a:t>: Using </a:t>
            </a:r>
            <a:r>
              <a:rPr lang="en-IN" sz="1100" dirty="0" err="1" smtClean="0">
                <a:latin typeface="Century Gothic" pitchFamily="34" charset="0"/>
              </a:rPr>
              <a:t>IoT</a:t>
            </a:r>
            <a:r>
              <a:rPr lang="en-IN" sz="1100" dirty="0" smtClean="0">
                <a:latin typeface="Century Gothic" pitchFamily="34" charset="0"/>
              </a:rPr>
              <a:t>, organizations can better analyse &amp; respond to customer preferences by delivering relevant content and solutions. It helps in improving business strategies in the real-time.</a:t>
            </a: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43000"/>
            <a:ext cx="64008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1.5 About Project</a:t>
            </a:r>
            <a:endParaRPr lang="en-US" sz="1600" b="1" dirty="0">
              <a:latin typeface="Times New Roman" pitchFamily="18" charset="0"/>
              <a:cs typeface="Times New Roman" pitchFamily="18" charset="0"/>
            </a:endParaRPr>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 y="1828800"/>
            <a:ext cx="5638800" cy="2800767"/>
          </a:xfrm>
          <a:prstGeom prst="rect">
            <a:avLst/>
          </a:prstGeom>
          <a:noFill/>
        </p:spPr>
        <p:txBody>
          <a:bodyPr wrap="square" rtlCol="0">
            <a:spAutoFit/>
          </a:bodyPr>
          <a:lstStyle/>
          <a:p>
            <a:pPr algn="just">
              <a:lnSpc>
                <a:spcPct val="200000"/>
              </a:lnSpc>
            </a:pPr>
            <a:r>
              <a:rPr lang="en-IN" sz="1100" dirty="0" smtClean="0">
                <a:latin typeface="Century Gothic" pitchFamily="34" charset="0"/>
              </a:rPr>
              <a:t>The Home Automation System is built around Bolt Wi-Fi module and IFTTT Technology. The hardware set up should be according to the circuit diagram. The IFTTT technology is integrated with Bolt Wi-Fi Module through its Cloud server.</a:t>
            </a:r>
          </a:p>
          <a:p>
            <a:pPr algn="just">
              <a:lnSpc>
                <a:spcPct val="200000"/>
              </a:lnSpc>
            </a:pPr>
            <a:r>
              <a:rPr lang="en-IN" sz="1100" dirty="0" smtClean="0">
                <a:latin typeface="Century Gothic" pitchFamily="34" charset="0"/>
              </a:rPr>
              <a:t>Here the Google Assistant based on IFTTT technology will help us to control the home appliances. This give freedom to control home appliances from anywhere in the World, through  Voice. The only thing is need is that one Smartphone with good Internet Connection.</a:t>
            </a:r>
            <a:endParaRPr lang="en-US" sz="1100" dirty="0" smtClean="0">
              <a:latin typeface="Century Gothic" pitchFamily="34" charset="0"/>
            </a:endParaRPr>
          </a:p>
          <a:p>
            <a:pPr algn="just">
              <a:lnSpc>
                <a:spcPct val="200000"/>
              </a:lnSpc>
            </a:pPr>
            <a:endParaRPr lang="en-US" sz="1100" dirty="0" smtClean="0">
              <a:latin typeface="Century Gothic"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pic>
        <p:nvPicPr>
          <p:cNvPr id="9" name="Picture 8" descr="IMG_20190626_225146-01.jpeg"/>
          <p:cNvPicPr>
            <a:picLocks noChangeAspect="1"/>
          </p:cNvPicPr>
          <p:nvPr/>
        </p:nvPicPr>
        <p:blipFill>
          <a:blip r:embed="rId3" cstate="print"/>
          <a:stretch>
            <a:fillRect/>
          </a:stretch>
        </p:blipFill>
        <p:spPr>
          <a:xfrm>
            <a:off x="1143000" y="5105400"/>
            <a:ext cx="4572000" cy="325823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pic>
        <p:nvPicPr>
          <p:cNvPr id="3" name="Picture 2" descr="26323.png"/>
          <p:cNvPicPr>
            <a:picLocks noChangeAspect="1"/>
          </p:cNvPicPr>
          <p:nvPr/>
        </p:nvPicPr>
        <p:blipFill>
          <a:blip r:embed="rId2" cstate="print"/>
          <a:stretch>
            <a:fillRect/>
          </a:stretch>
        </p:blipFill>
        <p:spPr>
          <a:xfrm rot="16200000">
            <a:off x="-1409700" y="1409700"/>
            <a:ext cx="9906000" cy="7086600"/>
          </a:xfrm>
          <a:prstGeom prst="rect">
            <a:avLst/>
          </a:prstGeom>
        </p:spPr>
      </p:pic>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934200"/>
            <a:ext cx="5791200" cy="1938992"/>
          </a:xfrm>
          <a:prstGeom prst="rect">
            <a:avLst/>
          </a:prstGeom>
          <a:noFill/>
        </p:spPr>
        <p:txBody>
          <a:bodyPr wrap="square" rtlCol="0">
            <a:spAutoFit/>
          </a:bodyPr>
          <a:lstStyle/>
          <a:p>
            <a:pPr algn="r"/>
            <a:r>
              <a:rPr lang="en-US" sz="6000" dirty="0" smtClean="0">
                <a:latin typeface="Times New Roman" pitchFamily="18" charset="0"/>
                <a:cs typeface="Times New Roman" pitchFamily="18" charset="0"/>
              </a:rPr>
              <a:t>2.</a:t>
            </a:r>
            <a:r>
              <a:rPr lang="en-US" sz="6000" dirty="0" smtClean="0">
                <a:latin typeface="French Script MT" pitchFamily="66" charset="0"/>
                <a:cs typeface="Times New Roman" pitchFamily="18" charset="0"/>
              </a:rPr>
              <a:t> </a:t>
            </a:r>
            <a:endParaRPr lang="en-US" sz="6000" dirty="0" smtClean="0">
              <a:latin typeface="French Script MT" pitchFamily="66" charset="0"/>
            </a:endParaRPr>
          </a:p>
          <a:p>
            <a:pPr algn="r"/>
            <a:r>
              <a:rPr lang="en-US" sz="6000" dirty="0" smtClean="0">
                <a:latin typeface="French Script MT" pitchFamily="66" charset="0"/>
                <a:cs typeface="Times New Roman" pitchFamily="18" charset="0"/>
              </a:rPr>
              <a:t>Software Requirements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Software Requirements     </a:t>
            </a:r>
            <a:endParaRPr lang="en-US" sz="1400" dirty="0">
              <a:latin typeface="Californian FB" pitchFamily="18" charset="0"/>
            </a:endParaRPr>
          </a:p>
        </p:txBody>
      </p:sp>
      <p:sp>
        <p:nvSpPr>
          <p:cNvPr id="5" name="TextBox 4"/>
          <p:cNvSpPr txBox="1"/>
          <p:nvPr/>
        </p:nvSpPr>
        <p:spPr>
          <a:xfrm>
            <a:off x="228600" y="1066800"/>
            <a:ext cx="6400800" cy="923330"/>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2. Software Requirements</a:t>
            </a:r>
          </a:p>
          <a:p>
            <a:pPr>
              <a:lnSpc>
                <a:spcPct val="150000"/>
              </a:lnSpc>
            </a:pP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2.1 Bolt </a:t>
            </a:r>
            <a:r>
              <a:rPr lang="en-US" sz="1600" b="1" dirty="0" err="1" smtClean="0">
                <a:latin typeface="Times New Roman" pitchFamily="18" charset="0"/>
                <a:cs typeface="Times New Roman" pitchFamily="18" charset="0"/>
              </a:rPr>
              <a:t>IoT</a:t>
            </a:r>
            <a:r>
              <a:rPr lang="en-US" sz="1600" b="1" dirty="0" smtClean="0">
                <a:latin typeface="Times New Roman" pitchFamily="18" charset="0"/>
                <a:cs typeface="Times New Roman" pitchFamily="18" charset="0"/>
              </a:rPr>
              <a:t> Cloud</a:t>
            </a:r>
            <a:endParaRPr lang="en-US" b="1" dirty="0">
              <a:latin typeface="Times New Roman" pitchFamily="18" charset="0"/>
              <a:cs typeface="Times New Roman" pitchFamily="18" charset="0"/>
            </a:endParaRPr>
          </a:p>
        </p:txBody>
      </p:sp>
      <p:sp>
        <p:nvSpPr>
          <p:cNvPr id="6" name="TextBox 5"/>
          <p:cNvSpPr txBox="1"/>
          <p:nvPr/>
        </p:nvSpPr>
        <p:spPr>
          <a:xfrm>
            <a:off x="457200" y="5105400"/>
            <a:ext cx="5943600" cy="4662815"/>
          </a:xfrm>
          <a:prstGeom prst="rect">
            <a:avLst/>
          </a:prstGeom>
          <a:noFill/>
        </p:spPr>
        <p:txBody>
          <a:bodyPr wrap="square" rtlCol="0">
            <a:spAutoFit/>
          </a:bodyPr>
          <a:lstStyle/>
          <a:p>
            <a:pPr algn="just">
              <a:lnSpc>
                <a:spcPct val="150000"/>
              </a:lnSpc>
            </a:pPr>
            <a:r>
              <a:rPr lang="en-US" sz="1100" b="1" dirty="0" smtClean="0">
                <a:latin typeface="Century Gothic" pitchFamily="34" charset="0"/>
              </a:rPr>
              <a:t>Remote Configuration</a:t>
            </a:r>
          </a:p>
          <a:p>
            <a:pPr algn="just">
              <a:lnSpc>
                <a:spcPct val="150000"/>
              </a:lnSpc>
            </a:pPr>
            <a:r>
              <a:rPr lang="en-US" sz="1100" dirty="0" smtClean="0">
                <a:latin typeface="Century Gothic" pitchFamily="34" charset="0"/>
              </a:rPr>
              <a:t>The Platform let’s you remotely configure and initialize the pins on your Bolt Wi-Fi module. Which means you can adapt to hardware setup changes that have been made remotely when you want to add more sensors or actuators to your existing product.</a:t>
            </a:r>
          </a:p>
          <a:p>
            <a:pPr algn="just">
              <a:lnSpc>
                <a:spcPct val="150000"/>
              </a:lnSpc>
            </a:pPr>
            <a:r>
              <a:rPr lang="en-US" sz="1100" dirty="0" smtClean="0">
                <a:latin typeface="Century Gothic" pitchFamily="34" charset="0"/>
              </a:rPr>
              <a:t>The configuration is highly intuitive because of the GUI based pin selector on the dashboard.</a:t>
            </a:r>
          </a:p>
          <a:p>
            <a:pPr algn="just">
              <a:lnSpc>
                <a:spcPct val="150000"/>
              </a:lnSpc>
            </a:pPr>
            <a:endParaRPr lang="en-US" sz="1100" dirty="0" smtClean="0">
              <a:latin typeface="Century Gothic" pitchFamily="34" charset="0"/>
            </a:endParaRPr>
          </a:p>
          <a:p>
            <a:pPr algn="just">
              <a:lnSpc>
                <a:spcPct val="150000"/>
              </a:lnSpc>
            </a:pPr>
            <a:r>
              <a:rPr lang="en-US" sz="1100" b="1" dirty="0" smtClean="0">
                <a:latin typeface="Century Gothic" pitchFamily="34" charset="0"/>
              </a:rPr>
              <a:t>Code Editor</a:t>
            </a:r>
          </a:p>
          <a:p>
            <a:pPr algn="just">
              <a:lnSpc>
                <a:spcPct val="150000"/>
              </a:lnSpc>
            </a:pPr>
            <a:r>
              <a:rPr lang="en-US" sz="1100" dirty="0" smtClean="0">
                <a:latin typeface="Century Gothic" pitchFamily="34" charset="0"/>
              </a:rPr>
              <a:t>The Bolt Cloud gives you the option to code directly on the dashboard besides uploading the codes that you have saved offline. These codes that you build are your ‘products’ and can be linked to any of your Bolt devices Over the Air.</a:t>
            </a:r>
          </a:p>
          <a:p>
            <a:pPr algn="just">
              <a:lnSpc>
                <a:spcPct val="150000"/>
              </a:lnSpc>
            </a:pPr>
            <a:endParaRPr lang="en-US" sz="1100" dirty="0" smtClean="0">
              <a:latin typeface="Century Gothic" pitchFamily="34" charset="0"/>
            </a:endParaRPr>
          </a:p>
          <a:p>
            <a:pPr algn="just">
              <a:lnSpc>
                <a:spcPct val="150000"/>
              </a:lnSpc>
            </a:pPr>
            <a:r>
              <a:rPr lang="en-US" sz="1100" b="1" dirty="0" smtClean="0">
                <a:latin typeface="Century Gothic" pitchFamily="34" charset="0"/>
              </a:rPr>
              <a:t>Smartphone App</a:t>
            </a:r>
          </a:p>
          <a:p>
            <a:pPr algn="just">
              <a:lnSpc>
                <a:spcPct val="150000"/>
              </a:lnSpc>
            </a:pPr>
            <a:r>
              <a:rPr lang="en-US" sz="1100" dirty="0" smtClean="0">
                <a:latin typeface="Century Gothic" pitchFamily="34" charset="0"/>
              </a:rPr>
              <a:t>To complete the platform is a mobile application for both Android and iOS which lets you link the Hardware to the Cloud and also loads the application you build for monitoring or control.</a:t>
            </a:r>
          </a:p>
          <a:p>
            <a:pPr algn="just">
              <a:lnSpc>
                <a:spcPct val="150000"/>
              </a:lnSpc>
            </a:pPr>
            <a:endParaRPr lang="en-US" sz="1100" dirty="0">
              <a:latin typeface="Century Gothic" pitchFamily="34" charset="0"/>
            </a:endParaRPr>
          </a:p>
        </p:txBody>
      </p:sp>
      <p:cxnSp>
        <p:nvCxnSpPr>
          <p:cNvPr id="7" name="Straight Connector 6"/>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602" name="Picture 2" descr="https://images-na.ssl-images-amazon.com/images/I/71PZTaec0JL._SL1500_.jpg"/>
          <p:cNvPicPr>
            <a:picLocks noChangeAspect="1" noChangeArrowheads="1"/>
          </p:cNvPicPr>
          <p:nvPr/>
        </p:nvPicPr>
        <p:blipFill>
          <a:blip r:embed="rId3" cstate="print"/>
          <a:srcRect/>
          <a:stretch>
            <a:fillRect/>
          </a:stretch>
        </p:blipFill>
        <p:spPr bwMode="auto">
          <a:xfrm>
            <a:off x="1143000" y="2209800"/>
            <a:ext cx="4572000" cy="257221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Software Requirements     </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990600"/>
            <a:ext cx="5943600" cy="600164"/>
          </a:xfrm>
          <a:prstGeom prst="rect">
            <a:avLst/>
          </a:prstGeom>
          <a:noFill/>
        </p:spPr>
        <p:txBody>
          <a:bodyPr wrap="square" rtlCol="0">
            <a:spAutoFit/>
          </a:bodyPr>
          <a:lstStyle/>
          <a:p>
            <a:pPr>
              <a:lnSpc>
                <a:spcPct val="150000"/>
              </a:lnSpc>
            </a:pPr>
            <a:endParaRPr lang="en-US" sz="1100" b="1" dirty="0" smtClean="0">
              <a:latin typeface="Century Gothic" pitchFamily="34" charset="0"/>
            </a:endParaRPr>
          </a:p>
          <a:p>
            <a:pPr>
              <a:lnSpc>
                <a:spcPct val="150000"/>
              </a:lnSpc>
            </a:pPr>
            <a:r>
              <a:rPr lang="en-US" sz="1100" b="1" dirty="0" smtClean="0">
                <a:latin typeface="Century Gothic" pitchFamily="34" charset="0"/>
              </a:rPr>
              <a:t> </a:t>
            </a:r>
            <a:endParaRPr lang="en-US" sz="1100" b="1" dirty="0">
              <a:latin typeface="Century Gothic" pitchFamily="34" charset="0"/>
            </a:endParaRPr>
          </a:p>
        </p:txBody>
      </p:sp>
      <p:sp>
        <p:nvSpPr>
          <p:cNvPr id="7" name="TextBox 6"/>
          <p:cNvSpPr txBox="1"/>
          <p:nvPr/>
        </p:nvSpPr>
        <p:spPr>
          <a:xfrm>
            <a:off x="457200" y="914400"/>
            <a:ext cx="5943600" cy="2377574"/>
          </a:xfrm>
          <a:prstGeom prst="rect">
            <a:avLst/>
          </a:prstGeom>
          <a:noFill/>
        </p:spPr>
        <p:txBody>
          <a:bodyPr wrap="square" rtlCol="0">
            <a:spAutoFit/>
          </a:bodyPr>
          <a:lstStyle/>
          <a:p>
            <a:pPr algn="just">
              <a:lnSpc>
                <a:spcPct val="150000"/>
              </a:lnSpc>
            </a:pPr>
            <a:r>
              <a:rPr lang="en-US" sz="1100" b="1" dirty="0" smtClean="0">
                <a:latin typeface="Century Gothic" pitchFamily="34" charset="0"/>
              </a:rPr>
              <a:t>Bolt API</a:t>
            </a:r>
          </a:p>
          <a:p>
            <a:pPr algn="just">
              <a:lnSpc>
                <a:spcPct val="150000"/>
              </a:lnSpc>
            </a:pPr>
            <a:r>
              <a:rPr lang="en-US" sz="1100" dirty="0" smtClean="0">
                <a:latin typeface="Century Gothic" pitchFamily="34" charset="0"/>
              </a:rPr>
              <a:t>The Bolt’s open API’s let you add as many tools as you want to the dashboard to create your unique applications which may include notifications, visualizations or custom mobile applications for your projects.</a:t>
            </a:r>
          </a:p>
          <a:p>
            <a:pPr algn="just">
              <a:lnSpc>
                <a:spcPct val="150000"/>
              </a:lnSpc>
            </a:pPr>
            <a:endParaRPr lang="en-US" sz="1100" dirty="0" smtClean="0">
              <a:latin typeface="Century Gothic" pitchFamily="34" charset="0"/>
            </a:endParaRPr>
          </a:p>
          <a:p>
            <a:pPr algn="just">
              <a:lnSpc>
                <a:spcPct val="150000"/>
              </a:lnSpc>
            </a:pPr>
            <a:r>
              <a:rPr lang="en-US" sz="1100" b="1" dirty="0" smtClean="0">
                <a:latin typeface="Century Gothic" pitchFamily="34" charset="0"/>
              </a:rPr>
              <a:t>Sharing and Mass Deployment</a:t>
            </a:r>
          </a:p>
          <a:p>
            <a:pPr algn="just">
              <a:lnSpc>
                <a:spcPct val="150000"/>
              </a:lnSpc>
            </a:pPr>
            <a:r>
              <a:rPr lang="en-US" sz="1100" dirty="0" smtClean="0">
                <a:latin typeface="Century Gothic" pitchFamily="34" charset="0"/>
              </a:rPr>
              <a:t>The Platform allows you to share your devices with other members as well, so they can too monitor or control the product you have created for your home or workplace. You can remotely update all your nodes with a single click.</a:t>
            </a:r>
          </a:p>
        </p:txBody>
      </p:sp>
      <p:sp>
        <p:nvSpPr>
          <p:cNvPr id="8" name="TextBox 7"/>
          <p:cNvSpPr txBox="1"/>
          <p:nvPr/>
        </p:nvSpPr>
        <p:spPr>
          <a:xfrm>
            <a:off x="228600" y="3276600"/>
            <a:ext cx="6400800" cy="507831"/>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2.2 IFTTT</a:t>
            </a:r>
            <a:endParaRPr lang="en-US" b="1" dirty="0">
              <a:latin typeface="Times New Roman" pitchFamily="18" charset="0"/>
              <a:cs typeface="Times New Roman" pitchFamily="18" charset="0"/>
            </a:endParaRPr>
          </a:p>
        </p:txBody>
      </p:sp>
      <p:sp>
        <p:nvSpPr>
          <p:cNvPr id="9" name="TextBox 8"/>
          <p:cNvSpPr txBox="1"/>
          <p:nvPr/>
        </p:nvSpPr>
        <p:spPr>
          <a:xfrm>
            <a:off x="457200" y="5943600"/>
            <a:ext cx="5943600" cy="3393237"/>
          </a:xfrm>
          <a:prstGeom prst="rect">
            <a:avLst/>
          </a:prstGeom>
          <a:noFill/>
        </p:spPr>
        <p:txBody>
          <a:bodyPr wrap="square" rtlCol="0">
            <a:spAutoFit/>
          </a:bodyPr>
          <a:lstStyle/>
          <a:p>
            <a:pPr algn="just">
              <a:lnSpc>
                <a:spcPct val="150000"/>
              </a:lnSpc>
            </a:pPr>
            <a:r>
              <a:rPr lang="en-US" sz="1100" b="1" dirty="0" smtClean="0">
                <a:latin typeface="Century Gothic" pitchFamily="34" charset="0"/>
              </a:rPr>
              <a:t>If This Then That</a:t>
            </a:r>
            <a:r>
              <a:rPr lang="en-US" sz="1100" dirty="0" smtClean="0">
                <a:latin typeface="Century Gothic" pitchFamily="34" charset="0"/>
              </a:rPr>
              <a:t>, also known as </a:t>
            </a:r>
            <a:r>
              <a:rPr lang="en-US" sz="1100" b="1" dirty="0" smtClean="0">
                <a:latin typeface="Century Gothic" pitchFamily="34" charset="0"/>
              </a:rPr>
              <a:t>IFTTT</a:t>
            </a:r>
            <a:r>
              <a:rPr lang="en-US" sz="1100" dirty="0" smtClean="0">
                <a:latin typeface="Century Gothic" pitchFamily="34" charset="0"/>
              </a:rPr>
              <a:t> is a free web-based service to create chains of simple conditional statements, called </a:t>
            </a:r>
            <a:r>
              <a:rPr lang="en-US" sz="1100" i="1" dirty="0" smtClean="0">
                <a:latin typeface="Century Gothic" pitchFamily="34" charset="0"/>
              </a:rPr>
              <a:t>applets</a:t>
            </a:r>
            <a:r>
              <a:rPr lang="en-US" sz="1100" dirty="0" smtClean="0">
                <a:latin typeface="Century Gothic" pitchFamily="34" charset="0"/>
              </a:rPr>
              <a:t>.</a:t>
            </a:r>
          </a:p>
          <a:p>
            <a:pPr algn="just">
              <a:lnSpc>
                <a:spcPct val="150000"/>
              </a:lnSpc>
            </a:pPr>
            <a:r>
              <a:rPr lang="en-US" sz="1100" dirty="0" smtClean="0">
                <a:latin typeface="Century Gothic" pitchFamily="34" charset="0"/>
              </a:rPr>
              <a:t>An applet is triggered by changes that occur within other web services such as Gmail, Facebook, Telegram, Instagram, or Pinterest.</a:t>
            </a:r>
          </a:p>
          <a:p>
            <a:pPr algn="just">
              <a:lnSpc>
                <a:spcPct val="150000"/>
              </a:lnSpc>
            </a:pPr>
            <a:r>
              <a:rPr lang="en-US" sz="1100" dirty="0" smtClean="0">
                <a:latin typeface="Century Gothic" pitchFamily="34" charset="0"/>
              </a:rPr>
              <a:t>For example, an applet may send an e-mail message if the user tweets using a hashtag, or copy a photo on Facebook to a user's archive if someone tags a user in a photo.</a:t>
            </a:r>
          </a:p>
          <a:p>
            <a:pPr algn="just">
              <a:lnSpc>
                <a:spcPct val="150000"/>
              </a:lnSpc>
            </a:pPr>
            <a:r>
              <a:rPr lang="en-US" sz="1100" dirty="0" smtClean="0">
                <a:latin typeface="Century Gothic" pitchFamily="34" charset="0"/>
              </a:rPr>
              <a:t>In addition to the web-based application, the service runs on iOS and Android. In February 2015, IFTTT renamed its original application to IF, and released a new suite of apps called Do, which lets users create shortcut applications and actions. As of 2015, IFTTT users created about 20 million recipes each day. All of the functionalities of the Do suite of apps have since been integrated into a redesigned IFTTT app.</a:t>
            </a:r>
          </a:p>
          <a:p>
            <a:pPr algn="just">
              <a:lnSpc>
                <a:spcPct val="150000"/>
              </a:lnSpc>
            </a:pPr>
            <a:endParaRPr lang="en-US" sz="1100" dirty="0" smtClean="0">
              <a:latin typeface="Century Gothic" pitchFamily="34" charset="0"/>
            </a:endParaRPr>
          </a:p>
        </p:txBody>
      </p:sp>
      <p:pic>
        <p:nvPicPr>
          <p:cNvPr id="2052" name="Picture 4" descr="https://web-assets.ifttt.com/assets/home/new_home/above_ill_m-7bd3e6d42963169af4570edccfc35a10a1be2ef5fcbce54c4e102b1fd6cbba7e.png"/>
          <p:cNvPicPr>
            <a:picLocks noChangeAspect="1" noChangeArrowheads="1"/>
          </p:cNvPicPr>
          <p:nvPr/>
        </p:nvPicPr>
        <p:blipFill>
          <a:blip r:embed="rId2" cstate="print"/>
          <a:srcRect r="12500"/>
          <a:stretch>
            <a:fillRect/>
          </a:stretch>
        </p:blipFill>
        <p:spPr bwMode="auto">
          <a:xfrm>
            <a:off x="1828800" y="3733800"/>
            <a:ext cx="3200400" cy="229550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Software Requirements     </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1066800"/>
            <a:ext cx="5943600" cy="8184869"/>
          </a:xfrm>
          <a:prstGeom prst="rect">
            <a:avLst/>
          </a:prstGeom>
          <a:noFill/>
        </p:spPr>
        <p:txBody>
          <a:bodyPr wrap="square" rtlCol="0">
            <a:spAutoFit/>
          </a:bodyPr>
          <a:lstStyle/>
          <a:p>
            <a:pPr algn="just">
              <a:lnSpc>
                <a:spcPct val="150000"/>
              </a:lnSpc>
            </a:pPr>
            <a:r>
              <a:rPr lang="en-US" sz="1100" b="1" dirty="0" smtClean="0">
                <a:latin typeface="Century Gothic" pitchFamily="34" charset="0"/>
              </a:rPr>
              <a:t>Features : </a:t>
            </a:r>
            <a:r>
              <a:rPr lang="en-US" sz="1100" dirty="0" smtClean="0">
                <a:latin typeface="Century Gothic" pitchFamily="34" charset="0"/>
              </a:rPr>
              <a:t>IFTTT employs the following concepts:</a:t>
            </a: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Services (formerly known as channels) are the basic building blocks of IFTTT. They mainly describe a series of data from a certain web service such as YouTube or eBay. Services can also describe actions controlled with certain APIs, like SMS. Sometimes, they can represent information in terms of weather or stocks. Each service has a particular set of triggers and actions.</a:t>
            </a:r>
            <a:endParaRPr lang="en-US" sz="1100" baseline="300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Triggers are the "this" part of an applet. They are the items that trigger the action. For example, from an RSS feed, you can receive a notification based on a keyword or phrase.</a:t>
            </a:r>
            <a:endParaRPr lang="en-US" sz="1100" baseline="300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Actions are the "that" part of an applet. They are the output that results from the input of the trigger.</a:t>
            </a: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Applets (formerly known as recipes) are the predicates made from Triggers and Actions. For example, if you like a picture on Instagram (trigger), an IFTTT app can send the photo to your Dropbox account (action).</a:t>
            </a: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Ingredients are basic data available from a trigger—from the email trigger, for example; subject, body, attachment, received date, and sender’s address.</a:t>
            </a:r>
          </a:p>
          <a:p>
            <a:pPr algn="just">
              <a:lnSpc>
                <a:spcPct val="150000"/>
              </a:lnSpc>
            </a:pPr>
            <a:endParaRPr lang="en-US" sz="1100" dirty="0" smtClean="0">
              <a:latin typeface="Century Gothic" pitchFamily="34" charset="0"/>
            </a:endParaRPr>
          </a:p>
          <a:p>
            <a:pPr algn="just">
              <a:lnSpc>
                <a:spcPct val="150000"/>
              </a:lnSpc>
            </a:pPr>
            <a:r>
              <a:rPr lang="en-US" sz="1100" b="1" dirty="0" smtClean="0">
                <a:latin typeface="Century Gothic" pitchFamily="34" charset="0"/>
              </a:rPr>
              <a:t>Usage examples:</a:t>
            </a:r>
          </a:p>
          <a:p>
            <a:pPr algn="just">
              <a:lnSpc>
                <a:spcPct val="150000"/>
              </a:lnSpc>
            </a:pPr>
            <a:endParaRPr lang="en-US" sz="1100" b="1"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IFTTT can automate web-application tasks, such as posting the same content on several social networks.</a:t>
            </a: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Marketing professionals can use IFTTT to track mentions of companies in RSS feeds.</a:t>
            </a:r>
          </a:p>
          <a:p>
            <a:pPr algn="just">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dirty="0" smtClean="0">
                <a:latin typeface="Century Gothic" pitchFamily="34" charset="0"/>
              </a:rPr>
              <a:t> IFTTT also is used in home automation, for instance switching on a light when detecting motion in a room (with associated compliant devices).</a:t>
            </a:r>
          </a:p>
          <a:p>
            <a:pPr algn="just">
              <a:lnSpc>
                <a:spcPct val="150000"/>
              </a:lnSpc>
            </a:pPr>
            <a:endParaRPr lang="en-US" sz="1100" b="1" dirty="0" smtClean="0">
              <a:latin typeface="Century Gothic"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New folder\oct.png"/>
          <p:cNvPicPr>
            <a:picLocks noChangeAspect="1" noChangeArrowheads="1"/>
          </p:cNvPicPr>
          <p:nvPr/>
        </p:nvPicPr>
        <p:blipFill>
          <a:blip r:embed="rId2" cstate="print"/>
          <a:srcRect/>
          <a:stretch>
            <a:fillRect/>
          </a:stretch>
        </p:blipFill>
        <p:spPr bwMode="auto">
          <a:xfrm>
            <a:off x="533400" y="457200"/>
            <a:ext cx="914400" cy="990665"/>
          </a:xfrm>
          <a:prstGeom prst="rect">
            <a:avLst/>
          </a:prstGeom>
          <a:noFill/>
        </p:spPr>
      </p:pic>
      <p:sp>
        <p:nvSpPr>
          <p:cNvPr id="5" name="TextBox 4"/>
          <p:cNvSpPr txBox="1"/>
          <p:nvPr/>
        </p:nvSpPr>
        <p:spPr>
          <a:xfrm>
            <a:off x="1447800" y="457200"/>
            <a:ext cx="4876800" cy="1338828"/>
          </a:xfrm>
          <a:prstGeom prst="rect">
            <a:avLst/>
          </a:prstGeom>
          <a:noFill/>
        </p:spPr>
        <p:txBody>
          <a:bodyPr wrap="square" rtlCol="0">
            <a:spAutoFit/>
          </a:bodyPr>
          <a:lstStyle/>
          <a:p>
            <a:pPr algn="ctr"/>
            <a:r>
              <a:rPr lang="en-US" sz="2400" b="1" dirty="0" smtClean="0">
                <a:solidFill>
                  <a:srgbClr val="00B050"/>
                </a:solidFill>
              </a:rPr>
              <a:t>ORIENTAL COLLEGE OF TECHNOLOGY</a:t>
            </a:r>
          </a:p>
          <a:p>
            <a:pPr algn="ctr"/>
            <a:r>
              <a:rPr lang="en-US" sz="1100" b="1" dirty="0" smtClean="0"/>
              <a:t>Oriental Campus, Opp. Patel Nagar, Raisen Road, Bhopal – 462021 (M.P) India</a:t>
            </a:r>
          </a:p>
          <a:p>
            <a:pPr algn="ctr"/>
            <a:r>
              <a:rPr lang="en-US" sz="1100" b="1" dirty="0" smtClean="0"/>
              <a:t>Phone : 0755 – 2529015, 2529016, 2529057, 2529058, Fax : 0755 – 2529472</a:t>
            </a:r>
          </a:p>
          <a:p>
            <a:pPr algn="ctr"/>
            <a:r>
              <a:rPr lang="en-US" sz="1100" b="1" dirty="0" smtClean="0"/>
              <a:t>Email : directoroct@oriental.ac.in Website : www.oriental.ac.in</a:t>
            </a:r>
          </a:p>
          <a:p>
            <a:pPr algn="ctr"/>
            <a:endParaRPr lang="en-US" sz="2400" b="1" dirty="0">
              <a:solidFill>
                <a:srgbClr val="00B050"/>
              </a:solidFill>
            </a:endParaRPr>
          </a:p>
        </p:txBody>
      </p:sp>
      <p:sp>
        <p:nvSpPr>
          <p:cNvPr id="6" name="TextBox 5"/>
          <p:cNvSpPr txBox="1"/>
          <p:nvPr/>
        </p:nvSpPr>
        <p:spPr>
          <a:xfrm>
            <a:off x="381000" y="2209800"/>
            <a:ext cx="6096000" cy="500522"/>
          </a:xfrm>
          <a:prstGeom prst="rect">
            <a:avLst/>
          </a:prstGeom>
          <a:noFill/>
        </p:spPr>
        <p:txBody>
          <a:bodyPr wrap="square" rtlCol="0">
            <a:spAutoFit/>
          </a:bodyPr>
          <a:lstStyle/>
          <a:p>
            <a:pPr algn="ctr">
              <a:lnSpc>
                <a:spcPct val="150000"/>
              </a:lnSpc>
            </a:pPr>
            <a:r>
              <a:rPr lang="en-US" sz="2000" dirty="0" smtClean="0">
                <a:effectLst>
                  <a:outerShdw blurRad="38100" dist="38100" dir="2700000" algn="tl">
                    <a:srgbClr val="000000">
                      <a:alpha val="43137"/>
                    </a:srgbClr>
                  </a:outerShdw>
                </a:effectLst>
                <a:latin typeface="Algerian" pitchFamily="82" charset="0"/>
              </a:rPr>
              <a:t>CERTIFICATE</a:t>
            </a:r>
            <a:endParaRPr lang="en-US" sz="2000" dirty="0">
              <a:effectLst>
                <a:outerShdw blurRad="38100" dist="38100" dir="2700000" algn="tl">
                  <a:srgbClr val="000000">
                    <a:alpha val="43137"/>
                  </a:srgbClr>
                </a:outerShdw>
              </a:effectLst>
              <a:latin typeface="Algerian" pitchFamily="82" charset="0"/>
            </a:endParaRPr>
          </a:p>
        </p:txBody>
      </p:sp>
      <p:sp>
        <p:nvSpPr>
          <p:cNvPr id="7" name="TextBox 6"/>
          <p:cNvSpPr txBox="1"/>
          <p:nvPr/>
        </p:nvSpPr>
        <p:spPr>
          <a:xfrm>
            <a:off x="723900" y="3798838"/>
            <a:ext cx="5410200" cy="2308324"/>
          </a:xfrm>
          <a:prstGeom prst="rect">
            <a:avLst/>
          </a:prstGeom>
          <a:noFill/>
        </p:spPr>
        <p:txBody>
          <a:bodyPr wrap="square" rtlCol="0">
            <a:spAutoFit/>
          </a:bodyPr>
          <a:lstStyle/>
          <a:p>
            <a:pPr algn="just"/>
            <a:r>
              <a:rPr lang="en-IN" dirty="0" smtClean="0">
                <a:latin typeface="Monotype Corsiva" pitchFamily="66" charset="0"/>
              </a:rPr>
              <a:t>This is to certify that the project entitled “</a:t>
            </a:r>
            <a:r>
              <a:rPr lang="en-IN" b="1" dirty="0" smtClean="0">
                <a:solidFill>
                  <a:schemeClr val="accent2">
                    <a:lumMod val="75000"/>
                  </a:schemeClr>
                </a:solidFill>
                <a:latin typeface="Monotype Corsiva" pitchFamily="66" charset="0"/>
              </a:rPr>
              <a:t>Home Automation System</a:t>
            </a:r>
            <a:r>
              <a:rPr lang="en-IN" dirty="0" smtClean="0">
                <a:latin typeface="Monotype Corsiva" pitchFamily="66" charset="0"/>
              </a:rPr>
              <a:t>” being submitted by </a:t>
            </a:r>
            <a:r>
              <a:rPr lang="en-IN" b="1" dirty="0" smtClean="0">
                <a:solidFill>
                  <a:srgbClr val="FF6600"/>
                </a:solidFill>
                <a:latin typeface="Monotype Corsiva" pitchFamily="66" charset="0"/>
              </a:rPr>
              <a:t>Kritik Shivanshu, Jaya Rai, Divyanshi Singhal </a:t>
            </a:r>
            <a:r>
              <a:rPr lang="en-IN" dirty="0" smtClean="0">
                <a:latin typeface="Monotype Corsiva" pitchFamily="66" charset="0"/>
              </a:rPr>
              <a:t>student of 6</a:t>
            </a:r>
            <a:r>
              <a:rPr lang="en-IN" baseline="30000" dirty="0" smtClean="0">
                <a:latin typeface="Monotype Corsiva" pitchFamily="66" charset="0"/>
              </a:rPr>
              <a:t>th</a:t>
            </a:r>
            <a:r>
              <a:rPr lang="en-IN" dirty="0" smtClean="0">
                <a:latin typeface="Monotype Corsiva" pitchFamily="66" charset="0"/>
              </a:rPr>
              <a:t> Semester, Degree in Computer Science &amp; Engineering have done their work as Minor Project for Partial fulfilment of the degree from RGPV, Bhopal (M.P.) is a record of bonafide work carried out by them under our supervision.</a:t>
            </a:r>
            <a:endParaRPr lang="en-US" dirty="0" smtClean="0">
              <a:latin typeface="Monotype Corsiva" pitchFamily="66" charset="0"/>
            </a:endParaRPr>
          </a:p>
          <a:p>
            <a:pPr algn="just"/>
            <a:endParaRPr lang="en-US" dirty="0">
              <a:latin typeface="Monotype Corsiva" pitchFamily="66" charset="0"/>
            </a:endParaRPr>
          </a:p>
        </p:txBody>
      </p:sp>
      <p:sp>
        <p:nvSpPr>
          <p:cNvPr id="8" name="TextBox 7"/>
          <p:cNvSpPr txBox="1"/>
          <p:nvPr/>
        </p:nvSpPr>
        <p:spPr>
          <a:xfrm>
            <a:off x="381000" y="7467600"/>
            <a:ext cx="2743200" cy="954107"/>
          </a:xfrm>
          <a:prstGeom prst="rect">
            <a:avLst/>
          </a:prstGeom>
          <a:noFill/>
        </p:spPr>
        <p:txBody>
          <a:bodyPr wrap="square" rtlCol="0">
            <a:spAutoFit/>
          </a:bodyPr>
          <a:lstStyle/>
          <a:p>
            <a:pPr algn="ctr"/>
            <a:r>
              <a:rPr lang="en-US" sz="1400" b="1" dirty="0" smtClean="0">
                <a:solidFill>
                  <a:schemeClr val="accent1">
                    <a:lumMod val="50000"/>
                  </a:schemeClr>
                </a:solidFill>
                <a:latin typeface="Times New Roman" pitchFamily="18" charset="0"/>
                <a:cs typeface="Times New Roman" pitchFamily="18" charset="0"/>
              </a:rPr>
              <a:t>Prof. Apoorva Shrivastava</a:t>
            </a:r>
          </a:p>
          <a:p>
            <a:pPr algn="ctr"/>
            <a:r>
              <a:rPr lang="en-US" sz="1100" dirty="0" smtClean="0">
                <a:latin typeface="Times New Roman" pitchFamily="18" charset="0"/>
                <a:cs typeface="Times New Roman" pitchFamily="18" charset="0"/>
              </a:rPr>
              <a:t>Guide</a:t>
            </a:r>
          </a:p>
          <a:p>
            <a:pPr algn="ctr"/>
            <a:r>
              <a:rPr lang="en-US" sz="1100" dirty="0" smtClean="0">
                <a:latin typeface="Times New Roman" pitchFamily="18" charset="0"/>
                <a:cs typeface="Times New Roman" pitchFamily="18" charset="0"/>
              </a:rPr>
              <a:t>Dept. of Computer Science &amp; Engineering</a:t>
            </a:r>
          </a:p>
          <a:p>
            <a:pPr algn="ctr"/>
            <a:endParaRPr lang="en-US" dirty="0">
              <a:latin typeface="Times New Roman" pitchFamily="18" charset="0"/>
              <a:cs typeface="Times New Roman" pitchFamily="18" charset="0"/>
            </a:endParaRPr>
          </a:p>
        </p:txBody>
      </p:sp>
      <p:sp>
        <p:nvSpPr>
          <p:cNvPr id="9" name="TextBox 8"/>
          <p:cNvSpPr txBox="1"/>
          <p:nvPr/>
        </p:nvSpPr>
        <p:spPr>
          <a:xfrm>
            <a:off x="3733800" y="7467600"/>
            <a:ext cx="2743200" cy="923330"/>
          </a:xfrm>
          <a:prstGeom prst="rect">
            <a:avLst/>
          </a:prstGeom>
          <a:noFill/>
        </p:spPr>
        <p:txBody>
          <a:bodyPr wrap="square" rtlCol="0">
            <a:spAutoFit/>
          </a:bodyPr>
          <a:lstStyle/>
          <a:p>
            <a:pPr algn="ctr"/>
            <a:r>
              <a:rPr lang="en-US" sz="1400" b="1" dirty="0" smtClean="0">
                <a:solidFill>
                  <a:schemeClr val="accent1">
                    <a:lumMod val="50000"/>
                  </a:schemeClr>
                </a:solidFill>
                <a:latin typeface="Times New Roman" pitchFamily="18" charset="0"/>
                <a:cs typeface="Times New Roman" pitchFamily="18" charset="0"/>
              </a:rPr>
              <a:t>Dr. </a:t>
            </a:r>
          </a:p>
          <a:p>
            <a:pPr algn="ctr"/>
            <a:r>
              <a:rPr lang="en-US" sz="1100" dirty="0" smtClean="0">
                <a:latin typeface="Times New Roman" pitchFamily="18" charset="0"/>
                <a:cs typeface="Times New Roman" pitchFamily="18" charset="0"/>
              </a:rPr>
              <a:t>Head of Department</a:t>
            </a:r>
          </a:p>
          <a:p>
            <a:pPr algn="ctr"/>
            <a:r>
              <a:rPr lang="en-US" sz="1100" dirty="0" smtClean="0">
                <a:latin typeface="Times New Roman" pitchFamily="18" charset="0"/>
                <a:cs typeface="Times New Roman" pitchFamily="18" charset="0"/>
              </a:rPr>
              <a:t>Dept. of Computer Science &amp; Engineering</a:t>
            </a:r>
          </a:p>
          <a:p>
            <a:pPr algn="ctr"/>
            <a:endParaRPr lang="en-US" dirty="0">
              <a:latin typeface="Times New Roman" pitchFamily="18" charset="0"/>
              <a:cs typeface="Times New Roman" pitchFamily="18" charset="0"/>
            </a:endParaRPr>
          </a:p>
        </p:txBody>
      </p:sp>
      <p:sp>
        <p:nvSpPr>
          <p:cNvPr id="10" name="Rectangle 9"/>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81000" y="381000"/>
            <a:ext cx="6096000" cy="91440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pic>
        <p:nvPicPr>
          <p:cNvPr id="3" name="Picture 2" descr="26323.png"/>
          <p:cNvPicPr>
            <a:picLocks noChangeAspect="1"/>
          </p:cNvPicPr>
          <p:nvPr/>
        </p:nvPicPr>
        <p:blipFill>
          <a:blip r:embed="rId2" cstate="print"/>
          <a:stretch>
            <a:fillRect/>
          </a:stretch>
        </p:blipFill>
        <p:spPr>
          <a:xfrm rot="16200000">
            <a:off x="-1409700" y="1409700"/>
            <a:ext cx="9906000" cy="7086600"/>
          </a:xfrm>
          <a:prstGeom prst="rect">
            <a:avLst/>
          </a:prstGeom>
        </p:spPr>
      </p:pic>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934200"/>
            <a:ext cx="5791200" cy="1938992"/>
          </a:xfrm>
          <a:prstGeom prst="rect">
            <a:avLst/>
          </a:prstGeom>
          <a:noFill/>
        </p:spPr>
        <p:txBody>
          <a:bodyPr wrap="square" rtlCol="0">
            <a:spAutoFit/>
          </a:bodyPr>
          <a:lstStyle/>
          <a:p>
            <a:pPr algn="r"/>
            <a:r>
              <a:rPr lang="en-US" sz="6000" dirty="0" smtClean="0">
                <a:latin typeface="Times New Roman" pitchFamily="18" charset="0"/>
                <a:cs typeface="Times New Roman" pitchFamily="18" charset="0"/>
              </a:rPr>
              <a:t>3.</a:t>
            </a:r>
            <a:r>
              <a:rPr lang="en-US" sz="6000" dirty="0" smtClean="0">
                <a:latin typeface="French Script MT" pitchFamily="66" charset="0"/>
                <a:cs typeface="Times New Roman" pitchFamily="18" charset="0"/>
              </a:rPr>
              <a:t> </a:t>
            </a:r>
            <a:endParaRPr lang="en-US" sz="6000" dirty="0" smtClean="0">
              <a:latin typeface="French Script MT" pitchFamily="66" charset="0"/>
            </a:endParaRPr>
          </a:p>
          <a:p>
            <a:pPr algn="r"/>
            <a:r>
              <a:rPr lang="en-US" sz="6000" dirty="0" smtClean="0">
                <a:latin typeface="French Script MT" pitchFamily="66" charset="0"/>
                <a:cs typeface="Times New Roman" pitchFamily="18" charset="0"/>
              </a:rPr>
              <a:t>Hardware Requirements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Hardware Requirements     </a:t>
            </a:r>
            <a:endParaRPr lang="en-US" sz="1400" dirty="0">
              <a:latin typeface="Californian FB" pitchFamily="18" charset="0"/>
            </a:endParaRPr>
          </a:p>
        </p:txBody>
      </p:sp>
      <p:sp>
        <p:nvSpPr>
          <p:cNvPr id="5" name="TextBox 4"/>
          <p:cNvSpPr txBox="1"/>
          <p:nvPr/>
        </p:nvSpPr>
        <p:spPr>
          <a:xfrm>
            <a:off x="228600" y="1066800"/>
            <a:ext cx="6400800" cy="923330"/>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3. Hardware Requirements</a:t>
            </a:r>
          </a:p>
          <a:p>
            <a:pPr>
              <a:lnSpc>
                <a:spcPct val="150000"/>
              </a:lnSpc>
            </a:pP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3.1 Bolt </a:t>
            </a:r>
            <a:r>
              <a:rPr lang="en-US" sz="1600" b="1" dirty="0" err="1" smtClean="0">
                <a:latin typeface="Times New Roman" pitchFamily="18" charset="0"/>
                <a:cs typeface="Times New Roman" pitchFamily="18" charset="0"/>
              </a:rPr>
              <a:t>IoT</a:t>
            </a:r>
            <a:r>
              <a:rPr lang="en-US" sz="1600" b="1" dirty="0" smtClean="0">
                <a:latin typeface="Times New Roman" pitchFamily="18" charset="0"/>
                <a:cs typeface="Times New Roman" pitchFamily="18" charset="0"/>
              </a:rPr>
              <a:t> Wi-Fi Module</a:t>
            </a:r>
            <a:endParaRPr lang="en-US" b="1" dirty="0">
              <a:latin typeface="Times New Roman" pitchFamily="18" charset="0"/>
              <a:cs typeface="Times New Roman"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6866" name="Picture 2" descr="https://www.boltiot.com/hubfs/Bolt%20October2018%20Theme/Images/bolt_techspec.png"/>
          <p:cNvPicPr>
            <a:picLocks noChangeAspect="1" noChangeArrowheads="1"/>
          </p:cNvPicPr>
          <p:nvPr/>
        </p:nvPicPr>
        <p:blipFill>
          <a:blip r:embed="rId3" cstate="print"/>
          <a:srcRect/>
          <a:stretch>
            <a:fillRect/>
          </a:stretch>
        </p:blipFill>
        <p:spPr bwMode="auto">
          <a:xfrm>
            <a:off x="228600" y="2209800"/>
            <a:ext cx="6400800" cy="1560205"/>
          </a:xfrm>
          <a:prstGeom prst="rect">
            <a:avLst/>
          </a:prstGeom>
          <a:noFill/>
        </p:spPr>
      </p:pic>
      <p:sp>
        <p:nvSpPr>
          <p:cNvPr id="8" name="TextBox 7"/>
          <p:cNvSpPr txBox="1"/>
          <p:nvPr/>
        </p:nvSpPr>
        <p:spPr>
          <a:xfrm>
            <a:off x="457200" y="3962400"/>
            <a:ext cx="5943600" cy="5170646"/>
          </a:xfrm>
          <a:prstGeom prst="rect">
            <a:avLst/>
          </a:prstGeom>
          <a:noFill/>
        </p:spPr>
        <p:txBody>
          <a:bodyPr wrap="square" rtlCol="0">
            <a:spAutoFit/>
          </a:bodyPr>
          <a:lstStyle/>
          <a:p>
            <a:pPr algn="just">
              <a:lnSpc>
                <a:spcPct val="150000"/>
              </a:lnSpc>
            </a:pPr>
            <a:r>
              <a:rPr lang="en-US" sz="1100" b="1" dirty="0" smtClean="0">
                <a:latin typeface="Century Gothic" pitchFamily="34" charset="0"/>
              </a:rPr>
              <a:t>Bolt Functionalities :</a:t>
            </a:r>
          </a:p>
          <a:p>
            <a:pPr algn="just">
              <a:lnSpc>
                <a:spcPct val="150000"/>
              </a:lnSpc>
              <a:buFont typeface="Arial" pitchFamily="34" charset="0"/>
              <a:buChar char="•"/>
            </a:pPr>
            <a:r>
              <a:rPr lang="en-US" sz="1100" dirty="0" smtClean="0">
                <a:latin typeface="Century Gothic" pitchFamily="34" charset="0"/>
              </a:rPr>
              <a:t> Station mode in which it can connect to Wi-Fi networks.</a:t>
            </a:r>
          </a:p>
          <a:p>
            <a:pPr algn="just">
              <a:lnSpc>
                <a:spcPct val="150000"/>
              </a:lnSpc>
              <a:buFont typeface="Arial" pitchFamily="34" charset="0"/>
              <a:buChar char="•"/>
            </a:pPr>
            <a:r>
              <a:rPr lang="en-US" sz="1100" dirty="0" smtClean="0">
                <a:latin typeface="Century Gothic" pitchFamily="34" charset="0"/>
              </a:rPr>
              <a:t> When not connected to any Wi-Fi network it hosts its own Wi-Fi hotspot to which </a:t>
            </a:r>
          </a:p>
          <a:p>
            <a:pPr algn="just">
              <a:lnSpc>
                <a:spcPct val="150000"/>
              </a:lnSpc>
            </a:pPr>
            <a:r>
              <a:rPr lang="en-US" sz="1100" dirty="0" smtClean="0">
                <a:latin typeface="Century Gothic" pitchFamily="34" charset="0"/>
              </a:rPr>
              <a:t>  users can connect.</a:t>
            </a:r>
          </a:p>
          <a:p>
            <a:pPr algn="just">
              <a:lnSpc>
                <a:spcPct val="150000"/>
              </a:lnSpc>
              <a:buFont typeface="Arial" pitchFamily="34" charset="0"/>
              <a:buChar char="•"/>
            </a:pPr>
            <a:r>
              <a:rPr lang="en-US" sz="1100" dirty="0" smtClean="0">
                <a:latin typeface="Century Gothic" pitchFamily="34" charset="0"/>
              </a:rPr>
              <a:t> Commands an ATmega to do all GPIO and UART based tasks.</a:t>
            </a:r>
          </a:p>
          <a:p>
            <a:pPr algn="just">
              <a:lnSpc>
                <a:spcPct val="150000"/>
              </a:lnSpc>
              <a:buFont typeface="Arial" pitchFamily="34" charset="0"/>
              <a:buChar char="•"/>
            </a:pPr>
            <a:r>
              <a:rPr lang="en-US" sz="1100" dirty="0" smtClean="0">
                <a:latin typeface="Century Gothic" pitchFamily="34" charset="0"/>
              </a:rPr>
              <a:t> Runs at a frequency of 80Mhz.</a:t>
            </a:r>
          </a:p>
          <a:p>
            <a:pPr algn="just">
              <a:lnSpc>
                <a:spcPct val="150000"/>
              </a:lnSpc>
            </a:pPr>
            <a:endParaRPr lang="en-US" sz="1100" b="1" dirty="0" smtClean="0">
              <a:latin typeface="Century Gothic" pitchFamily="34" charset="0"/>
            </a:endParaRPr>
          </a:p>
          <a:p>
            <a:pPr algn="just">
              <a:lnSpc>
                <a:spcPct val="150000"/>
              </a:lnSpc>
            </a:pPr>
            <a:r>
              <a:rPr lang="en-US" sz="1100" b="1" dirty="0" smtClean="0">
                <a:latin typeface="Century Gothic" pitchFamily="34" charset="0"/>
              </a:rPr>
              <a:t>Total of 12 Digital I/O pins are made available on Bolt</a:t>
            </a:r>
          </a:p>
          <a:p>
            <a:pPr algn="just">
              <a:lnSpc>
                <a:spcPct val="150000"/>
              </a:lnSpc>
              <a:buFont typeface="Arial" pitchFamily="34" charset="0"/>
              <a:buChar char="•"/>
            </a:pPr>
            <a:r>
              <a:rPr lang="en-US" sz="1100" dirty="0" smtClean="0">
                <a:latin typeface="Century Gothic" pitchFamily="34" charset="0"/>
              </a:rPr>
              <a:t> Namely pins 0,1,2,3,4,5,6 &amp; 7 along with A0,A1,A2 &amp; A3.</a:t>
            </a:r>
          </a:p>
          <a:p>
            <a:pPr algn="just">
              <a:lnSpc>
                <a:spcPct val="150000"/>
              </a:lnSpc>
              <a:buFont typeface="Arial" pitchFamily="34" charset="0"/>
              <a:buChar char="•"/>
            </a:pPr>
            <a:r>
              <a:rPr lang="en-US" sz="1100" dirty="0" smtClean="0">
                <a:latin typeface="Century Gothic" pitchFamily="34" charset="0"/>
              </a:rPr>
              <a:t> All work on 5 volt logic level i.e. HIGH = 5v = Binary 1 and LOW = 0v = Binary 0</a:t>
            </a:r>
          </a:p>
          <a:p>
            <a:pPr algn="just">
              <a:lnSpc>
                <a:spcPct val="150000"/>
              </a:lnSpc>
              <a:buFont typeface="Arial" pitchFamily="34" charset="0"/>
              <a:buChar char="•"/>
            </a:pPr>
            <a:r>
              <a:rPr lang="en-US" sz="1100" dirty="0" smtClean="0">
                <a:latin typeface="Century Gothic" pitchFamily="34" charset="0"/>
              </a:rPr>
              <a:t> In Output mode each pin can source a maximum current of 40mA but it is </a:t>
            </a:r>
          </a:p>
          <a:p>
            <a:pPr algn="just">
              <a:lnSpc>
                <a:spcPct val="150000"/>
              </a:lnSpc>
            </a:pPr>
            <a:r>
              <a:rPr lang="en-US" sz="1100" dirty="0" smtClean="0">
                <a:latin typeface="Century Gothic" pitchFamily="34" charset="0"/>
              </a:rPr>
              <a:t>  recommended that user uses them for only 20mA max.</a:t>
            </a:r>
          </a:p>
          <a:p>
            <a:pPr algn="just">
              <a:lnSpc>
                <a:spcPct val="150000"/>
              </a:lnSpc>
              <a:buFont typeface="Arial" pitchFamily="34" charset="0"/>
              <a:buChar char="•"/>
            </a:pPr>
            <a:r>
              <a:rPr lang="en-US" sz="1100" dirty="0" smtClean="0">
                <a:latin typeface="Century Gothic" pitchFamily="34" charset="0"/>
              </a:rPr>
              <a:t> While using these as input (reading voltage values on the pin)the any voltage </a:t>
            </a:r>
          </a:p>
          <a:p>
            <a:pPr algn="just">
              <a:lnSpc>
                <a:spcPct val="150000"/>
              </a:lnSpc>
            </a:pPr>
            <a:r>
              <a:rPr lang="en-US" sz="1100" dirty="0" smtClean="0">
                <a:latin typeface="Century Gothic" pitchFamily="34" charset="0"/>
              </a:rPr>
              <a:t>  below 2.5 Volts is considered as LOW and any Input above 2.5 is considered as </a:t>
            </a:r>
          </a:p>
          <a:p>
            <a:pPr algn="just">
              <a:lnSpc>
                <a:spcPct val="150000"/>
              </a:lnSpc>
            </a:pPr>
            <a:r>
              <a:rPr lang="en-US" sz="1100" dirty="0" smtClean="0">
                <a:latin typeface="Century Gothic" pitchFamily="34" charset="0"/>
              </a:rPr>
              <a:t>  HIGH.</a:t>
            </a:r>
          </a:p>
          <a:p>
            <a:pPr algn="just">
              <a:lnSpc>
                <a:spcPct val="150000"/>
              </a:lnSpc>
            </a:pPr>
            <a:endParaRPr lang="en-US" sz="1100" dirty="0" smtClean="0">
              <a:latin typeface="Century Gothic" pitchFamily="34" charset="0"/>
            </a:endParaRPr>
          </a:p>
          <a:p>
            <a:pPr algn="just">
              <a:lnSpc>
                <a:spcPct val="150000"/>
              </a:lnSpc>
            </a:pPr>
            <a:r>
              <a:rPr lang="en-US" sz="1100" b="1" dirty="0" smtClean="0">
                <a:latin typeface="Century Gothic" pitchFamily="34" charset="0"/>
              </a:rPr>
              <a:t>PWM pins</a:t>
            </a:r>
          </a:p>
          <a:p>
            <a:pPr algn="just">
              <a:lnSpc>
                <a:spcPct val="150000"/>
              </a:lnSpc>
              <a:buFont typeface="Arial" pitchFamily="34" charset="0"/>
              <a:buChar char="•"/>
            </a:pPr>
            <a:r>
              <a:rPr lang="en-US" sz="1100" dirty="0" smtClean="0">
                <a:latin typeface="Century Gothic" pitchFamily="34" charset="0"/>
              </a:rPr>
              <a:t> Pins 1,2,3,4,5 act as Hardware PWM pins.</a:t>
            </a:r>
          </a:p>
          <a:p>
            <a:pPr algn="just">
              <a:lnSpc>
                <a:spcPct val="150000"/>
              </a:lnSpc>
              <a:buFont typeface="Arial" pitchFamily="34" charset="0"/>
              <a:buChar char="•"/>
            </a:pPr>
            <a:r>
              <a:rPr lang="en-US" sz="1100" dirty="0" smtClean="0">
                <a:latin typeface="Century Gothic" pitchFamily="34" charset="0"/>
              </a:rPr>
              <a:t> You can give an output of 0-5V on these pins in steps of (5/256)= 0.02 </a:t>
            </a:r>
          </a:p>
          <a:p>
            <a:pPr algn="just">
              <a:lnSpc>
                <a:spcPct val="150000"/>
              </a:lnSpc>
            </a:pPr>
            <a:r>
              <a:rPr lang="en-US" sz="1100" dirty="0" smtClean="0">
                <a:latin typeface="Century Gothic" pitchFamily="34" charset="0"/>
              </a:rPr>
              <a:t>  approximately.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0"/>
            <a:ext cx="6248400" cy="307777"/>
          </a:xfrm>
          <a:prstGeom prst="rect">
            <a:avLst/>
          </a:prstGeom>
          <a:noFill/>
        </p:spPr>
        <p:txBody>
          <a:bodyPr wrap="square" rtlCol="0">
            <a:spAutoFit/>
          </a:bodyPr>
          <a:lstStyle/>
          <a:p>
            <a:r>
              <a:rPr lang="en-US" sz="1400" dirty="0" smtClean="0">
                <a:latin typeface="Californian FB" pitchFamily="18" charset="0"/>
              </a:rPr>
              <a:t> Home Automation System                                                           Hardware Requirements     </a:t>
            </a:r>
            <a:endParaRPr lang="en-US" sz="1400" dirty="0">
              <a:latin typeface="Californian FB" pitchFamily="18" charset="0"/>
            </a:endParaRPr>
          </a:p>
        </p:txBody>
      </p:sp>
      <p:cxnSp>
        <p:nvCxnSpPr>
          <p:cNvPr id="5" name="Straight Connector 4"/>
          <p:cNvCxnSpPr/>
          <p:nvPr/>
        </p:nvCxnSpPr>
        <p:spPr>
          <a:xfrm>
            <a:off x="381000" y="2286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762000"/>
            <a:ext cx="5943600" cy="9406421"/>
          </a:xfrm>
          <a:prstGeom prst="rect">
            <a:avLst/>
          </a:prstGeom>
          <a:noFill/>
        </p:spPr>
        <p:txBody>
          <a:bodyPr wrap="square" rtlCol="0">
            <a:spAutoFit/>
          </a:bodyPr>
          <a:lstStyle/>
          <a:p>
            <a:pPr algn="just">
              <a:lnSpc>
                <a:spcPct val="150000"/>
              </a:lnSpc>
            </a:pPr>
            <a:r>
              <a:rPr lang="en-US" sz="1100" b="1" dirty="0" smtClean="0">
                <a:latin typeface="Century Gothic" pitchFamily="34" charset="0"/>
              </a:rPr>
              <a:t>Analog Read Pins</a:t>
            </a:r>
          </a:p>
          <a:p>
            <a:pPr algn="just">
              <a:lnSpc>
                <a:spcPct val="150000"/>
              </a:lnSpc>
              <a:buFont typeface="Arial" pitchFamily="34" charset="0"/>
              <a:buChar char="•"/>
            </a:pPr>
            <a:r>
              <a:rPr lang="en-US" sz="1100" dirty="0" smtClean="0">
                <a:latin typeface="Century Gothic" pitchFamily="34" charset="0"/>
              </a:rPr>
              <a:t> Pins A0,A1,A2 and A3 double up as channels used by the internal Analog to Digital    </a:t>
            </a:r>
          </a:p>
          <a:p>
            <a:pPr algn="just">
              <a:lnSpc>
                <a:spcPct val="150000"/>
              </a:lnSpc>
            </a:pPr>
            <a:r>
              <a:rPr lang="en-US" sz="1100" dirty="0" smtClean="0">
                <a:latin typeface="Century Gothic" pitchFamily="34" charset="0"/>
              </a:rPr>
              <a:t>  converter.</a:t>
            </a:r>
          </a:p>
          <a:p>
            <a:pPr algn="just">
              <a:lnSpc>
                <a:spcPct val="150000"/>
              </a:lnSpc>
              <a:buFont typeface="Arial" pitchFamily="34" charset="0"/>
              <a:buChar char="•"/>
            </a:pPr>
            <a:r>
              <a:rPr lang="en-US" sz="1100" dirty="0" smtClean="0">
                <a:latin typeface="Century Gothic" pitchFamily="34" charset="0"/>
              </a:rPr>
              <a:t> These can read any voltage between 0-5V. With a minimum measurable voltage of </a:t>
            </a:r>
          </a:p>
          <a:p>
            <a:pPr algn="just">
              <a:lnSpc>
                <a:spcPct val="150000"/>
              </a:lnSpc>
            </a:pPr>
            <a:r>
              <a:rPr lang="en-US" sz="1100" dirty="0" smtClean="0">
                <a:latin typeface="Century Gothic" pitchFamily="34" charset="0"/>
              </a:rPr>
              <a:t>  0.005 approximately.</a:t>
            </a:r>
          </a:p>
          <a:p>
            <a:pPr algn="just">
              <a:lnSpc>
                <a:spcPct val="150000"/>
              </a:lnSpc>
            </a:pPr>
            <a:endParaRPr lang="en-US" sz="1100" dirty="0" smtClean="0">
              <a:latin typeface="Century Gothic" pitchFamily="34" charset="0"/>
            </a:endParaRPr>
          </a:p>
          <a:p>
            <a:pPr algn="just">
              <a:lnSpc>
                <a:spcPct val="150000"/>
              </a:lnSpc>
            </a:pPr>
            <a:r>
              <a:rPr lang="en-US" sz="1100" b="1" dirty="0" smtClean="0">
                <a:latin typeface="Century Gothic" pitchFamily="34" charset="0"/>
              </a:rPr>
              <a:t>Technical Specifications :</a:t>
            </a:r>
          </a:p>
          <a:p>
            <a:pPr>
              <a:lnSpc>
                <a:spcPct val="150000"/>
              </a:lnSpc>
              <a:buFont typeface="Arial" pitchFamily="34" charset="0"/>
              <a:buChar char="•"/>
            </a:pPr>
            <a:r>
              <a:rPr lang="en-US" sz="1050" dirty="0" smtClean="0">
                <a:latin typeface="Century Gothic" pitchFamily="34" charset="0"/>
              </a:rPr>
              <a:t> Microcontroller - Mic32-bit RISC CPU: </a:t>
            </a:r>
            <a:r>
              <a:rPr lang="en-US" sz="1050" dirty="0" err="1" smtClean="0">
                <a:latin typeface="Century Gothic" pitchFamily="34" charset="0"/>
              </a:rPr>
              <a:t>Tensilica</a:t>
            </a:r>
            <a:r>
              <a:rPr lang="en-US" sz="1050" dirty="0" smtClean="0">
                <a:latin typeface="Century Gothic" pitchFamily="34" charset="0"/>
              </a:rPr>
              <a:t> </a:t>
            </a:r>
            <a:r>
              <a:rPr lang="en-US" sz="1050" dirty="0" err="1" smtClean="0">
                <a:latin typeface="Century Gothic" pitchFamily="34" charset="0"/>
              </a:rPr>
              <a:t>Xtensa</a:t>
            </a:r>
            <a:r>
              <a:rPr lang="en-US" sz="1050" dirty="0" smtClean="0">
                <a:latin typeface="Century Gothic" pitchFamily="34" charset="0"/>
              </a:rPr>
              <a:t> LX106</a:t>
            </a:r>
          </a:p>
          <a:p>
            <a:pPr>
              <a:lnSpc>
                <a:spcPct val="150000"/>
              </a:lnSpc>
              <a:buFont typeface="Arial" pitchFamily="34" charset="0"/>
              <a:buChar char="•"/>
            </a:pPr>
            <a:r>
              <a:rPr lang="en-US" sz="1050" dirty="0" smtClean="0">
                <a:latin typeface="Century Gothic" pitchFamily="34" charset="0"/>
              </a:rPr>
              <a:t> Operating Voltage – 3.3V</a:t>
            </a:r>
          </a:p>
          <a:p>
            <a:pPr>
              <a:lnSpc>
                <a:spcPct val="150000"/>
              </a:lnSpc>
              <a:buFont typeface="Arial" pitchFamily="34" charset="0"/>
              <a:buChar char="•"/>
            </a:pPr>
            <a:r>
              <a:rPr lang="en-US" sz="1050" dirty="0" smtClean="0">
                <a:latin typeface="Century Gothic" pitchFamily="34" charset="0"/>
              </a:rPr>
              <a:t> Powering Up</a:t>
            </a:r>
          </a:p>
          <a:p>
            <a:pPr lvl="1">
              <a:lnSpc>
                <a:spcPct val="150000"/>
              </a:lnSpc>
              <a:buFont typeface="Arial" pitchFamily="34" charset="0"/>
              <a:buChar char="•"/>
            </a:pPr>
            <a:r>
              <a:rPr lang="en-US" sz="1050" dirty="0" smtClean="0">
                <a:latin typeface="Century Gothic" pitchFamily="34" charset="0"/>
              </a:rPr>
              <a:t> 5V [USB]</a:t>
            </a:r>
          </a:p>
          <a:p>
            <a:pPr lvl="1">
              <a:lnSpc>
                <a:spcPct val="150000"/>
              </a:lnSpc>
              <a:buFont typeface="Arial" pitchFamily="34" charset="0"/>
              <a:buChar char="•"/>
            </a:pPr>
            <a:r>
              <a:rPr lang="en-US" sz="1050" dirty="0" smtClean="0">
                <a:latin typeface="Century Gothic" pitchFamily="34" charset="0"/>
              </a:rPr>
              <a:t> 5V [Battery Terminal]</a:t>
            </a:r>
          </a:p>
          <a:p>
            <a:pPr>
              <a:lnSpc>
                <a:spcPct val="150000"/>
              </a:lnSpc>
              <a:buFont typeface="Arial" pitchFamily="34" charset="0"/>
              <a:buChar char="•"/>
            </a:pPr>
            <a:r>
              <a:rPr lang="en-US" sz="1050" dirty="0" smtClean="0">
                <a:latin typeface="Century Gothic" pitchFamily="34" charset="0"/>
              </a:rPr>
              <a:t> Clock frequency : 80 MHz</a:t>
            </a:r>
          </a:p>
          <a:p>
            <a:pPr>
              <a:lnSpc>
                <a:spcPct val="150000"/>
              </a:lnSpc>
              <a:buFont typeface="Arial" pitchFamily="34" charset="0"/>
              <a:buChar char="•"/>
            </a:pPr>
            <a:r>
              <a:rPr lang="en-US" sz="1050" dirty="0" smtClean="0">
                <a:latin typeface="Century Gothic" pitchFamily="34" charset="0"/>
              </a:rPr>
              <a:t> 64 KB of instruction RAM, 96 KB of data RAM</a:t>
            </a:r>
          </a:p>
          <a:p>
            <a:pPr>
              <a:lnSpc>
                <a:spcPct val="150000"/>
              </a:lnSpc>
              <a:buFont typeface="Arial" pitchFamily="34" charset="0"/>
              <a:buChar char="•"/>
            </a:pPr>
            <a:r>
              <a:rPr lang="en-US" sz="1050" dirty="0" smtClean="0">
                <a:latin typeface="Century Gothic" pitchFamily="34" charset="0"/>
              </a:rPr>
              <a:t> External QSPI flash - 4 MB</a:t>
            </a:r>
          </a:p>
          <a:p>
            <a:pPr>
              <a:lnSpc>
                <a:spcPct val="150000"/>
              </a:lnSpc>
              <a:buFont typeface="Arial" pitchFamily="34" charset="0"/>
              <a:buChar char="•"/>
            </a:pPr>
            <a:r>
              <a:rPr lang="en-US" sz="1050" dirty="0" smtClean="0">
                <a:latin typeface="Century Gothic" pitchFamily="34" charset="0"/>
              </a:rPr>
              <a:t> Wi-Fi – IEEE 802.11 b/g/n</a:t>
            </a:r>
          </a:p>
          <a:p>
            <a:pPr lvl="1">
              <a:lnSpc>
                <a:spcPct val="150000"/>
              </a:lnSpc>
              <a:buFont typeface="Arial" pitchFamily="34" charset="0"/>
              <a:buChar char="•"/>
            </a:pPr>
            <a:r>
              <a:rPr lang="en-US" sz="1050" dirty="0" smtClean="0">
                <a:latin typeface="Century Gothic" pitchFamily="34" charset="0"/>
              </a:rPr>
              <a:t> Integrated TR switch, </a:t>
            </a:r>
            <a:r>
              <a:rPr lang="en-US" sz="1050" dirty="0" err="1" smtClean="0">
                <a:latin typeface="Century Gothic" pitchFamily="34" charset="0"/>
              </a:rPr>
              <a:t>balun</a:t>
            </a:r>
            <a:r>
              <a:rPr lang="en-US" sz="1050" dirty="0" smtClean="0">
                <a:latin typeface="Century Gothic" pitchFamily="34" charset="0"/>
              </a:rPr>
              <a:t>, LNA, power amplifier and matching networks</a:t>
            </a:r>
          </a:p>
          <a:p>
            <a:pPr lvl="1">
              <a:lnSpc>
                <a:spcPct val="150000"/>
              </a:lnSpc>
              <a:buFont typeface="Arial" pitchFamily="34" charset="0"/>
              <a:buChar char="•"/>
            </a:pPr>
            <a:r>
              <a:rPr lang="en-US" sz="1050" dirty="0" smtClean="0">
                <a:latin typeface="Century Gothic" pitchFamily="34" charset="0"/>
              </a:rPr>
              <a:t> WEP or WPA/WPA2 authentication</a:t>
            </a:r>
          </a:p>
          <a:p>
            <a:pPr lvl="1">
              <a:lnSpc>
                <a:spcPct val="150000"/>
              </a:lnSpc>
              <a:buFont typeface="Arial" pitchFamily="34" charset="0"/>
              <a:buChar char="•"/>
            </a:pPr>
            <a:r>
              <a:rPr lang="en-US" sz="1050" dirty="0" smtClean="0">
                <a:latin typeface="Century Gothic" pitchFamily="34" charset="0"/>
              </a:rPr>
              <a:t> Automatic AP mode if not connected to Wi-Fi</a:t>
            </a:r>
          </a:p>
          <a:p>
            <a:pPr>
              <a:lnSpc>
                <a:spcPct val="150000"/>
              </a:lnSpc>
              <a:buFont typeface="Arial" pitchFamily="34" charset="0"/>
              <a:buChar char="•"/>
            </a:pPr>
            <a:r>
              <a:rPr lang="en-US" sz="1050" dirty="0" smtClean="0">
                <a:latin typeface="Century Gothic" pitchFamily="34" charset="0"/>
              </a:rPr>
              <a:t> GPIO : 5</a:t>
            </a:r>
          </a:p>
          <a:p>
            <a:pPr>
              <a:lnSpc>
                <a:spcPct val="150000"/>
              </a:lnSpc>
              <a:buFont typeface="Arial" pitchFamily="34" charset="0"/>
              <a:buChar char="•"/>
            </a:pPr>
            <a:r>
              <a:rPr lang="en-US" sz="1050" dirty="0" smtClean="0">
                <a:latin typeface="Century Gothic" pitchFamily="34" charset="0"/>
              </a:rPr>
              <a:t> PWM : 5 (software PWM on GPIO pins)</a:t>
            </a:r>
          </a:p>
          <a:p>
            <a:pPr>
              <a:lnSpc>
                <a:spcPct val="150000"/>
              </a:lnSpc>
              <a:buFont typeface="Arial" pitchFamily="34" charset="0"/>
              <a:buChar char="•"/>
            </a:pPr>
            <a:r>
              <a:rPr lang="en-US" sz="1050" dirty="0" smtClean="0">
                <a:latin typeface="Century Gothic" pitchFamily="34" charset="0"/>
              </a:rPr>
              <a:t> ADC : 1 pin 10 bit ADC(0-1 volt)</a:t>
            </a:r>
          </a:p>
          <a:p>
            <a:pPr>
              <a:lnSpc>
                <a:spcPct val="150000"/>
              </a:lnSpc>
              <a:buFont typeface="Arial" pitchFamily="34" charset="0"/>
              <a:buChar char="•"/>
            </a:pPr>
            <a:r>
              <a:rPr lang="en-US" sz="1050" dirty="0" smtClean="0">
                <a:latin typeface="Century Gothic" pitchFamily="34" charset="0"/>
              </a:rPr>
              <a:t> UART on dedicated pins [Supported bauds: 2400/4800/9600/19200]</a:t>
            </a:r>
          </a:p>
          <a:p>
            <a:pPr>
              <a:lnSpc>
                <a:spcPct val="150000"/>
              </a:lnSpc>
              <a:buFont typeface="Arial" pitchFamily="34" charset="0"/>
              <a:buChar char="•"/>
            </a:pPr>
            <a:r>
              <a:rPr lang="en-US" sz="1050" dirty="0" smtClean="0">
                <a:latin typeface="Century Gothic" pitchFamily="34" charset="0"/>
              </a:rPr>
              <a:t> LED indicators</a:t>
            </a:r>
          </a:p>
          <a:p>
            <a:pPr lvl="1">
              <a:lnSpc>
                <a:spcPct val="150000"/>
              </a:lnSpc>
              <a:buFont typeface="Arial" pitchFamily="34" charset="0"/>
              <a:buChar char="•"/>
            </a:pPr>
            <a:r>
              <a:rPr lang="en-US" sz="1050" dirty="0" smtClean="0">
                <a:latin typeface="Century Gothic" pitchFamily="34" charset="0"/>
              </a:rPr>
              <a:t> Wi-Fi LED – Indicates Wi-Fi connectivity</a:t>
            </a:r>
          </a:p>
          <a:p>
            <a:pPr lvl="2">
              <a:lnSpc>
                <a:spcPct val="150000"/>
              </a:lnSpc>
              <a:buFont typeface="Arial" pitchFamily="34" charset="0"/>
              <a:buChar char="•"/>
            </a:pPr>
            <a:r>
              <a:rPr lang="en-US" sz="1050" dirty="0" smtClean="0">
                <a:latin typeface="Century Gothic" pitchFamily="34" charset="0"/>
              </a:rPr>
              <a:t> Slow blinking: Trying to connect / find network</a:t>
            </a:r>
          </a:p>
          <a:p>
            <a:pPr lvl="2">
              <a:lnSpc>
                <a:spcPct val="150000"/>
              </a:lnSpc>
              <a:buFont typeface="Arial" pitchFamily="34" charset="0"/>
              <a:buChar char="•"/>
            </a:pPr>
            <a:r>
              <a:rPr lang="en-US" sz="1050" dirty="0" smtClean="0">
                <a:latin typeface="Century Gothic" pitchFamily="34" charset="0"/>
              </a:rPr>
              <a:t> Fast blinking: User has connected to Hotspot \ waiting for </a:t>
            </a:r>
          </a:p>
          <a:p>
            <a:pPr lvl="2">
              <a:lnSpc>
                <a:spcPct val="150000"/>
              </a:lnSpc>
            </a:pPr>
            <a:r>
              <a:rPr lang="en-US" sz="1050" dirty="0" smtClean="0">
                <a:latin typeface="Century Gothic" pitchFamily="34" charset="0"/>
              </a:rPr>
              <a:t>  configuration by user</a:t>
            </a:r>
          </a:p>
          <a:p>
            <a:pPr lvl="2">
              <a:lnSpc>
                <a:spcPct val="150000"/>
              </a:lnSpc>
              <a:buFont typeface="Arial" pitchFamily="34" charset="0"/>
              <a:buChar char="•"/>
            </a:pPr>
            <a:r>
              <a:rPr lang="en-US" sz="1050" dirty="0" smtClean="0">
                <a:latin typeface="Century Gothic" pitchFamily="34" charset="0"/>
              </a:rPr>
              <a:t> Stable: Connected to Wi-Fi network</a:t>
            </a:r>
          </a:p>
          <a:p>
            <a:pPr lvl="2">
              <a:lnSpc>
                <a:spcPct val="150000"/>
              </a:lnSpc>
              <a:buFont typeface="Arial" pitchFamily="34" charset="0"/>
              <a:buChar char="•"/>
            </a:pPr>
            <a:r>
              <a:rPr lang="en-US" sz="1050" dirty="0" smtClean="0">
                <a:latin typeface="Century Gothic" pitchFamily="34" charset="0"/>
              </a:rPr>
              <a:t> Off: No power to device / insufficient power</a:t>
            </a:r>
          </a:p>
          <a:p>
            <a:pPr lvl="1">
              <a:lnSpc>
                <a:spcPct val="150000"/>
              </a:lnSpc>
              <a:buFont typeface="Arial" pitchFamily="34" charset="0"/>
              <a:buChar char="•"/>
            </a:pPr>
            <a:r>
              <a:rPr lang="en-US" sz="1050" dirty="0" smtClean="0">
                <a:latin typeface="Century Gothic" pitchFamily="34" charset="0"/>
              </a:rPr>
              <a:t> Cloud LED – Indicates connection to Bolt Cloud</a:t>
            </a:r>
          </a:p>
          <a:p>
            <a:pPr lvl="2">
              <a:lnSpc>
                <a:spcPct val="150000"/>
              </a:lnSpc>
              <a:buFont typeface="Arial" pitchFamily="34" charset="0"/>
              <a:buChar char="•"/>
            </a:pPr>
            <a:r>
              <a:rPr lang="en-US" sz="1050" dirty="0" smtClean="0">
                <a:latin typeface="Century Gothic" pitchFamily="34" charset="0"/>
              </a:rPr>
              <a:t> Stable: Connected to Bolt cloud</a:t>
            </a:r>
          </a:p>
          <a:p>
            <a:pPr lvl="2">
              <a:lnSpc>
                <a:spcPct val="150000"/>
              </a:lnSpc>
              <a:buFont typeface="Arial" pitchFamily="34" charset="0"/>
              <a:buChar char="•"/>
            </a:pPr>
            <a:r>
              <a:rPr lang="en-US" sz="1050" dirty="0" smtClean="0">
                <a:latin typeface="Century Gothic" pitchFamily="34" charset="0"/>
              </a:rPr>
              <a:t> Off: No Connection to Bolt Cloud</a:t>
            </a:r>
          </a:p>
          <a:p>
            <a:pPr lvl="2">
              <a:lnSpc>
                <a:spcPct val="150000"/>
              </a:lnSpc>
              <a:buFont typeface="Arial" pitchFamily="34" charset="0"/>
              <a:buChar char="•"/>
            </a:pPr>
            <a:r>
              <a:rPr lang="en-US" sz="1050" dirty="0" smtClean="0">
                <a:latin typeface="Century Gothic" pitchFamily="34" charset="0"/>
              </a:rPr>
              <a:t> Dim: Insufficient power / false boot</a:t>
            </a:r>
          </a:p>
          <a:p>
            <a:pPr lvl="1">
              <a:lnSpc>
                <a:spcPct val="150000"/>
              </a:lnSpc>
              <a:buFont typeface="Arial" pitchFamily="34" charset="0"/>
              <a:buChar char="•"/>
            </a:pPr>
            <a:r>
              <a:rPr lang="en-US" sz="1050" dirty="0" smtClean="0">
                <a:latin typeface="Century Gothic" pitchFamily="34" charset="0"/>
              </a:rPr>
              <a:t> Dimensions: 35mm x 35mm</a:t>
            </a:r>
          </a:p>
          <a:p>
            <a:pPr lvl="1">
              <a:lnSpc>
                <a:spcPct val="150000"/>
              </a:lnSpc>
              <a:buFont typeface="Arial" pitchFamily="34" charset="0"/>
              <a:buChar char="•"/>
            </a:pPr>
            <a:r>
              <a:rPr lang="en-US" sz="1050" dirty="0" smtClean="0">
                <a:latin typeface="Century Gothic" pitchFamily="34" charset="0"/>
              </a:rPr>
              <a:t> Boot Time – Less than 1 Second</a:t>
            </a:r>
          </a:p>
          <a:p>
            <a:pPr algn="just">
              <a:lnSpc>
                <a:spcPct val="150000"/>
              </a:lnSpc>
              <a:buFont typeface="Arial" pitchFamily="34" charset="0"/>
              <a:buChar char="•"/>
            </a:pPr>
            <a:endParaRPr lang="en-US" sz="1100" b="1" dirty="0" smtClean="0">
              <a:latin typeface="Century Gothic" pitchFamily="34" charset="0"/>
            </a:endParaRPr>
          </a:p>
          <a:p>
            <a:pPr algn="just">
              <a:lnSpc>
                <a:spcPct val="150000"/>
              </a:lnSpc>
            </a:pPr>
            <a:endParaRPr lang="en-US" sz="1100" dirty="0" smtClean="0">
              <a:latin typeface="Century Gothic" pitchFamily="34" charset="0"/>
            </a:endParaRPr>
          </a:p>
        </p:txBody>
      </p:sp>
      <p:cxnSp>
        <p:nvCxnSpPr>
          <p:cNvPr id="7" name="Straight Connector 6"/>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Hardware Requirements     </a:t>
            </a:r>
            <a:endParaRPr lang="en-US" sz="1400" dirty="0">
              <a:latin typeface="Californian FB" pitchFamily="18" charset="0"/>
            </a:endParaRPr>
          </a:p>
        </p:txBody>
      </p:sp>
      <p:sp>
        <p:nvSpPr>
          <p:cNvPr id="5" name="TextBox 4"/>
          <p:cNvSpPr txBox="1"/>
          <p:nvPr/>
        </p:nvSpPr>
        <p:spPr>
          <a:xfrm>
            <a:off x="228600" y="1066800"/>
            <a:ext cx="6400800" cy="461665"/>
          </a:xfrm>
          <a:prstGeom prst="rect">
            <a:avLst/>
          </a:prstGeom>
          <a:noFill/>
        </p:spPr>
        <p:txBody>
          <a:bodyPr wrap="square" rtlCol="0">
            <a:spAutoFit/>
          </a:bodyPr>
          <a:lstStyle/>
          <a:p>
            <a:pPr>
              <a:lnSpc>
                <a:spcPct val="150000"/>
              </a:lnSpc>
            </a:pPr>
            <a:r>
              <a:rPr lang="en-US" sz="1600" b="1" dirty="0" smtClean="0">
                <a:latin typeface="Times New Roman" pitchFamily="18" charset="0"/>
                <a:cs typeface="Times New Roman" pitchFamily="18" charset="0"/>
              </a:rPr>
              <a:t>      3.2 LED ( Light Emitting Diode)</a:t>
            </a:r>
            <a:endParaRPr lang="en-US" b="1" dirty="0">
              <a:latin typeface="Times New Roman" pitchFamily="18" charset="0"/>
              <a:cs typeface="Times New Roman"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4343400"/>
            <a:ext cx="5943600" cy="4376711"/>
          </a:xfrm>
          <a:prstGeom prst="rect">
            <a:avLst/>
          </a:prstGeom>
          <a:noFill/>
        </p:spPr>
        <p:txBody>
          <a:bodyPr wrap="square" rtlCol="0">
            <a:spAutoFit/>
          </a:bodyPr>
          <a:lstStyle/>
          <a:p>
            <a:pPr algn="just">
              <a:lnSpc>
                <a:spcPct val="150000"/>
              </a:lnSpc>
            </a:pPr>
            <a:r>
              <a:rPr lang="en-US" sz="1100" dirty="0" smtClean="0">
                <a:latin typeface="Century Gothic" pitchFamily="34" charset="0"/>
              </a:rPr>
              <a:t>A </a:t>
            </a:r>
            <a:r>
              <a:rPr lang="en-US" sz="1100" b="1" dirty="0" smtClean="0">
                <a:latin typeface="Century Gothic" pitchFamily="34" charset="0"/>
              </a:rPr>
              <a:t>light-emitting diode</a:t>
            </a:r>
            <a:r>
              <a:rPr lang="en-US" sz="1100" dirty="0" smtClean="0">
                <a:latin typeface="Century Gothic" pitchFamily="34" charset="0"/>
              </a:rPr>
              <a:t> (</a:t>
            </a:r>
            <a:r>
              <a:rPr lang="en-US" sz="1100" b="1" dirty="0" smtClean="0">
                <a:latin typeface="Century Gothic" pitchFamily="34" charset="0"/>
              </a:rPr>
              <a:t>LED</a:t>
            </a:r>
            <a:r>
              <a:rPr lang="en-US" sz="1100" dirty="0" smtClean="0">
                <a:latin typeface="Century Gothic" pitchFamily="34" charset="0"/>
              </a:rPr>
              <a:t>) is a semiconductor light source that emits light when current flows through it. Electrons in the semiconductor recombine with electron holes, releasing energy in the form of photons. This effect is called electroluminescence. The color of the light (corresponding to the energy of the photons) is determined by the energy required for electrons to cross the band gap of the semiconductor. White light is obtained by using multiple semiconductors or a layer of light-emitting phosphor on the semiconductor device.</a:t>
            </a:r>
          </a:p>
          <a:p>
            <a:pPr algn="just">
              <a:lnSpc>
                <a:spcPct val="150000"/>
              </a:lnSpc>
            </a:pPr>
            <a:r>
              <a:rPr lang="en-US" sz="1100" dirty="0" smtClean="0">
                <a:latin typeface="Century Gothic" pitchFamily="34" charset="0"/>
              </a:rPr>
              <a:t>Appearing as practical electronic components in 1962, the earliest LEDs emitted low-intensity infrared light. Infrared LEDs are used in remote-control circuits, such as those used with a wide variety of consumer electronics. The first visible-light LEDs were of low intensity and limited to red. Modern LEDs are available across the visible, ultraviolet, and infrared wavelengths, with high light output.</a:t>
            </a:r>
          </a:p>
          <a:p>
            <a:pPr algn="just">
              <a:lnSpc>
                <a:spcPct val="150000"/>
              </a:lnSpc>
            </a:pPr>
            <a:r>
              <a:rPr lang="en-US" sz="1100" dirty="0" smtClean="0">
                <a:latin typeface="Century Gothic" pitchFamily="34" charset="0"/>
              </a:rPr>
              <a:t>Early LEDs were often used as indicator lamps, replacing small incandescent bulbs, and in seven-segment displays. Recent developments have produced high-output white light LEDs suitable for room and outdoor area lighting. LEDs have led to new displays and sensors, while their high switching rates are useful in advanced communications technology.</a:t>
            </a:r>
          </a:p>
        </p:txBody>
      </p:sp>
      <p:pic>
        <p:nvPicPr>
          <p:cNvPr id="39940" name="Picture 4" descr="https://upload.wikimedia.org/wikipedia/commons/thumb/f/f9/LED%2C_5mm%2C_green_%28en%29.svg/220px-LED%2C_5mm%2C_green_%28en%29.svg.png"/>
          <p:cNvPicPr>
            <a:picLocks noChangeAspect="1" noChangeArrowheads="1"/>
          </p:cNvPicPr>
          <p:nvPr/>
        </p:nvPicPr>
        <p:blipFill>
          <a:blip r:embed="rId2" cstate="print"/>
          <a:srcRect/>
          <a:stretch>
            <a:fillRect/>
          </a:stretch>
        </p:blipFill>
        <p:spPr bwMode="auto">
          <a:xfrm>
            <a:off x="2286000" y="1523998"/>
            <a:ext cx="2286000" cy="253538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mage result for resistor"/>
          <p:cNvPicPr>
            <a:picLocks noChangeAspect="1" noChangeArrowheads="1"/>
          </p:cNvPicPr>
          <p:nvPr/>
        </p:nvPicPr>
        <p:blipFill>
          <a:blip r:embed="rId3" cstate="print"/>
          <a:srcRect t="21667" b="20000"/>
          <a:stretch>
            <a:fillRect/>
          </a:stretch>
        </p:blipFill>
        <p:spPr bwMode="auto">
          <a:xfrm>
            <a:off x="2057400" y="3200400"/>
            <a:ext cx="2743200" cy="16002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0"/>
            <a:ext cx="6248400" cy="307777"/>
          </a:xfrm>
          <a:prstGeom prst="rect">
            <a:avLst/>
          </a:prstGeom>
          <a:noFill/>
        </p:spPr>
        <p:txBody>
          <a:bodyPr wrap="square" rtlCol="0">
            <a:spAutoFit/>
          </a:bodyPr>
          <a:lstStyle/>
          <a:p>
            <a:r>
              <a:rPr lang="en-US" sz="1400" dirty="0" smtClean="0">
                <a:latin typeface="Californian FB" pitchFamily="18" charset="0"/>
              </a:rPr>
              <a:t> Home Automation System                                                           Hardware Requirements     </a:t>
            </a:r>
            <a:endParaRPr lang="en-US" sz="1400" dirty="0">
              <a:latin typeface="Californian FB" pitchFamily="18" charset="0"/>
            </a:endParaRPr>
          </a:p>
        </p:txBody>
      </p:sp>
      <p:cxnSp>
        <p:nvCxnSpPr>
          <p:cNvPr id="5" name="Straight Connector 4"/>
          <p:cNvCxnSpPr/>
          <p:nvPr/>
        </p:nvCxnSpPr>
        <p:spPr>
          <a:xfrm>
            <a:off x="381000" y="2286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2091470"/>
          </a:xfrm>
          <a:prstGeom prst="rect">
            <a:avLst/>
          </a:prstGeom>
          <a:noFill/>
        </p:spPr>
        <p:txBody>
          <a:bodyPr wrap="square" rtlCol="0">
            <a:spAutoFit/>
          </a:bodyPr>
          <a:lstStyle/>
          <a:p>
            <a:pPr algn="just">
              <a:lnSpc>
                <a:spcPct val="150000"/>
              </a:lnSpc>
            </a:pPr>
            <a:r>
              <a:rPr lang="en-US" sz="1100" dirty="0" smtClean="0">
                <a:latin typeface="Century Gothic" pitchFamily="34" charset="0"/>
              </a:rPr>
              <a:t>LEDs have many advantages over incandescent light sources, including lower energy consumption, longer lifetime, improved physical robustness, smaller size, and faster switching. Light-emitting diodes are used in applications as diverse as aviation lighting, automotive headlamps, advertising, general lighting, traffic signals, camera flashes, lighted wallpaper and medical devices.</a:t>
            </a:r>
          </a:p>
          <a:p>
            <a:pPr algn="just">
              <a:lnSpc>
                <a:spcPct val="150000"/>
              </a:lnSpc>
            </a:pPr>
            <a:r>
              <a:rPr lang="en-US" sz="1100" dirty="0" smtClean="0">
                <a:latin typeface="Century Gothic" pitchFamily="34" charset="0"/>
              </a:rPr>
              <a:t>Unlike a laser, the color of light emitted from an LED is neither coherent nor monochromatic, but the spectrum is narrow with respect to human vision, and functionally monochromatic.</a:t>
            </a:r>
            <a:endParaRPr lang="en-US" sz="1100" dirty="0">
              <a:latin typeface="Century Gothic" pitchFamily="34" charset="0"/>
            </a:endParaRPr>
          </a:p>
        </p:txBody>
      </p:sp>
      <p:cxnSp>
        <p:nvCxnSpPr>
          <p:cNvPr id="7" name="Straight Connector 6"/>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 y="4953000"/>
            <a:ext cx="5943600" cy="4630627"/>
          </a:xfrm>
          <a:prstGeom prst="rect">
            <a:avLst/>
          </a:prstGeom>
          <a:noFill/>
        </p:spPr>
        <p:txBody>
          <a:bodyPr wrap="square" rtlCol="0">
            <a:spAutoFit/>
          </a:bodyPr>
          <a:lstStyle/>
          <a:p>
            <a:pPr algn="just">
              <a:lnSpc>
                <a:spcPct val="150000"/>
              </a:lnSpc>
            </a:pPr>
            <a:r>
              <a:rPr lang="en-US" sz="1100" dirty="0" smtClean="0">
                <a:latin typeface="Century Gothic" pitchFamily="34" charset="0"/>
              </a:rPr>
              <a:t>A resistor is a passive two-terminal electrical component that implements electrical resistance as a circuit element. In electronic circuits, resistors are used to reduce current flow, adjust signal levels, to divide voltages, bias active elements, and terminate transmission lines, among other uses. High-power resistors that can dissipate many watts of electrical power as heat, may be used as part of motor controls, in power distribution systems, or as test loads for generators. Fixed resistors have resistances that only change slightly with temperature, time or operating voltage. Variable resistors can be used to adjust circuit elements (such as a volume control or a lamp dimmer), or as sensing devices for heat, light, humidity, force, or chemical activity.</a:t>
            </a:r>
          </a:p>
          <a:p>
            <a:pPr algn="just">
              <a:lnSpc>
                <a:spcPct val="150000"/>
              </a:lnSpc>
            </a:pPr>
            <a:r>
              <a:rPr lang="en-US" sz="1100" dirty="0" smtClean="0">
                <a:latin typeface="Century Gothic" pitchFamily="34" charset="0"/>
              </a:rPr>
              <a:t>Resistors are common elements of electrical networks and electronic circuits and are ubiquitous in electronic equipment. Practical resistors as discrete components can be composed of various compounds and forms. Resistors are also implemented within integrated circuits.</a:t>
            </a:r>
          </a:p>
          <a:p>
            <a:pPr algn="just">
              <a:lnSpc>
                <a:spcPct val="150000"/>
              </a:lnSpc>
            </a:pPr>
            <a:r>
              <a:rPr lang="en-US" sz="1100" dirty="0" smtClean="0">
                <a:latin typeface="Century Gothic" pitchFamily="34" charset="0"/>
              </a:rPr>
              <a:t>The electrical function of a resistor is specified by its resistance: common commercial resistors are manufactured over a range of more than nine orders of magnitude. The nominal value of the resistance falls within the manufacturing tolerance, indicated on the component.</a:t>
            </a:r>
            <a:endParaRPr lang="en-US" sz="1100" dirty="0">
              <a:latin typeface="Century Gothic" pitchFamily="34" charset="0"/>
            </a:endParaRPr>
          </a:p>
        </p:txBody>
      </p:sp>
      <p:sp>
        <p:nvSpPr>
          <p:cNvPr id="11" name="TextBox 10"/>
          <p:cNvSpPr txBox="1"/>
          <p:nvPr/>
        </p:nvSpPr>
        <p:spPr>
          <a:xfrm>
            <a:off x="228600" y="2895600"/>
            <a:ext cx="6400800" cy="417422"/>
          </a:xfrm>
          <a:prstGeom prst="rect">
            <a:avLst/>
          </a:prstGeom>
          <a:noFill/>
        </p:spPr>
        <p:txBody>
          <a:bodyPr wrap="square" rtlCol="0">
            <a:spAutoFit/>
          </a:bodyPr>
          <a:lstStyle/>
          <a:p>
            <a:pPr>
              <a:lnSpc>
                <a:spcPct val="150000"/>
              </a:lnSpc>
            </a:pPr>
            <a:r>
              <a:rPr lang="en-US" sz="1600" b="1" dirty="0" smtClean="0">
                <a:latin typeface="Times New Roman" pitchFamily="18" charset="0"/>
                <a:cs typeface="Times New Roman" pitchFamily="18" charset="0"/>
              </a:rPr>
              <a:t>      3.3 Resistor ( 10 K ohm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pic>
        <p:nvPicPr>
          <p:cNvPr id="3" name="Picture 2" descr="26323.png"/>
          <p:cNvPicPr>
            <a:picLocks noChangeAspect="1"/>
          </p:cNvPicPr>
          <p:nvPr/>
        </p:nvPicPr>
        <p:blipFill>
          <a:blip r:embed="rId2" cstate="print"/>
          <a:stretch>
            <a:fillRect/>
          </a:stretch>
        </p:blipFill>
        <p:spPr>
          <a:xfrm rot="16200000">
            <a:off x="-1409700" y="1409700"/>
            <a:ext cx="9906000" cy="7086600"/>
          </a:xfrm>
          <a:prstGeom prst="rect">
            <a:avLst/>
          </a:prstGeom>
        </p:spPr>
      </p:pic>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934200"/>
            <a:ext cx="5791200" cy="1938992"/>
          </a:xfrm>
          <a:prstGeom prst="rect">
            <a:avLst/>
          </a:prstGeom>
          <a:noFill/>
        </p:spPr>
        <p:txBody>
          <a:bodyPr wrap="square" rtlCol="0">
            <a:spAutoFit/>
          </a:bodyPr>
          <a:lstStyle/>
          <a:p>
            <a:pPr algn="r"/>
            <a:r>
              <a:rPr lang="en-US" sz="6000" dirty="0" smtClean="0">
                <a:latin typeface="Times New Roman" pitchFamily="18" charset="0"/>
                <a:cs typeface="Times New Roman" pitchFamily="18" charset="0"/>
              </a:rPr>
              <a:t>4.</a:t>
            </a:r>
            <a:r>
              <a:rPr lang="en-US" sz="6000" dirty="0" smtClean="0">
                <a:latin typeface="French Script MT" pitchFamily="66" charset="0"/>
                <a:cs typeface="Times New Roman" pitchFamily="18" charset="0"/>
              </a:rPr>
              <a:t> </a:t>
            </a:r>
          </a:p>
          <a:p>
            <a:pPr algn="r"/>
            <a:r>
              <a:rPr lang="en-US" sz="6000" dirty="0" smtClean="0">
                <a:latin typeface="French Script MT" pitchFamily="66" charset="0"/>
                <a:cs typeface="Times New Roman" pitchFamily="18" charset="0"/>
              </a:rPr>
              <a:t>System Documentation </a:t>
            </a:r>
            <a:endParaRPr lang="en-US" sz="6000" dirty="0" smtClean="0">
              <a:latin typeface="French Script MT"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sp>
        <p:nvSpPr>
          <p:cNvPr id="5" name="TextBox 4"/>
          <p:cNvSpPr txBox="1"/>
          <p:nvPr/>
        </p:nvSpPr>
        <p:spPr>
          <a:xfrm>
            <a:off x="228600" y="1066800"/>
            <a:ext cx="6400800" cy="923330"/>
          </a:xfrm>
          <a:prstGeom prst="rect">
            <a:avLst/>
          </a:prstGeom>
          <a:noFill/>
        </p:spPr>
        <p:txBody>
          <a:bodyPr wrap="square" rtlCol="0">
            <a:spAutoFit/>
          </a:bodyPr>
          <a:lstStyle/>
          <a:p>
            <a:pPr>
              <a:lnSpc>
                <a:spcPct val="150000"/>
              </a:lnSpc>
            </a:pPr>
            <a:r>
              <a:rPr lang="en-US" b="1" dirty="0" smtClean="0">
                <a:latin typeface="Times New Roman" pitchFamily="18" charset="0"/>
                <a:cs typeface="Times New Roman" pitchFamily="18" charset="0"/>
              </a:rPr>
              <a:t>4. System Documentation</a:t>
            </a:r>
          </a:p>
          <a:p>
            <a:pPr>
              <a:lnSpc>
                <a:spcPct val="150000"/>
              </a:lnSpc>
            </a:pP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4.1 Software System Attributes</a:t>
            </a:r>
            <a:endParaRPr lang="en-US" b="1" dirty="0">
              <a:latin typeface="Times New Roman" pitchFamily="18" charset="0"/>
              <a:cs typeface="Times New Roman"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1981200"/>
            <a:ext cx="5943600" cy="7286610"/>
          </a:xfrm>
          <a:prstGeom prst="rect">
            <a:avLst/>
          </a:prstGeom>
          <a:noFill/>
        </p:spPr>
        <p:txBody>
          <a:bodyPr wrap="square" rtlCol="0">
            <a:spAutoFit/>
          </a:bodyPr>
          <a:lstStyle/>
          <a:p>
            <a:pPr>
              <a:lnSpc>
                <a:spcPct val="150000"/>
              </a:lnSpc>
            </a:pPr>
            <a:r>
              <a:rPr lang="en-IN" sz="1100" b="1" dirty="0" smtClean="0">
                <a:latin typeface="Century Gothic" pitchFamily="34" charset="0"/>
              </a:rPr>
              <a:t>1</a:t>
            </a:r>
            <a:r>
              <a:rPr lang="en-IN" sz="1100" dirty="0" smtClean="0">
                <a:latin typeface="Century Gothic" pitchFamily="34" charset="0"/>
              </a:rPr>
              <a:t>. </a:t>
            </a:r>
            <a:r>
              <a:rPr lang="en-IN" sz="1100" b="1" dirty="0" smtClean="0">
                <a:latin typeface="Century Gothic" pitchFamily="34" charset="0"/>
              </a:rPr>
              <a:t>Reliability: </a:t>
            </a:r>
            <a:r>
              <a:rPr lang="en-IN" sz="1100" dirty="0" smtClean="0">
                <a:latin typeface="Century Gothic" pitchFamily="34" charset="0"/>
              </a:rPr>
              <a:t>The overall consistency of a measure. </a:t>
            </a:r>
            <a:endParaRPr lang="en-US" sz="1100" dirty="0" smtClean="0">
              <a:latin typeface="Century Gothic" pitchFamily="34" charset="0"/>
            </a:endParaRPr>
          </a:p>
          <a:p>
            <a:pPr>
              <a:lnSpc>
                <a:spcPct val="150000"/>
              </a:lnSpc>
            </a:pPr>
            <a:r>
              <a:rPr lang="en-IN" sz="1100" dirty="0" smtClean="0">
                <a:latin typeface="Century Gothic" pitchFamily="34" charset="0"/>
              </a:rPr>
              <a:t>A measure is said to have a high reliability if it produces similar results under consistent conditions. </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2</a:t>
            </a:r>
            <a:r>
              <a:rPr lang="en-IN" sz="1100" dirty="0" smtClean="0">
                <a:latin typeface="Century Gothic" pitchFamily="34" charset="0"/>
              </a:rPr>
              <a:t>. </a:t>
            </a:r>
            <a:r>
              <a:rPr lang="en-IN" sz="1100" b="1" dirty="0" smtClean="0">
                <a:latin typeface="Century Gothic" pitchFamily="34" charset="0"/>
              </a:rPr>
              <a:t>Availability: </a:t>
            </a:r>
            <a:r>
              <a:rPr lang="en-IN" sz="1100" dirty="0" smtClean="0">
                <a:latin typeface="Century Gothic" pitchFamily="34" charset="0"/>
              </a:rPr>
              <a:t>The degree to which a system, subsystem or equipment is in a specified operable and committable state at the start of a mission, when the mission is called for at an unknown. </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3</a:t>
            </a:r>
            <a:r>
              <a:rPr lang="en-IN" sz="1100" dirty="0" smtClean="0">
                <a:latin typeface="Century Gothic" pitchFamily="34" charset="0"/>
              </a:rPr>
              <a:t>. </a:t>
            </a:r>
            <a:r>
              <a:rPr lang="en-IN" sz="1100" b="1" dirty="0" smtClean="0">
                <a:latin typeface="Century Gothic" pitchFamily="34" charset="0"/>
              </a:rPr>
              <a:t>Security: </a:t>
            </a:r>
            <a:r>
              <a:rPr lang="en-IN" sz="1100" dirty="0" smtClean="0">
                <a:latin typeface="Century Gothic" pitchFamily="34" charset="0"/>
              </a:rPr>
              <a:t>Degree of resistance to any harm. </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4</a:t>
            </a:r>
            <a:r>
              <a:rPr lang="en-IN" sz="1100" dirty="0" smtClean="0">
                <a:latin typeface="Century Gothic" pitchFamily="34" charset="0"/>
              </a:rPr>
              <a:t>. </a:t>
            </a:r>
            <a:r>
              <a:rPr lang="en-IN" sz="1100" b="1" dirty="0" smtClean="0">
                <a:latin typeface="Century Gothic" pitchFamily="34" charset="0"/>
              </a:rPr>
              <a:t>Portability: </a:t>
            </a:r>
            <a:r>
              <a:rPr lang="en-IN" sz="1100" dirty="0" smtClean="0">
                <a:latin typeface="Century Gothic" pitchFamily="34" charset="0"/>
              </a:rPr>
              <a:t>Using the same software in different environments. </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5. Maintainability: </a:t>
            </a:r>
            <a:r>
              <a:rPr lang="en-IN" sz="1100" dirty="0" smtClean="0">
                <a:latin typeface="Century Gothic" pitchFamily="34" charset="0"/>
              </a:rPr>
              <a:t>Measures the ease and speed with which a system can be restored to operational status after a failure occurs. </a:t>
            </a:r>
          </a:p>
          <a:p>
            <a:pPr>
              <a:lnSpc>
                <a:spcPct val="150000"/>
              </a:lnSpc>
            </a:pPr>
            <a:endParaRPr lang="en-US" sz="1100" dirty="0" smtClean="0">
              <a:latin typeface="Century Gothic" pitchFamily="34" charset="0"/>
            </a:endParaRPr>
          </a:p>
          <a:p>
            <a:pPr>
              <a:lnSpc>
                <a:spcPct val="150000"/>
              </a:lnSpc>
            </a:pPr>
            <a:r>
              <a:rPr lang="en-IN" sz="1100" b="1" dirty="0" smtClean="0">
                <a:latin typeface="Century Gothic" pitchFamily="34" charset="0"/>
              </a:rPr>
              <a:t>6</a:t>
            </a:r>
            <a:r>
              <a:rPr lang="en-IN" sz="1100" dirty="0" smtClean="0">
                <a:latin typeface="Century Gothic" pitchFamily="34" charset="0"/>
              </a:rPr>
              <a:t>. </a:t>
            </a:r>
            <a:r>
              <a:rPr lang="en-IN" sz="1100" b="1" dirty="0" smtClean="0">
                <a:latin typeface="Century Gothic" pitchFamily="34" charset="0"/>
              </a:rPr>
              <a:t>Performance: </a:t>
            </a:r>
            <a:r>
              <a:rPr lang="en-IN" sz="1100" dirty="0" smtClean="0">
                <a:latin typeface="Century Gothic" pitchFamily="34" charset="0"/>
              </a:rPr>
              <a:t>To analyze if the system meets its goals. </a:t>
            </a:r>
          </a:p>
          <a:p>
            <a:pPr>
              <a:lnSpc>
                <a:spcPct val="150000"/>
              </a:lnSpc>
            </a:pPr>
            <a:endParaRPr lang="en-IN" sz="1100" dirty="0" smtClean="0">
              <a:latin typeface="Century Gothic" pitchFamily="34" charset="0"/>
            </a:endParaRPr>
          </a:p>
          <a:p>
            <a:r>
              <a:rPr lang="en-IN" sz="1100" b="1" dirty="0" smtClean="0">
                <a:latin typeface="Century Gothic" pitchFamily="34" charset="0"/>
              </a:rPr>
              <a:t>PERFORMANCE REQUIREMENT </a:t>
            </a:r>
            <a:endParaRPr lang="en-US" sz="1100" dirty="0" smtClean="0">
              <a:latin typeface="Century Gothic" pitchFamily="34" charset="0"/>
            </a:endParaRPr>
          </a:p>
          <a:p>
            <a:r>
              <a:rPr lang="en-IN" sz="1100" dirty="0" smtClean="0">
                <a:latin typeface="Century Gothic" pitchFamily="34" charset="0"/>
              </a:rPr>
              <a:t> </a:t>
            </a:r>
            <a:endParaRPr lang="en-US" sz="1100" dirty="0" smtClean="0">
              <a:latin typeface="Century Gothic" pitchFamily="34" charset="0"/>
            </a:endParaRPr>
          </a:p>
          <a:p>
            <a:pPr>
              <a:lnSpc>
                <a:spcPct val="150000"/>
              </a:lnSpc>
            </a:pPr>
            <a:r>
              <a:rPr lang="en-IN" sz="1100" dirty="0" smtClean="0">
                <a:latin typeface="Century Gothic" pitchFamily="34" charset="0"/>
              </a:rPr>
              <a:t>In order to assess the performance of a system, the following are necessary: </a:t>
            </a:r>
          </a:p>
          <a:p>
            <a:pPr>
              <a:lnSpc>
                <a:spcPct val="150000"/>
              </a:lnSpc>
            </a:pPr>
            <a:endParaRPr lang="en-US" sz="1100" dirty="0" smtClean="0">
              <a:latin typeface="Century Gothic" pitchFamily="34" charset="0"/>
            </a:endParaRPr>
          </a:p>
          <a:p>
            <a:pPr>
              <a:lnSpc>
                <a:spcPct val="150000"/>
              </a:lnSpc>
            </a:pPr>
            <a:r>
              <a:rPr lang="en-IN" sz="1100" dirty="0" smtClean="0">
                <a:latin typeface="Century Gothic" pitchFamily="34" charset="0"/>
              </a:rPr>
              <a:t>● Response </a:t>
            </a:r>
          </a:p>
          <a:p>
            <a:pPr>
              <a:lnSpc>
                <a:spcPct val="150000"/>
              </a:lnSpc>
            </a:pPr>
            <a:endParaRPr lang="en-US" sz="1100" dirty="0" smtClean="0">
              <a:latin typeface="Century Gothic" pitchFamily="34" charset="0"/>
            </a:endParaRPr>
          </a:p>
          <a:p>
            <a:pPr>
              <a:lnSpc>
                <a:spcPct val="150000"/>
              </a:lnSpc>
            </a:pPr>
            <a:r>
              <a:rPr lang="en-IN" sz="1100" dirty="0" smtClean="0">
                <a:latin typeface="Century Gothic" pitchFamily="34" charset="0"/>
              </a:rPr>
              <a:t>● Workload </a:t>
            </a:r>
          </a:p>
          <a:p>
            <a:pPr>
              <a:lnSpc>
                <a:spcPct val="150000"/>
              </a:lnSpc>
            </a:pPr>
            <a:endParaRPr lang="en-US" sz="1100" dirty="0" smtClean="0">
              <a:latin typeface="Century Gothic" pitchFamily="34" charset="0"/>
            </a:endParaRPr>
          </a:p>
          <a:p>
            <a:pPr>
              <a:lnSpc>
                <a:spcPct val="150000"/>
              </a:lnSpc>
            </a:pPr>
            <a:r>
              <a:rPr lang="en-IN" sz="1100" dirty="0" smtClean="0">
                <a:latin typeface="Century Gothic" pitchFamily="34" charset="0"/>
              </a:rPr>
              <a:t>● Scalability </a:t>
            </a:r>
          </a:p>
          <a:p>
            <a:pPr>
              <a:lnSpc>
                <a:spcPct val="150000"/>
              </a:lnSpc>
            </a:pPr>
            <a:endParaRPr lang="en-US" sz="1100" dirty="0" smtClean="0">
              <a:latin typeface="Century Gothic" pitchFamily="34" charset="0"/>
            </a:endParaRPr>
          </a:p>
          <a:p>
            <a:pPr>
              <a:lnSpc>
                <a:spcPct val="150000"/>
              </a:lnSpc>
            </a:pPr>
            <a:r>
              <a:rPr lang="en-IN" sz="1100" dirty="0" smtClean="0">
                <a:latin typeface="Century Gothic" pitchFamily="34" charset="0"/>
              </a:rPr>
              <a:t>● Platform</a:t>
            </a:r>
            <a:endParaRPr lang="en-US" sz="1100" dirty="0" smtClean="0">
              <a:latin typeface="Century Gothic" pitchFamily="34" charset="0"/>
            </a:endParaRPr>
          </a:p>
          <a:p>
            <a:pPr>
              <a:lnSpc>
                <a:spcPct val="150000"/>
              </a:lnSpc>
            </a:pPr>
            <a:endParaRPr lang="en-US" sz="1100" dirty="0">
              <a:latin typeface="Century Gothic"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sp>
        <p:nvSpPr>
          <p:cNvPr id="5" name="TextBox 4"/>
          <p:cNvSpPr txBox="1"/>
          <p:nvPr/>
        </p:nvSpPr>
        <p:spPr>
          <a:xfrm>
            <a:off x="228600" y="914400"/>
            <a:ext cx="6400800" cy="417422"/>
          </a:xfrm>
          <a:prstGeom prst="rect">
            <a:avLst/>
          </a:prstGeom>
          <a:noFill/>
        </p:spPr>
        <p:txBody>
          <a:bodyPr wrap="square" rtlCol="0">
            <a:spAutoFit/>
          </a:bodyPr>
          <a:lstStyle/>
          <a:p>
            <a:pPr>
              <a:lnSpc>
                <a:spcPct val="150000"/>
              </a:lnSpc>
            </a:pPr>
            <a:r>
              <a:rPr lang="en-US" sz="1600" b="1" dirty="0" smtClean="0">
                <a:latin typeface="Times New Roman" pitchFamily="18" charset="0"/>
                <a:cs typeface="Times New Roman" pitchFamily="18" charset="0"/>
              </a:rPr>
              <a:t>      4.2 Scratch to Product </a:t>
            </a:r>
            <a:endParaRPr lang="en-US" b="1" dirty="0">
              <a:latin typeface="Times New Roman" pitchFamily="18" charset="0"/>
              <a:cs typeface="Times New Roman"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1371600"/>
            <a:ext cx="5943600" cy="4916731"/>
          </a:xfrm>
          <a:prstGeom prst="rect">
            <a:avLst/>
          </a:prstGeom>
          <a:noFill/>
        </p:spPr>
        <p:txBody>
          <a:bodyPr wrap="square" rtlCol="0">
            <a:spAutoFit/>
          </a:bodyPr>
          <a:lstStyle/>
          <a:p>
            <a:pPr algn="just">
              <a:lnSpc>
                <a:spcPct val="150000"/>
              </a:lnSpc>
              <a:buFont typeface="Arial" pitchFamily="34" charset="0"/>
              <a:buChar char="•"/>
            </a:pPr>
            <a:r>
              <a:rPr lang="en-US" sz="1100" b="1" dirty="0" smtClean="0">
                <a:latin typeface="Century Gothic" pitchFamily="34" charset="0"/>
              </a:rPr>
              <a:t> Setting up Bolt Wi-Fi Module :</a:t>
            </a:r>
          </a:p>
          <a:p>
            <a:pPr algn="just">
              <a:lnSpc>
                <a:spcPct val="150000"/>
              </a:lnSpc>
            </a:pPr>
            <a:endParaRPr lang="en-US" sz="1100" b="1" dirty="0" smtClean="0">
              <a:latin typeface="Century Gothic" pitchFamily="34" charset="0"/>
            </a:endParaRPr>
          </a:p>
          <a:p>
            <a:pPr marL="228600" indent="-228600" algn="just">
              <a:lnSpc>
                <a:spcPct val="150000"/>
              </a:lnSpc>
              <a:buFont typeface="+mj-lt"/>
              <a:buAutoNum type="arabicPeriod"/>
            </a:pPr>
            <a:r>
              <a:rPr lang="en-US" sz="1100" b="1" dirty="0" smtClean="0">
                <a:latin typeface="Century Gothic" pitchFamily="34" charset="0"/>
              </a:rPr>
              <a:t>Downloading Bolt App – </a:t>
            </a:r>
            <a:r>
              <a:rPr lang="en-US" sz="1100" dirty="0" smtClean="0">
                <a:latin typeface="Century Gothic" pitchFamily="34" charset="0"/>
              </a:rPr>
              <a:t>Download the Bolt </a:t>
            </a:r>
            <a:r>
              <a:rPr lang="en-US" sz="1100" dirty="0" err="1" smtClean="0">
                <a:latin typeface="Century Gothic" pitchFamily="34" charset="0"/>
              </a:rPr>
              <a:t>IoT</a:t>
            </a:r>
            <a:r>
              <a:rPr lang="en-US" sz="1100" dirty="0" smtClean="0">
                <a:latin typeface="Century Gothic" pitchFamily="34" charset="0"/>
              </a:rPr>
              <a:t> App for Android or iOS. You can either search for Bolt </a:t>
            </a:r>
            <a:r>
              <a:rPr lang="en-US" sz="1100" dirty="0" err="1" smtClean="0">
                <a:latin typeface="Century Gothic" pitchFamily="34" charset="0"/>
              </a:rPr>
              <a:t>IoT</a:t>
            </a:r>
            <a:r>
              <a:rPr lang="en-US" sz="1100" dirty="0" smtClean="0">
                <a:latin typeface="Century Gothic" pitchFamily="34" charset="0"/>
              </a:rPr>
              <a:t> or scan the QR code below</a:t>
            </a: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buFont typeface="+mj-lt"/>
              <a:buAutoNum type="arabicPeriod"/>
            </a:pPr>
            <a:r>
              <a:rPr lang="en-US" sz="1100" b="1" dirty="0" smtClean="0">
                <a:latin typeface="Century Gothic" pitchFamily="34" charset="0"/>
              </a:rPr>
              <a:t>Creating an Account – </a:t>
            </a:r>
            <a:r>
              <a:rPr lang="en-US" sz="1100" dirty="0" smtClean="0">
                <a:latin typeface="Century Gothic" pitchFamily="34" charset="0"/>
              </a:rPr>
              <a:t>You will need to create an account on the Bolt Cloud to control the Bolt device.</a:t>
            </a:r>
            <a:r>
              <a:rPr lang="en-US" sz="1100" b="1" dirty="0" smtClean="0">
                <a:latin typeface="Century Gothic" pitchFamily="34" charset="0"/>
              </a:rPr>
              <a:t> </a:t>
            </a:r>
            <a:r>
              <a:rPr lang="en-US" sz="1100" dirty="0" smtClean="0">
                <a:latin typeface="Century Gothic" pitchFamily="34" charset="0"/>
              </a:rPr>
              <a:t>Open the Bolt App and click on 'REGISTER' to create a new account.</a:t>
            </a:r>
          </a:p>
          <a:p>
            <a:pPr marL="228600" indent="-228600" algn="just">
              <a:lnSpc>
                <a:spcPct val="150000"/>
              </a:lnSpc>
              <a:buFont typeface="+mj-lt"/>
              <a:buAutoNum type="arabicPeriod"/>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p:txBody>
      </p:sp>
      <p:pic>
        <p:nvPicPr>
          <p:cNvPr id="46082" name="Picture 2" descr="https://files.readme.io/7f34897-screen_shot_2018-07-09_at_1_44_12_am_pOr4rI8Y5i.jpeg"/>
          <p:cNvPicPr>
            <a:picLocks noChangeAspect="1" noChangeArrowheads="1"/>
          </p:cNvPicPr>
          <p:nvPr/>
        </p:nvPicPr>
        <p:blipFill>
          <a:blip r:embed="rId2" cstate="print"/>
          <a:srcRect/>
          <a:stretch>
            <a:fillRect/>
          </a:stretch>
        </p:blipFill>
        <p:spPr bwMode="auto">
          <a:xfrm>
            <a:off x="1676400" y="2667000"/>
            <a:ext cx="3476625" cy="1981201"/>
          </a:xfrm>
          <a:prstGeom prst="rect">
            <a:avLst/>
          </a:prstGeom>
          <a:noFill/>
        </p:spPr>
      </p:pic>
      <p:pic>
        <p:nvPicPr>
          <p:cNvPr id="46084" name="Picture 4" descr="https://files.readme.io/a31dced-1._click_here_to_register.png"/>
          <p:cNvPicPr>
            <a:picLocks noChangeAspect="1" noChangeArrowheads="1"/>
          </p:cNvPicPr>
          <p:nvPr/>
        </p:nvPicPr>
        <p:blipFill>
          <a:blip r:embed="rId3" cstate="print"/>
          <a:srcRect/>
          <a:stretch>
            <a:fillRect/>
          </a:stretch>
        </p:blipFill>
        <p:spPr bwMode="auto">
          <a:xfrm>
            <a:off x="1600200" y="5791200"/>
            <a:ext cx="3657600" cy="366488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descr="https://files.readme.io/d4b0a95-Screenshot_2018-08-01-10-37-45-033_com.bolt.com.bolt_pixel_quite_black_portrait.png"/>
          <p:cNvPicPr>
            <a:picLocks noChangeAspect="1" noChangeArrowheads="1"/>
          </p:cNvPicPr>
          <p:nvPr/>
        </p:nvPicPr>
        <p:blipFill>
          <a:blip r:embed="rId2" cstate="print"/>
          <a:srcRect/>
          <a:stretch>
            <a:fillRect/>
          </a:stretch>
        </p:blipFill>
        <p:spPr bwMode="auto">
          <a:xfrm>
            <a:off x="1600200" y="6019800"/>
            <a:ext cx="3657600" cy="3664881"/>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762000"/>
            <a:ext cx="5943600" cy="5424562"/>
          </a:xfrm>
          <a:prstGeom prst="rect">
            <a:avLst/>
          </a:prstGeom>
          <a:noFill/>
        </p:spPr>
        <p:txBody>
          <a:bodyPr wrap="square" rtlCol="0">
            <a:spAutoFit/>
          </a:bodyPr>
          <a:lstStyle/>
          <a:p>
            <a:pPr marL="228600" indent="-228600" algn="just">
              <a:lnSpc>
                <a:spcPct val="150000"/>
              </a:lnSpc>
            </a:pPr>
            <a:r>
              <a:rPr lang="en-US" sz="1100" dirty="0" smtClean="0">
                <a:latin typeface="Century Gothic" pitchFamily="34" charset="0"/>
              </a:rPr>
              <a:t>Fill all the required details and agree to the terms and conditions. Finally, click on</a:t>
            </a:r>
          </a:p>
          <a:p>
            <a:pPr marL="228600" indent="-228600" algn="just">
              <a:lnSpc>
                <a:spcPct val="150000"/>
              </a:lnSpc>
            </a:pPr>
            <a:r>
              <a:rPr lang="en-US" sz="1100" dirty="0" smtClean="0">
                <a:latin typeface="Century Gothic" pitchFamily="34" charset="0"/>
              </a:rPr>
              <a:t>'CREATE A NEW ACCOUNT' to create your free account.</a:t>
            </a: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algn="just">
              <a:lnSpc>
                <a:spcPct val="150000"/>
              </a:lnSpc>
            </a:pPr>
            <a:r>
              <a:rPr lang="en-US" sz="1100" dirty="0" smtClean="0">
                <a:latin typeface="Century Gothic" pitchFamily="34" charset="0"/>
              </a:rPr>
              <a:t>You will now receive an email on the email ID that you had given to verify your account. This is to verify that you are an actual human and not a robot. Follow the instructions in the email to activate your Bolt Cloud account. Now, pull down on the screen using your fingers to refresh the mobile App screen. Congratulations, you have activated your account. You will then be greeted with a screen that says that you don't have any Bolts Modules linked to your account.</a:t>
            </a:r>
          </a:p>
        </p:txBody>
      </p:sp>
      <p:pic>
        <p:nvPicPr>
          <p:cNvPr id="49154" name="Picture 2" descr="https://files.readme.io/bc1c0d4-2._register.png"/>
          <p:cNvPicPr>
            <a:picLocks noChangeAspect="1" noChangeArrowheads="1"/>
          </p:cNvPicPr>
          <p:nvPr/>
        </p:nvPicPr>
        <p:blipFill>
          <a:blip r:embed="rId3" cstate="print"/>
          <a:srcRect/>
          <a:stretch>
            <a:fillRect/>
          </a:stretch>
        </p:blipFill>
        <p:spPr bwMode="auto">
          <a:xfrm>
            <a:off x="1600200" y="1219200"/>
            <a:ext cx="3657600" cy="366488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5678478"/>
          </a:xfrm>
          <a:prstGeom prst="rect">
            <a:avLst/>
          </a:prstGeom>
          <a:noFill/>
        </p:spPr>
        <p:txBody>
          <a:bodyPr wrap="square" rtlCol="0">
            <a:spAutoFit/>
          </a:bodyPr>
          <a:lstStyle/>
          <a:p>
            <a:pPr marL="228600" indent="-228600" algn="just">
              <a:lnSpc>
                <a:spcPct val="150000"/>
              </a:lnSpc>
              <a:buAutoNum type="arabicPeriod" startAt="3"/>
            </a:pPr>
            <a:r>
              <a:rPr lang="en-US" sz="1100" b="1" dirty="0" smtClean="0">
                <a:latin typeface="Century Gothic" pitchFamily="34" charset="0"/>
              </a:rPr>
              <a:t>Adding Bolt to your Account – </a:t>
            </a:r>
            <a:r>
              <a:rPr lang="en-US" sz="1100" dirty="0" smtClean="0">
                <a:latin typeface="Century Gothic" pitchFamily="34" charset="0"/>
              </a:rPr>
              <a:t>Now, click on the 'ADD DEVICE' button to setup your Bolt device with your Wi-Fi network.</a:t>
            </a: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buAutoNum type="arabicPeriod" startAt="3"/>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r>
              <a:rPr lang="en-US" sz="1100" dirty="0" smtClean="0">
                <a:latin typeface="Century Gothic" pitchFamily="34" charset="0"/>
              </a:rPr>
              <a:t>      Power ON the Bolt device by inserting the Micro USB cable into the USB port provided on the Bolt and connecting the other end of the cable to the Android charger or to your laptop.</a:t>
            </a:r>
          </a:p>
          <a:p>
            <a:pPr>
              <a:lnSpc>
                <a:spcPct val="150000"/>
              </a:lnSpc>
            </a:pPr>
            <a:r>
              <a:rPr lang="en-US" sz="1100" dirty="0" smtClean="0">
                <a:latin typeface="Century Gothic" pitchFamily="34" charset="0"/>
              </a:rPr>
              <a:t>      Once you have powered ON the Bolt device, blue LED on the Bolt will begin to  </a:t>
            </a:r>
          </a:p>
          <a:p>
            <a:pPr>
              <a:lnSpc>
                <a:spcPct val="150000"/>
              </a:lnSpc>
            </a:pPr>
            <a:r>
              <a:rPr lang="en-US" sz="1100" dirty="0" smtClean="0">
                <a:latin typeface="Century Gothic" pitchFamily="34" charset="0"/>
              </a:rPr>
              <a:t>      blink slowly and the green LED will be OFF. When the blue LED blinks slowly, it </a:t>
            </a:r>
          </a:p>
          <a:p>
            <a:pPr>
              <a:lnSpc>
                <a:spcPct val="150000"/>
              </a:lnSpc>
            </a:pPr>
            <a:r>
              <a:rPr lang="en-US" sz="1100" dirty="0" smtClean="0">
                <a:latin typeface="Century Gothic" pitchFamily="34" charset="0"/>
              </a:rPr>
              <a:t>      means that the Bolt is now transmitting its own Wi-Fi hotspot network and is ready </a:t>
            </a:r>
          </a:p>
          <a:p>
            <a:pPr>
              <a:lnSpc>
                <a:spcPct val="150000"/>
              </a:lnSpc>
            </a:pPr>
            <a:r>
              <a:rPr lang="en-US" sz="1100" dirty="0" smtClean="0">
                <a:latin typeface="Century Gothic" pitchFamily="34" charset="0"/>
              </a:rPr>
              <a:t>      to be setup via the Bolt </a:t>
            </a:r>
            <a:r>
              <a:rPr lang="en-US" sz="1100" dirty="0" err="1" smtClean="0">
                <a:latin typeface="Century Gothic" pitchFamily="34" charset="0"/>
              </a:rPr>
              <a:t>IoT</a:t>
            </a:r>
            <a:r>
              <a:rPr lang="en-US" sz="1100" dirty="0" smtClean="0">
                <a:latin typeface="Century Gothic" pitchFamily="34" charset="0"/>
              </a:rPr>
              <a:t> App on your phone. Click on the '&gt;' symbol on the app </a:t>
            </a:r>
          </a:p>
          <a:p>
            <a:pPr>
              <a:lnSpc>
                <a:spcPct val="150000"/>
              </a:lnSpc>
            </a:pPr>
            <a:r>
              <a:rPr lang="en-US" sz="1100" dirty="0" smtClean="0">
                <a:latin typeface="Century Gothic" pitchFamily="34" charset="0"/>
              </a:rPr>
              <a:t>      to progress further.</a:t>
            </a:r>
          </a:p>
        </p:txBody>
      </p:sp>
      <p:pic>
        <p:nvPicPr>
          <p:cNvPr id="50178" name="Picture 2" descr="https://files.readme.io/a72bf79-4._Add_device.png"/>
          <p:cNvPicPr>
            <a:picLocks noChangeAspect="1" noChangeArrowheads="1"/>
          </p:cNvPicPr>
          <p:nvPr/>
        </p:nvPicPr>
        <p:blipFill>
          <a:blip r:embed="rId2" cstate="print"/>
          <a:srcRect/>
          <a:stretch>
            <a:fillRect/>
          </a:stretch>
        </p:blipFill>
        <p:spPr bwMode="auto">
          <a:xfrm>
            <a:off x="1737360" y="1219200"/>
            <a:ext cx="3383280" cy="3390015"/>
          </a:xfrm>
          <a:prstGeom prst="rect">
            <a:avLst/>
          </a:prstGeom>
          <a:noFill/>
        </p:spPr>
      </p:pic>
      <p:pic>
        <p:nvPicPr>
          <p:cNvPr id="50180" name="Picture 4" descr="https://files.readme.io/66af7f4-5._Scroll_Screen_1.png"/>
          <p:cNvPicPr>
            <a:picLocks noChangeAspect="1" noChangeArrowheads="1"/>
          </p:cNvPicPr>
          <p:nvPr/>
        </p:nvPicPr>
        <p:blipFill>
          <a:blip r:embed="rId3" cstate="print"/>
          <a:srcRect/>
          <a:stretch>
            <a:fillRect/>
          </a:stretch>
        </p:blipFill>
        <p:spPr bwMode="auto">
          <a:xfrm>
            <a:off x="1737360" y="6241120"/>
            <a:ext cx="3383280" cy="339001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381000"/>
            <a:ext cx="6096000" cy="91440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838200"/>
            <a:ext cx="6096000" cy="400110"/>
          </a:xfrm>
          <a:prstGeom prst="rect">
            <a:avLst/>
          </a:prstGeom>
          <a:noFill/>
        </p:spPr>
        <p:txBody>
          <a:bodyPr wrap="square" rtlCol="0">
            <a:spAutoFit/>
          </a:bodyPr>
          <a:lstStyle/>
          <a:p>
            <a:pPr algn="ctr"/>
            <a:r>
              <a:rPr lang="en-US" sz="2000" u="sng" dirty="0" smtClean="0">
                <a:latin typeface="Azuki" pitchFamily="2" charset="0"/>
              </a:rPr>
              <a:t>ACKNOWLEDGEMENT</a:t>
            </a:r>
          </a:p>
        </p:txBody>
      </p:sp>
      <p:sp>
        <p:nvSpPr>
          <p:cNvPr id="5" name="TextBox 4"/>
          <p:cNvSpPr txBox="1"/>
          <p:nvPr/>
        </p:nvSpPr>
        <p:spPr>
          <a:xfrm>
            <a:off x="609600" y="1371600"/>
            <a:ext cx="5715000" cy="7815088"/>
          </a:xfrm>
          <a:prstGeom prst="rect">
            <a:avLst/>
          </a:prstGeom>
          <a:noFill/>
        </p:spPr>
        <p:txBody>
          <a:bodyPr wrap="square" rtlCol="0">
            <a:spAutoFit/>
          </a:bodyPr>
          <a:lstStyle/>
          <a:p>
            <a:pPr algn="just" hangingPunct="0">
              <a:lnSpc>
                <a:spcPct val="150000"/>
              </a:lnSpc>
            </a:pPr>
            <a:r>
              <a:rPr lang="en-IN" sz="1200" dirty="0" smtClean="0">
                <a:latin typeface="Californian FB" pitchFamily="18" charset="0"/>
              </a:rPr>
              <a:t>I am heartily thankful to the </a:t>
            </a:r>
            <a:r>
              <a:rPr lang="en-IN" sz="1200" b="1" dirty="0" smtClean="0">
                <a:latin typeface="Californian FB" pitchFamily="18" charset="0"/>
              </a:rPr>
              <a:t>Management of Oriental College of Technology</a:t>
            </a:r>
            <a:r>
              <a:rPr lang="en-IN" sz="1200" dirty="0" smtClean="0">
                <a:latin typeface="Californian FB" pitchFamily="18" charset="0"/>
              </a:rPr>
              <a:t> for providing me all the facilities and infrastructure to take my work to the final stage. </a:t>
            </a:r>
            <a:endParaRPr lang="en-US" sz="1200" dirty="0" smtClean="0">
              <a:latin typeface="Californian FB" pitchFamily="18" charset="0"/>
            </a:endParaRPr>
          </a:p>
          <a:p>
            <a:pPr algn="just" hangingPunct="0">
              <a:lnSpc>
                <a:spcPct val="150000"/>
              </a:lnSpc>
            </a:pPr>
            <a:r>
              <a:rPr lang="en-IN" sz="1200" dirty="0" smtClean="0">
                <a:latin typeface="Californian FB" pitchFamily="18" charset="0"/>
              </a:rPr>
              <a:t>It is the constant supervision, moral support and proper guidance of our respected Director </a:t>
            </a:r>
            <a:r>
              <a:rPr lang="en-IN" sz="1200" b="1" dirty="0" smtClean="0">
                <a:latin typeface="Californian FB" pitchFamily="18" charset="0"/>
              </a:rPr>
              <a:t>Dr</a:t>
            </a:r>
            <a:r>
              <a:rPr lang="en-IN" sz="1200" dirty="0" smtClean="0">
                <a:latin typeface="Californian FB" pitchFamily="18" charset="0"/>
              </a:rPr>
              <a:t>.</a:t>
            </a:r>
            <a:r>
              <a:rPr lang="en-IN" sz="1200" b="1" dirty="0" smtClean="0">
                <a:latin typeface="Californian FB" pitchFamily="18" charset="0"/>
              </a:rPr>
              <a:t> D.P. Gupta Sir</a:t>
            </a:r>
            <a:r>
              <a:rPr lang="en-IN" sz="1200" dirty="0" smtClean="0">
                <a:latin typeface="Californian FB" pitchFamily="18" charset="0"/>
              </a:rPr>
              <a:t>, who motivated throughout the work.</a:t>
            </a:r>
            <a:endParaRPr lang="en-US" sz="1200" dirty="0" smtClean="0">
              <a:latin typeface="Californian FB" pitchFamily="18" charset="0"/>
            </a:endParaRPr>
          </a:p>
          <a:p>
            <a:pPr algn="just">
              <a:lnSpc>
                <a:spcPct val="150000"/>
              </a:lnSpc>
            </a:pPr>
            <a:r>
              <a:rPr lang="en-IN" sz="1200" dirty="0" smtClean="0">
                <a:latin typeface="Californian FB" pitchFamily="18" charset="0"/>
              </a:rPr>
              <a:t>I express deep sense of gratitude and respect to my learned guide</a:t>
            </a:r>
            <a:r>
              <a:rPr lang="en-IN" sz="1200" b="1" dirty="0" smtClean="0">
                <a:latin typeface="Californian FB" pitchFamily="18" charset="0"/>
              </a:rPr>
              <a:t> Prof. Apoorva Shrivastava, </a:t>
            </a:r>
            <a:r>
              <a:rPr lang="en-IN" sz="1200" dirty="0" smtClean="0">
                <a:latin typeface="Californian FB" pitchFamily="18" charset="0"/>
              </a:rPr>
              <a:t>Assistant Professor in the Department of Computer Science &amp; Engineering during all phases of my work. Without his enthusiasm and encouragement this dissertation would not have been completed. His valuable knowledge and innovative ideas helped me to take the work to the final stage. He has timely suggested actions and procedures to follow for which I am really grateful and thankful to him.</a:t>
            </a:r>
            <a:endParaRPr lang="en-US" sz="1200" dirty="0" smtClean="0">
              <a:latin typeface="Californian FB" pitchFamily="18" charset="0"/>
            </a:endParaRPr>
          </a:p>
          <a:p>
            <a:pPr algn="just" hangingPunct="0">
              <a:lnSpc>
                <a:spcPct val="150000"/>
              </a:lnSpc>
            </a:pPr>
            <a:r>
              <a:rPr lang="en-IN" sz="1200" dirty="0" smtClean="0">
                <a:latin typeface="Californian FB" pitchFamily="18" charset="0"/>
              </a:rPr>
              <a:t>I express my gratefulness to </a:t>
            </a:r>
            <a:r>
              <a:rPr lang="en-IN" sz="1200" b="1" dirty="0" smtClean="0">
                <a:latin typeface="Californian FB" pitchFamily="18" charset="0"/>
              </a:rPr>
              <a:t>Dr.</a:t>
            </a:r>
            <a:r>
              <a:rPr lang="en-IN" sz="1200" dirty="0" smtClean="0">
                <a:latin typeface="Californian FB" pitchFamily="18" charset="0"/>
              </a:rPr>
              <a:t>, Head Computer Science &amp; Engineering Department for providing all the facilities available in the department for her continuous support, advice, and encouragement during this work and also help to extend my knowledge and proper guidelines.</a:t>
            </a:r>
            <a:endParaRPr lang="en-US" sz="1200" dirty="0" smtClean="0">
              <a:latin typeface="Californian FB" pitchFamily="18" charset="0"/>
            </a:endParaRPr>
          </a:p>
          <a:p>
            <a:pPr algn="just" hangingPunct="0">
              <a:lnSpc>
                <a:spcPct val="150000"/>
              </a:lnSpc>
            </a:pPr>
            <a:r>
              <a:rPr lang="en-IN" sz="1200" dirty="0" smtClean="0">
                <a:latin typeface="Californian FB" pitchFamily="18" charset="0"/>
              </a:rPr>
              <a:t>I am thankful to all the faculty members and other non-teaching staff of Computer Science &amp; Engineering Department for their cooperation. </a:t>
            </a:r>
            <a:endParaRPr lang="en-US" sz="1200" dirty="0" smtClean="0">
              <a:latin typeface="Californian FB" pitchFamily="18" charset="0"/>
            </a:endParaRPr>
          </a:p>
          <a:p>
            <a:pPr algn="just" hangingPunct="0">
              <a:lnSpc>
                <a:spcPct val="150000"/>
              </a:lnSpc>
            </a:pPr>
            <a:r>
              <a:rPr lang="en-IN" sz="1200" dirty="0" smtClean="0">
                <a:latin typeface="Californian FB" pitchFamily="18" charset="0"/>
              </a:rPr>
              <a:t>Constant help, moral and financial support of my loving parents motivated me to complete the work. I express my heartily thanks to my all family members for their co-operation.</a:t>
            </a:r>
            <a:endParaRPr lang="en-US" sz="1200" dirty="0" smtClean="0">
              <a:latin typeface="Californian FB" pitchFamily="18" charset="0"/>
            </a:endParaRPr>
          </a:p>
          <a:p>
            <a:pPr algn="just">
              <a:lnSpc>
                <a:spcPct val="150000"/>
              </a:lnSpc>
            </a:pPr>
            <a:r>
              <a:rPr lang="en-IN" sz="1200" dirty="0" smtClean="0">
                <a:latin typeface="Californian FB" pitchFamily="18" charset="0"/>
              </a:rPr>
              <a:t>I really admire the fond support of my class-mates for their co-operation and constant help. It gives immense pleasure to acknowledge the encouragement and support extended by them. Last but not the least I am extremely thankful to all who have directly or indirectly helped me for the completion of my work.</a:t>
            </a:r>
          </a:p>
          <a:p>
            <a:pPr algn="just">
              <a:lnSpc>
                <a:spcPct val="150000"/>
              </a:lnSpc>
            </a:pPr>
            <a:endParaRPr lang="en-IN" sz="1200" dirty="0" smtClean="0">
              <a:latin typeface="Californian FB" pitchFamily="18" charset="0"/>
            </a:endParaRPr>
          </a:p>
          <a:p>
            <a:pPr algn="r">
              <a:lnSpc>
                <a:spcPct val="150000"/>
              </a:lnSpc>
            </a:pPr>
            <a:endParaRPr lang="en-IN" sz="1200" b="1" dirty="0" smtClean="0">
              <a:latin typeface="Times New Roman" pitchFamily="18" charset="0"/>
              <a:cs typeface="Times New Roman" pitchFamily="18" charset="0"/>
            </a:endParaRPr>
          </a:p>
          <a:p>
            <a:pPr algn="r">
              <a:lnSpc>
                <a:spcPct val="150000"/>
              </a:lnSpc>
            </a:pPr>
            <a:r>
              <a:rPr lang="en-IN" sz="1200" b="1" dirty="0" smtClean="0">
                <a:latin typeface="Times New Roman" pitchFamily="18" charset="0"/>
                <a:cs typeface="Times New Roman" pitchFamily="18" charset="0"/>
              </a:rPr>
              <a:t>Kritik Shivanshu [0126CS171046]</a:t>
            </a:r>
            <a:br>
              <a:rPr lang="en-IN" sz="12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Jaya Rai [0126CS171041]</a:t>
            </a:r>
            <a:r>
              <a:rPr lang="en-US" sz="1200" b="1" dirty="0" smtClean="0">
                <a:latin typeface="Times New Roman" pitchFamily="18" charset="0"/>
                <a:cs typeface="Times New Roman" pitchFamily="18" charset="0"/>
              </a:rPr>
              <a:t> </a:t>
            </a:r>
          </a:p>
          <a:p>
            <a:pPr algn="r">
              <a:lnSpc>
                <a:spcPct val="150000"/>
              </a:lnSpc>
            </a:pPr>
            <a:r>
              <a:rPr lang="en-US" sz="1200" b="1" dirty="0" smtClean="0">
                <a:latin typeface="Times New Roman" pitchFamily="18" charset="0"/>
                <a:cs typeface="Times New Roman" pitchFamily="18" charset="0"/>
              </a:rPr>
              <a:t>Divyanshi Singhal [0126CS171031]</a:t>
            </a:r>
            <a:endParaRPr lang="en-IN" sz="1200" b="1"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pic>
        <p:nvPicPr>
          <p:cNvPr id="52226" name="Picture 2" descr="https://files.readme.io/ad971c7-6._Scroll_Screen_2.png"/>
          <p:cNvPicPr>
            <a:picLocks noChangeAspect="1" noChangeArrowheads="1"/>
          </p:cNvPicPr>
          <p:nvPr/>
        </p:nvPicPr>
        <p:blipFill>
          <a:blip r:embed="rId2" cstate="print"/>
          <a:srcRect/>
          <a:stretch>
            <a:fillRect/>
          </a:stretch>
        </p:blipFill>
        <p:spPr bwMode="auto">
          <a:xfrm>
            <a:off x="1600200" y="1219200"/>
            <a:ext cx="3657600" cy="3664881"/>
          </a:xfrm>
          <a:prstGeom prst="rect">
            <a:avLst/>
          </a:prstGeom>
          <a:noFill/>
        </p:spPr>
      </p:pic>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2228" name="Picture 4" descr="https://files.readme.io/aad5c69-7._Scroll_Screen_3.png"/>
          <p:cNvPicPr>
            <a:picLocks noChangeAspect="1" noChangeArrowheads="1"/>
          </p:cNvPicPr>
          <p:nvPr/>
        </p:nvPicPr>
        <p:blipFill>
          <a:blip r:embed="rId3" cstate="print"/>
          <a:srcRect/>
          <a:stretch>
            <a:fillRect/>
          </a:stretch>
        </p:blipFill>
        <p:spPr bwMode="auto">
          <a:xfrm>
            <a:off x="1600200" y="5257800"/>
            <a:ext cx="3657600" cy="366488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457200" y="838200"/>
            <a:ext cx="5943600" cy="8725466"/>
          </a:xfrm>
          <a:prstGeom prst="rect">
            <a:avLst/>
          </a:prstGeom>
          <a:noFill/>
        </p:spPr>
        <p:txBody>
          <a:bodyPr wrap="square" rtlCol="0">
            <a:spAutoFit/>
          </a:bodyPr>
          <a:lstStyle/>
          <a:p>
            <a:pPr>
              <a:lnSpc>
                <a:spcPct val="150000"/>
              </a:lnSpc>
            </a:pPr>
            <a:r>
              <a:rPr lang="en-US" sz="1100" b="1" dirty="0" smtClean="0">
                <a:latin typeface="Century Gothic" pitchFamily="34" charset="0"/>
              </a:rPr>
              <a:t>      For Android Only:</a:t>
            </a:r>
            <a:r>
              <a:rPr lang="en-US" sz="1100" dirty="0" smtClean="0">
                <a:latin typeface="Century Gothic" pitchFamily="34" charset="0"/>
              </a:rPr>
              <a:t> Before proceeding further, kindly switch OFF your mobile data   </a:t>
            </a:r>
          </a:p>
          <a:p>
            <a:pPr>
              <a:lnSpc>
                <a:spcPct val="150000"/>
              </a:lnSpc>
            </a:pPr>
            <a:r>
              <a:rPr lang="en-US" sz="1100" dirty="0" smtClean="0">
                <a:latin typeface="Century Gothic" pitchFamily="34" charset="0"/>
              </a:rPr>
              <a:t>      and switch ON the location service in your mobile if not already and click on the </a:t>
            </a:r>
          </a:p>
          <a:p>
            <a:pPr>
              <a:lnSpc>
                <a:spcPct val="150000"/>
              </a:lnSpc>
            </a:pPr>
            <a:r>
              <a:rPr lang="en-US" sz="1100" dirty="0" smtClean="0">
                <a:latin typeface="Century Gothic" pitchFamily="34" charset="0"/>
              </a:rPr>
              <a:t>      "READY" button. This is required only in the Android App due to APIs by Google. </a:t>
            </a:r>
          </a:p>
          <a:p>
            <a:pPr>
              <a:lnSpc>
                <a:spcPct val="150000"/>
              </a:lnSpc>
            </a:pPr>
            <a:r>
              <a:rPr lang="en-US" sz="1100" dirty="0" smtClean="0">
                <a:latin typeface="Century Gothic" pitchFamily="34" charset="0"/>
              </a:rPr>
              <a:t>      We do not collect or store any of your location data. If the Bolt has been </a:t>
            </a:r>
          </a:p>
          <a:p>
            <a:pPr>
              <a:lnSpc>
                <a:spcPct val="150000"/>
              </a:lnSpc>
            </a:pPr>
            <a:r>
              <a:rPr lang="en-US" sz="1100" dirty="0" smtClean="0">
                <a:latin typeface="Century Gothic" pitchFamily="34" charset="0"/>
              </a:rPr>
              <a:t>      detected by the App, it will show a screen similar to the one below. The blue LED </a:t>
            </a:r>
          </a:p>
          <a:p>
            <a:pPr>
              <a:lnSpc>
                <a:spcPct val="150000"/>
              </a:lnSpc>
            </a:pPr>
            <a:r>
              <a:rPr lang="en-US" sz="1100" dirty="0" smtClean="0">
                <a:latin typeface="Century Gothic" pitchFamily="34" charset="0"/>
              </a:rPr>
              <a:t>      on the Bolt will now blink fast. This means that it is under the setup process. To </a:t>
            </a:r>
          </a:p>
          <a:p>
            <a:pPr>
              <a:lnSpc>
                <a:spcPct val="150000"/>
              </a:lnSpc>
            </a:pPr>
            <a:r>
              <a:rPr lang="en-US" sz="1100" dirty="0" smtClean="0">
                <a:latin typeface="Century Gothic" pitchFamily="34" charset="0"/>
              </a:rPr>
              <a:t>      proceed, click on 'CONTINUE'.</a:t>
            </a: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r>
              <a:rPr lang="en-US" sz="1100" dirty="0" smtClean="0">
                <a:latin typeface="Century Gothic" pitchFamily="34" charset="0"/>
              </a:rPr>
              <a:t>      The password for the </a:t>
            </a:r>
            <a:r>
              <a:rPr lang="en-US" sz="1100" dirty="0" err="1" smtClean="0">
                <a:latin typeface="Century Gothic" pitchFamily="34" charset="0"/>
              </a:rPr>
              <a:t>WiFi</a:t>
            </a:r>
            <a:r>
              <a:rPr lang="en-US" sz="1100" dirty="0" smtClean="0">
                <a:latin typeface="Century Gothic" pitchFamily="34" charset="0"/>
              </a:rPr>
              <a:t> hotspot transmitted by the Bolt </a:t>
            </a:r>
            <a:r>
              <a:rPr lang="en-US" sz="1100" dirty="0" err="1" smtClean="0">
                <a:latin typeface="Century Gothic" pitchFamily="34" charset="0"/>
              </a:rPr>
              <a:t>WiFi</a:t>
            </a:r>
            <a:r>
              <a:rPr lang="en-US" sz="1100" dirty="0" smtClean="0">
                <a:latin typeface="Century Gothic" pitchFamily="34" charset="0"/>
              </a:rPr>
              <a:t> Module is: </a:t>
            </a:r>
            <a:r>
              <a:rPr lang="en-US" sz="1100" b="1" dirty="0" smtClean="0">
                <a:latin typeface="Century Gothic" pitchFamily="34" charset="0"/>
              </a:rPr>
              <a:t>bolt1234</a:t>
            </a:r>
            <a:r>
              <a:rPr lang="en-US" sz="1100" dirty="0" smtClean="0">
                <a:latin typeface="Century Gothic" pitchFamily="34" charset="0"/>
              </a:rPr>
              <a:t/>
            </a:r>
            <a:br>
              <a:rPr lang="en-US" sz="1100" dirty="0" smtClean="0">
                <a:latin typeface="Century Gothic" pitchFamily="34" charset="0"/>
              </a:rPr>
            </a:br>
            <a:r>
              <a:rPr lang="en-US" sz="1100" dirty="0" smtClean="0">
                <a:latin typeface="Century Gothic" pitchFamily="34" charset="0"/>
              </a:rPr>
              <a:t>      While setting up with the Android mobile app, your mobile phone will   </a:t>
            </a:r>
          </a:p>
          <a:p>
            <a:pPr>
              <a:lnSpc>
                <a:spcPct val="150000"/>
              </a:lnSpc>
            </a:pPr>
            <a:r>
              <a:rPr lang="en-US" sz="1100" dirty="0" smtClean="0">
                <a:latin typeface="Century Gothic" pitchFamily="34" charset="0"/>
              </a:rPr>
              <a:t>      automatically connect to the hotspot when you click next. On an iOS, you will  </a:t>
            </a:r>
          </a:p>
          <a:p>
            <a:pPr>
              <a:lnSpc>
                <a:spcPct val="150000"/>
              </a:lnSpc>
            </a:pPr>
            <a:r>
              <a:rPr lang="en-US" sz="1100" dirty="0" smtClean="0">
                <a:latin typeface="Century Gothic" pitchFamily="34" charset="0"/>
              </a:rPr>
              <a:t>      have to connect to the Hotspot by going to your Setting -&gt; Wi-Fi.</a:t>
            </a:r>
          </a:p>
          <a:p>
            <a:pPr>
              <a:lnSpc>
                <a:spcPct val="150000"/>
              </a:lnSpc>
            </a:pPr>
            <a:r>
              <a:rPr lang="en-US" sz="1100" dirty="0" smtClean="0">
                <a:latin typeface="Century Gothic" pitchFamily="34" charset="0"/>
              </a:rPr>
              <a:t>      Now, we will need to tell the Bolt which Wi-Fi network it has to connect to.</a:t>
            </a:r>
          </a:p>
          <a:p>
            <a:pPr>
              <a:lnSpc>
                <a:spcPct val="150000"/>
              </a:lnSpc>
            </a:pPr>
            <a:r>
              <a:rPr lang="en-US" sz="1100" b="1" dirty="0" smtClean="0">
                <a:latin typeface="Century Gothic" pitchFamily="34" charset="0"/>
              </a:rPr>
              <a:t>      Note: </a:t>
            </a:r>
            <a:r>
              <a:rPr lang="en-US" sz="1100" dirty="0" smtClean="0">
                <a:latin typeface="Century Gothic" pitchFamily="34" charset="0"/>
              </a:rPr>
              <a:t>The Bolt </a:t>
            </a:r>
            <a:r>
              <a:rPr lang="en-US" sz="1100" dirty="0" err="1" smtClean="0">
                <a:latin typeface="Century Gothic" pitchFamily="34" charset="0"/>
              </a:rPr>
              <a:t>WiFi</a:t>
            </a:r>
            <a:r>
              <a:rPr lang="en-US" sz="1100" dirty="0" smtClean="0">
                <a:latin typeface="Century Gothic" pitchFamily="34" charset="0"/>
              </a:rPr>
              <a:t> module cannot detect 5 GHz based </a:t>
            </a:r>
            <a:r>
              <a:rPr lang="en-US" sz="1100" dirty="0" err="1" smtClean="0">
                <a:latin typeface="Century Gothic" pitchFamily="34" charset="0"/>
              </a:rPr>
              <a:t>WiFi</a:t>
            </a:r>
            <a:r>
              <a:rPr lang="en-US" sz="1100" dirty="0" smtClean="0">
                <a:latin typeface="Century Gothic" pitchFamily="34" charset="0"/>
              </a:rPr>
              <a:t> networks and will not </a:t>
            </a:r>
          </a:p>
          <a:p>
            <a:pPr>
              <a:lnSpc>
                <a:spcPct val="150000"/>
              </a:lnSpc>
            </a:pPr>
            <a:r>
              <a:rPr lang="en-US" sz="1100" dirty="0" smtClean="0">
                <a:latin typeface="Century Gothic" pitchFamily="34" charset="0"/>
              </a:rPr>
              <a:t>      be able to connect to it.</a:t>
            </a:r>
          </a:p>
          <a:p>
            <a:pPr>
              <a:lnSpc>
                <a:spcPct val="150000"/>
              </a:lnSpc>
            </a:pPr>
            <a:r>
              <a:rPr lang="en-US" sz="1100" dirty="0" smtClean="0">
                <a:latin typeface="Century Gothic" pitchFamily="34" charset="0"/>
              </a:rPr>
              <a:t>      Select the </a:t>
            </a:r>
            <a:r>
              <a:rPr lang="en-US" sz="1100" dirty="0" err="1" smtClean="0">
                <a:latin typeface="Century Gothic" pitchFamily="34" charset="0"/>
              </a:rPr>
              <a:t>WiFi</a:t>
            </a:r>
            <a:r>
              <a:rPr lang="en-US" sz="1100" dirty="0" smtClean="0">
                <a:latin typeface="Century Gothic" pitchFamily="34" charset="0"/>
              </a:rPr>
              <a:t> network to which Bolt has to be connected. You can click on the </a:t>
            </a:r>
          </a:p>
          <a:p>
            <a:pPr>
              <a:lnSpc>
                <a:spcPct val="150000"/>
              </a:lnSpc>
            </a:pPr>
            <a:r>
              <a:rPr lang="en-US" sz="1100" dirty="0" smtClean="0">
                <a:latin typeface="Century Gothic" pitchFamily="34" charset="0"/>
              </a:rPr>
              <a:t>      </a:t>
            </a:r>
            <a:r>
              <a:rPr lang="en-US" sz="1100" dirty="0" err="1" smtClean="0">
                <a:latin typeface="Century Gothic" pitchFamily="34" charset="0"/>
              </a:rPr>
              <a:t>WiFi</a:t>
            </a:r>
            <a:r>
              <a:rPr lang="en-US" sz="1100" dirty="0" smtClean="0">
                <a:latin typeface="Century Gothic" pitchFamily="34" charset="0"/>
              </a:rPr>
              <a:t> name to choose the </a:t>
            </a:r>
            <a:r>
              <a:rPr lang="en-US" sz="1100" dirty="0" err="1" smtClean="0">
                <a:latin typeface="Century Gothic" pitchFamily="34" charset="0"/>
              </a:rPr>
              <a:t>WiFi</a:t>
            </a:r>
            <a:r>
              <a:rPr lang="en-US" sz="1100" dirty="0" smtClean="0">
                <a:latin typeface="Century Gothic" pitchFamily="34" charset="0"/>
              </a:rPr>
              <a:t> network to connect to.</a:t>
            </a:r>
          </a:p>
          <a:p>
            <a:pPr>
              <a:lnSpc>
                <a:spcPct val="150000"/>
              </a:lnSpc>
            </a:pPr>
            <a:r>
              <a:rPr lang="en-US" sz="1100" b="1" dirty="0" smtClean="0">
                <a:latin typeface="Century Gothic" pitchFamily="34" charset="0"/>
              </a:rPr>
              <a:t>      Note:</a:t>
            </a:r>
            <a:r>
              <a:rPr lang="en-US" sz="1100" dirty="0" smtClean="0">
                <a:latin typeface="Century Gothic" pitchFamily="34" charset="0"/>
              </a:rPr>
              <a:t> For the iOS App, you will have to manually enter the SSID or the </a:t>
            </a:r>
            <a:r>
              <a:rPr lang="en-US" sz="1100" dirty="0" err="1" smtClean="0">
                <a:latin typeface="Century Gothic" pitchFamily="34" charset="0"/>
              </a:rPr>
              <a:t>WiFi</a:t>
            </a:r>
            <a:r>
              <a:rPr lang="en-US" sz="1100" dirty="0" smtClean="0">
                <a:latin typeface="Century Gothic" pitchFamily="34" charset="0"/>
              </a:rPr>
              <a:t> Name    </a:t>
            </a:r>
          </a:p>
          <a:p>
            <a:pPr>
              <a:lnSpc>
                <a:spcPct val="150000"/>
              </a:lnSpc>
            </a:pPr>
            <a:r>
              <a:rPr lang="en-US" sz="1100" dirty="0" smtClean="0">
                <a:latin typeface="Century Gothic" pitchFamily="34" charset="0"/>
              </a:rPr>
              <a:t>      of the device you want to connect to.</a:t>
            </a: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p:txBody>
      </p:sp>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02" name="Picture 2" descr="https://files.readme.io/01848a7-8._Setup_done.png"/>
          <p:cNvPicPr>
            <a:picLocks noChangeAspect="1" noChangeArrowheads="1"/>
          </p:cNvPicPr>
          <p:nvPr/>
        </p:nvPicPr>
        <p:blipFill>
          <a:blip r:embed="rId2" cstate="print"/>
          <a:srcRect/>
          <a:stretch>
            <a:fillRect/>
          </a:stretch>
        </p:blipFill>
        <p:spPr bwMode="auto">
          <a:xfrm>
            <a:off x="1600200" y="2514600"/>
            <a:ext cx="3657600" cy="366488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3" name="TextBox 2"/>
          <p:cNvSpPr txBox="1"/>
          <p:nvPr/>
        </p:nvSpPr>
        <p:spPr>
          <a:xfrm>
            <a:off x="457200" y="4191000"/>
            <a:ext cx="5943600" cy="5424562"/>
          </a:xfrm>
          <a:prstGeom prst="rect">
            <a:avLst/>
          </a:prstGeom>
          <a:noFill/>
        </p:spPr>
        <p:txBody>
          <a:bodyPr wrap="square" rtlCol="0">
            <a:spAutoFit/>
          </a:bodyPr>
          <a:lstStyle/>
          <a:p>
            <a:pPr>
              <a:lnSpc>
                <a:spcPct val="150000"/>
              </a:lnSpc>
            </a:pPr>
            <a:r>
              <a:rPr lang="en-US" sz="1100" dirty="0" smtClean="0">
                <a:latin typeface="Century Gothic" pitchFamily="34" charset="0"/>
              </a:rPr>
              <a:t>      </a:t>
            </a:r>
          </a:p>
          <a:p>
            <a:pPr>
              <a:lnSpc>
                <a:spcPct val="150000"/>
              </a:lnSpc>
            </a:pPr>
            <a:r>
              <a:rPr lang="en-US" sz="1100" dirty="0" smtClean="0">
                <a:latin typeface="Century Gothic" pitchFamily="34" charset="0"/>
              </a:rPr>
              <a:t>      The App will now send the </a:t>
            </a:r>
            <a:r>
              <a:rPr lang="en-US" sz="1100" dirty="0" err="1" smtClean="0">
                <a:latin typeface="Century Gothic" pitchFamily="34" charset="0"/>
              </a:rPr>
              <a:t>WiFi</a:t>
            </a:r>
            <a:r>
              <a:rPr lang="en-US" sz="1100" dirty="0" smtClean="0">
                <a:latin typeface="Century Gothic" pitchFamily="34" charset="0"/>
              </a:rPr>
              <a:t> credentials to the Bolt </a:t>
            </a:r>
            <a:r>
              <a:rPr lang="en-US" sz="1100" dirty="0" err="1" smtClean="0">
                <a:latin typeface="Century Gothic" pitchFamily="34" charset="0"/>
              </a:rPr>
              <a:t>WiFi</a:t>
            </a:r>
            <a:r>
              <a:rPr lang="en-US" sz="1100" dirty="0" smtClean="0">
                <a:latin typeface="Century Gothic" pitchFamily="34" charset="0"/>
              </a:rPr>
              <a:t> Module.</a:t>
            </a: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r>
              <a:rPr lang="en-US" sz="1100" dirty="0" smtClean="0">
                <a:latin typeface="Century Gothic" pitchFamily="34" charset="0"/>
              </a:rPr>
              <a:t>      Now, click on 'DONE' and in the next screen, select your Country and click on  </a:t>
            </a:r>
          </a:p>
          <a:p>
            <a:pPr>
              <a:lnSpc>
                <a:spcPct val="150000"/>
              </a:lnSpc>
            </a:pPr>
            <a:r>
              <a:rPr lang="en-US" sz="1100" dirty="0" smtClean="0">
                <a:latin typeface="Century Gothic" pitchFamily="34" charset="0"/>
              </a:rPr>
              <a:t>      'SAVE' to complete the final step of the setup.</a:t>
            </a:r>
          </a:p>
        </p:txBody>
      </p:sp>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3250" name="Picture 2" descr="https://files.readme.io/6f1d16f-wifilist_pixel_quite_black_portrait.png"/>
          <p:cNvPicPr>
            <a:picLocks noChangeAspect="1" noChangeArrowheads="1"/>
          </p:cNvPicPr>
          <p:nvPr/>
        </p:nvPicPr>
        <p:blipFill>
          <a:blip r:embed="rId2" cstate="print"/>
          <a:srcRect/>
          <a:stretch>
            <a:fillRect/>
          </a:stretch>
        </p:blipFill>
        <p:spPr bwMode="auto">
          <a:xfrm>
            <a:off x="1600200" y="685800"/>
            <a:ext cx="3657600" cy="3664881"/>
          </a:xfrm>
          <a:prstGeom prst="rect">
            <a:avLst/>
          </a:prstGeom>
          <a:noFill/>
        </p:spPr>
      </p:pic>
      <p:pic>
        <p:nvPicPr>
          <p:cNvPr id="53252" name="Picture 4" descr="https://files.readme.io/b9da969-11._WiFi_setup.png"/>
          <p:cNvPicPr>
            <a:picLocks noChangeAspect="1" noChangeArrowheads="1"/>
          </p:cNvPicPr>
          <p:nvPr/>
        </p:nvPicPr>
        <p:blipFill>
          <a:blip r:embed="rId3" cstate="print"/>
          <a:srcRect/>
          <a:stretch>
            <a:fillRect/>
          </a:stretch>
        </p:blipFill>
        <p:spPr bwMode="auto">
          <a:xfrm>
            <a:off x="1600200" y="4953000"/>
            <a:ext cx="3657600" cy="366488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11264622"/>
          </a:xfrm>
          <a:prstGeom prst="rect">
            <a:avLst/>
          </a:prstGeom>
          <a:noFill/>
        </p:spPr>
        <p:txBody>
          <a:bodyPr wrap="square" rtlCol="0">
            <a:spAutoFit/>
          </a:bodyPr>
          <a:lstStyle/>
          <a:p>
            <a:pPr>
              <a:lnSpc>
                <a:spcPct val="150000"/>
              </a:lnSpc>
            </a:pPr>
            <a:r>
              <a:rPr lang="en-US" sz="1100" dirty="0" smtClean="0">
                <a:latin typeface="Century Gothic" pitchFamily="34" charset="0"/>
              </a:rPr>
              <a:t>      Now, click on 'DONE' and in the next screen, select your Country and click on </a:t>
            </a:r>
          </a:p>
          <a:p>
            <a:pPr>
              <a:lnSpc>
                <a:spcPct val="150000"/>
              </a:lnSpc>
            </a:pPr>
            <a:r>
              <a:rPr lang="en-US" sz="1100" dirty="0" smtClean="0">
                <a:latin typeface="Century Gothic" pitchFamily="34" charset="0"/>
              </a:rPr>
              <a:t>      'SAVE' to complete the final step of the setup.</a:t>
            </a: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r>
              <a:rPr lang="en-US" sz="1100" dirty="0" smtClean="0">
                <a:latin typeface="Century Gothic" pitchFamily="34" charset="0"/>
              </a:rPr>
              <a:t>      If everything has gone according to plan, the Bolt device will now restart    </a:t>
            </a:r>
          </a:p>
          <a:p>
            <a:pPr>
              <a:lnSpc>
                <a:spcPct val="150000"/>
              </a:lnSpc>
            </a:pPr>
            <a:r>
              <a:rPr lang="en-US" sz="1100" dirty="0" smtClean="0">
                <a:latin typeface="Century Gothic" pitchFamily="34" charset="0"/>
              </a:rPr>
              <a:t>      automatically. The blue and green LED on the Bolt device will now be glowing </a:t>
            </a:r>
          </a:p>
          <a:p>
            <a:pPr>
              <a:lnSpc>
                <a:spcPct val="150000"/>
              </a:lnSpc>
            </a:pPr>
            <a:r>
              <a:rPr lang="en-US" sz="1100" dirty="0" smtClean="0">
                <a:latin typeface="Century Gothic" pitchFamily="34" charset="0"/>
              </a:rPr>
              <a:t>      steadily.</a:t>
            </a:r>
          </a:p>
          <a:p>
            <a:pPr>
              <a:lnSpc>
                <a:spcPct val="150000"/>
              </a:lnSpc>
            </a:pPr>
            <a:r>
              <a:rPr lang="en-US" sz="1100" dirty="0" smtClean="0">
                <a:latin typeface="Century Gothic" pitchFamily="34" charset="0"/>
              </a:rPr>
              <a:t>      If the Bolt was able to connect to the Wi-Fi network and is connected to the    </a:t>
            </a:r>
          </a:p>
          <a:p>
            <a:pPr>
              <a:lnSpc>
                <a:spcPct val="150000"/>
              </a:lnSpc>
            </a:pPr>
            <a:r>
              <a:rPr lang="en-US" sz="1100" dirty="0" smtClean="0">
                <a:latin typeface="Century Gothic" pitchFamily="34" charset="0"/>
              </a:rPr>
              <a:t>      cloud, a green dot will appear beside the Bolt's device ID as shown below.</a:t>
            </a: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endParaRPr lang="en-US" sz="1100" dirty="0" smtClean="0">
              <a:latin typeface="Century Gothic" pitchFamily="34" charset="0"/>
            </a:endParaRPr>
          </a:p>
          <a:p>
            <a:pPr>
              <a:lnSpc>
                <a:spcPct val="150000"/>
              </a:lnSpc>
            </a:pPr>
            <a:r>
              <a:rPr lang="en-US" sz="1100" dirty="0" smtClean="0">
                <a:latin typeface="Century Gothic" pitchFamily="34" charset="0"/>
              </a:rPr>
              <a:t>Debugging:</a:t>
            </a:r>
          </a:p>
          <a:p>
            <a:pPr>
              <a:lnSpc>
                <a:spcPct val="150000"/>
              </a:lnSpc>
            </a:pPr>
            <a:r>
              <a:rPr lang="en-US" sz="1100" dirty="0" smtClean="0">
                <a:latin typeface="Century Gothic" pitchFamily="34" charset="0"/>
              </a:rPr>
              <a:t>If the Bolt is unable to connect to the </a:t>
            </a:r>
            <a:r>
              <a:rPr lang="en-US" sz="1100" dirty="0" err="1" smtClean="0">
                <a:latin typeface="Century Gothic" pitchFamily="34" charset="0"/>
              </a:rPr>
              <a:t>WiFi</a:t>
            </a:r>
            <a:r>
              <a:rPr lang="en-US" sz="1100" dirty="0" smtClean="0">
                <a:latin typeface="Century Gothic" pitchFamily="34" charset="0"/>
              </a:rPr>
              <a:t> network, the green LED will be OFF and the Blue LED will be blinking slowly. This generally happens if you have entered the wrong </a:t>
            </a:r>
            <a:r>
              <a:rPr lang="en-US" sz="1100" dirty="0" err="1" smtClean="0">
                <a:latin typeface="Century Gothic" pitchFamily="34" charset="0"/>
              </a:rPr>
              <a:t>WiFi</a:t>
            </a:r>
            <a:r>
              <a:rPr lang="en-US" sz="1100" dirty="0" smtClean="0">
                <a:latin typeface="Century Gothic" pitchFamily="34" charset="0"/>
              </a:rPr>
              <a:t> credentials (SSID or password) at the time of setup. Please try the setup process once again with the correct </a:t>
            </a:r>
            <a:r>
              <a:rPr lang="en-US" sz="1100" dirty="0" err="1" smtClean="0">
                <a:latin typeface="Century Gothic" pitchFamily="34" charset="0"/>
              </a:rPr>
              <a:t>WiFi</a:t>
            </a:r>
            <a:r>
              <a:rPr lang="en-US" sz="1100" dirty="0" smtClean="0">
                <a:latin typeface="Century Gothic" pitchFamily="34" charset="0"/>
              </a:rPr>
              <a:t> credentials.</a:t>
            </a:r>
          </a:p>
          <a:p>
            <a:pPr>
              <a:lnSpc>
                <a:spcPct val="150000"/>
              </a:lnSpc>
            </a:pPr>
            <a:r>
              <a:rPr lang="en-US" sz="1100" dirty="0" smtClean="0">
                <a:latin typeface="Century Gothic" pitchFamily="34" charset="0"/>
              </a:rPr>
              <a:t>Check if your </a:t>
            </a:r>
            <a:r>
              <a:rPr lang="en-US" sz="1100" dirty="0" err="1" smtClean="0">
                <a:latin typeface="Century Gothic" pitchFamily="34" charset="0"/>
              </a:rPr>
              <a:t>WiFi</a:t>
            </a:r>
            <a:r>
              <a:rPr lang="en-US" sz="1100" dirty="0" smtClean="0">
                <a:latin typeface="Century Gothic" pitchFamily="34" charset="0"/>
              </a:rPr>
              <a:t> Router works at 2.4GHz. Bolt does not support 5GHz at the moment.</a:t>
            </a:r>
          </a:p>
          <a:p>
            <a:pPr marL="228600" indent="-228600" algn="just">
              <a:lnSpc>
                <a:spcPct val="150000"/>
              </a:lnSpc>
            </a:pPr>
            <a:endParaRPr lang="en-US" sz="1100" dirty="0" smtClean="0">
              <a:latin typeface="Century Gothic" pitchFamily="34" charset="0"/>
            </a:endParaRPr>
          </a:p>
        </p:txBody>
      </p:sp>
      <p:pic>
        <p:nvPicPr>
          <p:cNvPr id="1026" name="Picture 2" descr="https://files.readme.io/778027f-12._Country_Selection.png"/>
          <p:cNvPicPr>
            <a:picLocks noChangeAspect="1" noChangeArrowheads="1"/>
          </p:cNvPicPr>
          <p:nvPr/>
        </p:nvPicPr>
        <p:blipFill>
          <a:blip r:embed="rId2" cstate="print"/>
          <a:srcRect/>
          <a:stretch>
            <a:fillRect/>
          </a:stretch>
        </p:blipFill>
        <p:spPr bwMode="auto">
          <a:xfrm>
            <a:off x="1600200" y="1219200"/>
            <a:ext cx="3657600" cy="3664881"/>
          </a:xfrm>
          <a:prstGeom prst="rect">
            <a:avLst/>
          </a:prstGeom>
          <a:noFill/>
        </p:spPr>
      </p:pic>
      <p:pic>
        <p:nvPicPr>
          <p:cNvPr id="1028" name="Picture 4" descr="https://files.readme.io/4937d82-device_online_pixel_quite_black_portrait.png"/>
          <p:cNvPicPr>
            <a:picLocks noChangeAspect="1" noChangeArrowheads="1"/>
          </p:cNvPicPr>
          <p:nvPr/>
        </p:nvPicPr>
        <p:blipFill>
          <a:blip r:embed="rId3" cstate="print"/>
          <a:srcRect/>
          <a:stretch>
            <a:fillRect/>
          </a:stretch>
        </p:blipFill>
        <p:spPr bwMode="auto">
          <a:xfrm>
            <a:off x="1600200" y="5791200"/>
            <a:ext cx="3657600" cy="366488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6186309"/>
          </a:xfrm>
          <a:prstGeom prst="rect">
            <a:avLst/>
          </a:prstGeom>
          <a:noFill/>
        </p:spPr>
        <p:txBody>
          <a:bodyPr wrap="square" rtlCol="0">
            <a:spAutoFit/>
          </a:bodyPr>
          <a:lstStyle/>
          <a:p>
            <a:pPr algn="just">
              <a:lnSpc>
                <a:spcPct val="150000"/>
              </a:lnSpc>
            </a:pPr>
            <a:r>
              <a:rPr lang="en-US" sz="1100" dirty="0" smtClean="0">
                <a:latin typeface="Century Gothic" pitchFamily="34" charset="0"/>
              </a:rPr>
              <a:t>      </a:t>
            </a:r>
            <a:r>
              <a:rPr lang="en-US" sz="1100" b="1" dirty="0" smtClean="0">
                <a:latin typeface="Century Gothic" pitchFamily="34" charset="0"/>
              </a:rPr>
              <a:t>Debugging:</a:t>
            </a:r>
          </a:p>
          <a:p>
            <a:pPr algn="just">
              <a:lnSpc>
                <a:spcPct val="150000"/>
              </a:lnSpc>
            </a:pPr>
            <a:r>
              <a:rPr lang="en-US" sz="1100" dirty="0" smtClean="0">
                <a:latin typeface="Century Gothic" pitchFamily="34" charset="0"/>
              </a:rPr>
              <a:t>      If the Bolt is unable to connect to the Wi-Fi network, the green LED will be OFF and   </a:t>
            </a:r>
          </a:p>
          <a:p>
            <a:pPr algn="just">
              <a:lnSpc>
                <a:spcPct val="150000"/>
              </a:lnSpc>
            </a:pPr>
            <a:r>
              <a:rPr lang="en-US" sz="1100" dirty="0" smtClean="0">
                <a:latin typeface="Century Gothic" pitchFamily="34" charset="0"/>
              </a:rPr>
              <a:t>      the Blue LED will be blinking slowly. This generally happens if you have entered the    </a:t>
            </a:r>
          </a:p>
          <a:p>
            <a:pPr algn="just">
              <a:lnSpc>
                <a:spcPct val="150000"/>
              </a:lnSpc>
            </a:pPr>
            <a:r>
              <a:rPr lang="en-US" sz="1100" dirty="0" smtClean="0">
                <a:latin typeface="Century Gothic" pitchFamily="34" charset="0"/>
              </a:rPr>
              <a:t>      wrong Wi-Fi credentials (SSID or password) at the time of setup. Please try the </a:t>
            </a:r>
          </a:p>
          <a:p>
            <a:pPr algn="just">
              <a:lnSpc>
                <a:spcPct val="150000"/>
              </a:lnSpc>
            </a:pPr>
            <a:r>
              <a:rPr lang="en-US" sz="1100" dirty="0" smtClean="0">
                <a:latin typeface="Century Gothic" pitchFamily="34" charset="0"/>
              </a:rPr>
              <a:t>      setup process once again with the correct Wi-Fi credentials.</a:t>
            </a:r>
          </a:p>
          <a:p>
            <a:pPr algn="just">
              <a:lnSpc>
                <a:spcPct val="150000"/>
              </a:lnSpc>
            </a:pPr>
            <a:r>
              <a:rPr lang="en-US" sz="1100" dirty="0" smtClean="0">
                <a:latin typeface="Century Gothic" pitchFamily="34" charset="0"/>
              </a:rPr>
              <a:t>      Check if your Wi-Fi Router works at 2.4GHz. Bolt does not support 5GHz at the </a:t>
            </a:r>
          </a:p>
          <a:p>
            <a:pPr algn="just">
              <a:lnSpc>
                <a:spcPct val="150000"/>
              </a:lnSpc>
            </a:pPr>
            <a:r>
              <a:rPr lang="en-US" sz="1100" dirty="0" smtClean="0">
                <a:latin typeface="Century Gothic" pitchFamily="34" charset="0"/>
              </a:rPr>
              <a:t>      moment.</a:t>
            </a:r>
          </a:p>
          <a:p>
            <a:pPr marL="228600" indent="-228600" algn="just">
              <a:lnSpc>
                <a:spcPct val="150000"/>
              </a:lnSpc>
              <a:buAutoNum type="arabicPeriod" startAt="4"/>
            </a:pPr>
            <a:r>
              <a:rPr lang="en-US" sz="1100" b="1" dirty="0" smtClean="0">
                <a:latin typeface="Century Gothic" pitchFamily="34" charset="0"/>
              </a:rPr>
              <a:t>Accessing the Bolt Cloud to Build </a:t>
            </a:r>
            <a:r>
              <a:rPr lang="en-US" sz="1100" b="1" dirty="0" err="1" smtClean="0">
                <a:latin typeface="Century Gothic" pitchFamily="34" charset="0"/>
              </a:rPr>
              <a:t>IoT</a:t>
            </a:r>
            <a:r>
              <a:rPr lang="en-US" sz="1100" b="1" dirty="0" smtClean="0">
                <a:latin typeface="Century Gothic" pitchFamily="34" charset="0"/>
              </a:rPr>
              <a:t> Projects – </a:t>
            </a:r>
            <a:r>
              <a:rPr lang="en-US" sz="1100" dirty="0" smtClean="0">
                <a:latin typeface="Century Gothic" pitchFamily="34" charset="0"/>
              </a:rPr>
              <a:t>Visit Bolt Cloud </a:t>
            </a:r>
          </a:p>
          <a:p>
            <a:pPr marL="228600" indent="-228600" algn="just">
              <a:lnSpc>
                <a:spcPct val="150000"/>
              </a:lnSpc>
            </a:pPr>
            <a:r>
              <a:rPr lang="en-US" sz="1100" dirty="0" smtClean="0">
                <a:latin typeface="Century Gothic" pitchFamily="34" charset="0"/>
              </a:rPr>
              <a:t>      (cloud.boltiot.com) and login into your registered account using the same email </a:t>
            </a:r>
          </a:p>
          <a:p>
            <a:pPr marL="228600" indent="-228600" algn="just">
              <a:lnSpc>
                <a:spcPct val="150000"/>
              </a:lnSpc>
            </a:pPr>
            <a:r>
              <a:rPr lang="en-US" sz="1100" dirty="0" smtClean="0">
                <a:latin typeface="Century Gothic" pitchFamily="34" charset="0"/>
              </a:rPr>
              <a:t>      ID and password that you have used on the Bolt </a:t>
            </a:r>
            <a:r>
              <a:rPr lang="en-US" sz="1100" dirty="0" err="1" smtClean="0">
                <a:latin typeface="Century Gothic" pitchFamily="34" charset="0"/>
              </a:rPr>
              <a:t>IoT</a:t>
            </a:r>
            <a:r>
              <a:rPr lang="en-US" sz="1100" dirty="0" smtClean="0">
                <a:latin typeface="Century Gothic" pitchFamily="34" charset="0"/>
              </a:rPr>
              <a:t> mobile App.</a:t>
            </a: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r>
              <a:rPr lang="en-US" sz="1100" dirty="0" smtClean="0">
                <a:latin typeface="Century Gothic" pitchFamily="34" charset="0"/>
              </a:rPr>
              <a:t>     </a:t>
            </a:r>
          </a:p>
          <a:p>
            <a:pPr marL="228600" indent="-228600" algn="just">
              <a:lnSpc>
                <a:spcPct val="150000"/>
              </a:lnSpc>
            </a:pPr>
            <a:r>
              <a:rPr lang="en-US" sz="1100" dirty="0" smtClean="0">
                <a:latin typeface="Century Gothic" pitchFamily="34" charset="0"/>
              </a:rPr>
              <a:t/>
            </a:r>
            <a:br>
              <a:rPr lang="en-US" sz="1100" dirty="0" smtClean="0">
                <a:latin typeface="Century Gothic" pitchFamily="34" charset="0"/>
              </a:rPr>
            </a:br>
            <a:r>
              <a:rPr lang="en-US" sz="1100" dirty="0" smtClean="0">
                <a:latin typeface="Century Gothic" pitchFamily="34" charset="0"/>
              </a:rPr>
              <a:t>You will see your Bolt device with status as 'ONLINE' on your account on the dashboard.</a:t>
            </a:r>
          </a:p>
          <a:p>
            <a:pPr marL="228600" indent="-228600" algn="just">
              <a:lnSpc>
                <a:spcPct val="150000"/>
              </a:lnSpc>
            </a:pPr>
            <a:endParaRPr lang="en-US" sz="1100" dirty="0" smtClean="0">
              <a:latin typeface="Century Gothic" pitchFamily="34" charset="0"/>
            </a:endParaRPr>
          </a:p>
        </p:txBody>
      </p:sp>
      <p:pic>
        <p:nvPicPr>
          <p:cNvPr id="1026" name="Picture 2" descr="https://files.readme.io/0c4d6f3-screen_shot_2018-08-01_at_3_14_29_pm_wilM7M2TXv.jpeg"/>
          <p:cNvPicPr>
            <a:picLocks noChangeAspect="1" noChangeArrowheads="1"/>
          </p:cNvPicPr>
          <p:nvPr/>
        </p:nvPicPr>
        <p:blipFill>
          <a:blip r:embed="rId2" cstate="print"/>
          <a:srcRect/>
          <a:stretch>
            <a:fillRect/>
          </a:stretch>
        </p:blipFill>
        <p:spPr bwMode="auto">
          <a:xfrm>
            <a:off x="1143000" y="3581400"/>
            <a:ext cx="4572000" cy="2326343"/>
          </a:xfrm>
          <a:prstGeom prst="rect">
            <a:avLst/>
          </a:prstGeom>
          <a:noFill/>
        </p:spPr>
      </p:pic>
      <p:pic>
        <p:nvPicPr>
          <p:cNvPr id="1028" name="Picture 4" descr="https://files.readme.io/0eceece-screen_shot_2018-08-01_at_3_15_30_pm_UfQ588A7gT.jpeg"/>
          <p:cNvPicPr>
            <a:picLocks noChangeAspect="1" noChangeArrowheads="1"/>
          </p:cNvPicPr>
          <p:nvPr/>
        </p:nvPicPr>
        <p:blipFill>
          <a:blip r:embed="rId3" cstate="print"/>
          <a:srcRect/>
          <a:stretch>
            <a:fillRect/>
          </a:stretch>
        </p:blipFill>
        <p:spPr bwMode="auto">
          <a:xfrm>
            <a:off x="1143000" y="7010400"/>
            <a:ext cx="4572000" cy="232634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1066800"/>
            <a:ext cx="5943600" cy="2123658"/>
          </a:xfrm>
          <a:prstGeom prst="rect">
            <a:avLst/>
          </a:prstGeom>
          <a:noFill/>
        </p:spPr>
        <p:txBody>
          <a:bodyPr wrap="square" rtlCol="0">
            <a:spAutoFit/>
          </a:bodyPr>
          <a:lstStyle/>
          <a:p>
            <a:pPr marL="228600" indent="-228600" algn="just">
              <a:lnSpc>
                <a:spcPct val="150000"/>
              </a:lnSpc>
              <a:buFont typeface="Arial" pitchFamily="34" charset="0"/>
              <a:buChar char="•"/>
            </a:pPr>
            <a:r>
              <a:rPr lang="en-US" sz="1100" b="1" dirty="0" smtClean="0">
                <a:latin typeface="Century Gothic" pitchFamily="34" charset="0"/>
              </a:rPr>
              <a:t>Hardware Setup </a:t>
            </a:r>
          </a:p>
          <a:p>
            <a:pPr marL="228600" indent="-228600" algn="just">
              <a:lnSpc>
                <a:spcPct val="150000"/>
              </a:lnSpc>
            </a:pPr>
            <a:endParaRPr lang="en-US" sz="1100" b="1" dirty="0" smtClean="0">
              <a:latin typeface="Century Gothic" pitchFamily="34" charset="0"/>
            </a:endParaRPr>
          </a:p>
          <a:p>
            <a:pPr marL="228600" indent="-228600" algn="just">
              <a:lnSpc>
                <a:spcPct val="150000"/>
              </a:lnSpc>
            </a:pPr>
            <a:r>
              <a:rPr lang="en-US" sz="1100" b="1" dirty="0" smtClean="0">
                <a:latin typeface="Century Gothic" pitchFamily="34" charset="0"/>
              </a:rPr>
              <a:t>      </a:t>
            </a:r>
            <a:r>
              <a:rPr lang="en-US" sz="1100" dirty="0" smtClean="0">
                <a:latin typeface="Century Gothic" pitchFamily="34" charset="0"/>
              </a:rPr>
              <a:t>Plug the longer end of the LED in the Pin 0 of Bolt Wi-Fi module shorter end to the ground pin (GND), and power on the Bolt Wi-Fi module.</a:t>
            </a:r>
          </a:p>
          <a:p>
            <a:pPr marL="228600" indent="-228600" algn="just">
              <a:lnSpc>
                <a:spcPct val="150000"/>
              </a:lnSpc>
            </a:pPr>
            <a:endParaRPr lang="en-US" sz="1100" dirty="0" smtClean="0">
              <a:latin typeface="Century Gothic" pitchFamily="34" charset="0"/>
            </a:endParaRPr>
          </a:p>
          <a:p>
            <a:pPr marL="228600" indent="-228600" algn="just">
              <a:lnSpc>
                <a:spcPct val="150000"/>
              </a:lnSpc>
              <a:buFont typeface="Arial" pitchFamily="34" charset="0"/>
              <a:buChar char="•"/>
            </a:pPr>
            <a:r>
              <a:rPr lang="en-US" sz="1100" b="1" dirty="0" smtClean="0">
                <a:latin typeface="Century Gothic" pitchFamily="34" charset="0"/>
              </a:rPr>
              <a:t>Schematics</a:t>
            </a:r>
          </a:p>
          <a:p>
            <a:pPr marL="228600" indent="-228600" algn="just">
              <a:lnSpc>
                <a:spcPct val="150000"/>
              </a:lnSpc>
              <a:buFont typeface="Arial" pitchFamily="34" charset="0"/>
              <a:buChar char="•"/>
            </a:pPr>
            <a:endParaRPr lang="en-US" sz="1100" b="1" dirty="0" smtClean="0">
              <a:latin typeface="Century Gothic" pitchFamily="34" charset="0"/>
            </a:endParaRPr>
          </a:p>
          <a:p>
            <a:pPr marL="228600" indent="-228600" algn="just">
              <a:lnSpc>
                <a:spcPct val="150000"/>
              </a:lnSpc>
            </a:pPr>
            <a:r>
              <a:rPr lang="en-US" sz="1100" dirty="0" smtClean="0">
                <a:latin typeface="Century Gothic" pitchFamily="34" charset="0"/>
              </a:rPr>
              <a:t>      It shows how to interface the LED with Bolt Wi-Fi Module.</a:t>
            </a:r>
          </a:p>
        </p:txBody>
      </p:sp>
      <p:pic>
        <p:nvPicPr>
          <p:cNvPr id="56324" name="Picture 4" descr="https://hackster.imgix.net/uploads/attachments/402225/led_on_bolt_bb_ygYCVntCJR.png"/>
          <p:cNvPicPr>
            <a:picLocks noChangeAspect="1" noChangeArrowheads="1"/>
          </p:cNvPicPr>
          <p:nvPr/>
        </p:nvPicPr>
        <p:blipFill>
          <a:blip r:embed="rId2" cstate="print"/>
          <a:srcRect b="12823"/>
          <a:stretch>
            <a:fillRect/>
          </a:stretch>
        </p:blipFill>
        <p:spPr bwMode="auto">
          <a:xfrm>
            <a:off x="685800" y="4191000"/>
            <a:ext cx="5486400" cy="3017519"/>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1143000"/>
            <a:ext cx="5943600" cy="7940635"/>
          </a:xfrm>
          <a:prstGeom prst="rect">
            <a:avLst/>
          </a:prstGeom>
          <a:noFill/>
        </p:spPr>
        <p:txBody>
          <a:bodyPr wrap="square" rtlCol="0">
            <a:spAutoFit/>
          </a:bodyPr>
          <a:lstStyle/>
          <a:p>
            <a:pPr marL="228600" indent="-228600" algn="just">
              <a:lnSpc>
                <a:spcPct val="150000"/>
              </a:lnSpc>
              <a:buFont typeface="Arial" pitchFamily="34" charset="0"/>
              <a:buChar char="•"/>
            </a:pPr>
            <a:r>
              <a:rPr lang="en-US" sz="1100" b="1" dirty="0" smtClean="0">
                <a:latin typeface="Century Gothic" pitchFamily="34" charset="0"/>
              </a:rPr>
              <a:t>Getting the Bolt API Key and Device ID</a:t>
            </a:r>
          </a:p>
          <a:p>
            <a:pPr marL="228600" indent="-228600" algn="just">
              <a:lnSpc>
                <a:spcPct val="150000"/>
              </a:lnSpc>
            </a:pPr>
            <a:r>
              <a:rPr lang="en-US" sz="1100" dirty="0" smtClean="0">
                <a:latin typeface="Century Gothic" pitchFamily="34" charset="0"/>
              </a:rPr>
              <a:t>      Login to cloud.boltiot.com and note the ID of your Bolt Wi-Fi Module. Now click on the API Tab and under the section for Generate Key, click on Enable.</a:t>
            </a: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endParaRPr lang="en-US" sz="1100" dirty="0" smtClean="0">
              <a:latin typeface="Century Gothic" pitchFamily="34" charset="0"/>
            </a:endParaRPr>
          </a:p>
          <a:p>
            <a:pPr marL="228600" indent="-228600" algn="just">
              <a:lnSpc>
                <a:spcPct val="150000"/>
              </a:lnSpc>
            </a:pPr>
            <a:r>
              <a:rPr lang="en-US" sz="1100" dirty="0" smtClean="0">
                <a:latin typeface="Century Gothic" pitchFamily="34" charset="0"/>
              </a:rPr>
              <a:t>      Next click on the copy button to copy your API key. Your API key will may look something like this: f1f918e9-d9c2-4e5b-aed0-b7cb743f74cf</a:t>
            </a:r>
          </a:p>
          <a:p>
            <a:pPr marL="228600" indent="-228600" algn="just">
              <a:lnSpc>
                <a:spcPct val="150000"/>
              </a:lnSpc>
            </a:pPr>
            <a:endParaRPr lang="en-US" sz="1100" dirty="0" smtClean="0">
              <a:latin typeface="Century Gothic" pitchFamily="34" charset="0"/>
            </a:endParaRPr>
          </a:p>
          <a:p>
            <a:pPr marL="228600" indent="-228600" algn="just">
              <a:lnSpc>
                <a:spcPct val="150000"/>
              </a:lnSpc>
              <a:buFont typeface="Arial" pitchFamily="34" charset="0"/>
              <a:buChar char="•"/>
            </a:pPr>
            <a:r>
              <a:rPr lang="en-US" sz="1100" b="1" dirty="0" smtClean="0">
                <a:latin typeface="Century Gothic" pitchFamily="34" charset="0"/>
              </a:rPr>
              <a:t>Creating the GPIO Control Command</a:t>
            </a:r>
          </a:p>
          <a:p>
            <a:pPr>
              <a:lnSpc>
                <a:spcPct val="150000"/>
              </a:lnSpc>
            </a:pPr>
            <a:r>
              <a:rPr lang="en-US" sz="1100" dirty="0" smtClean="0">
                <a:latin typeface="Century Gothic" pitchFamily="34" charset="0"/>
              </a:rPr>
              <a:t>      Since LED is a digital output device, we will need to get a Digital Write command </a:t>
            </a:r>
          </a:p>
          <a:p>
            <a:pPr>
              <a:lnSpc>
                <a:spcPct val="150000"/>
              </a:lnSpc>
            </a:pPr>
            <a:r>
              <a:rPr lang="en-US" sz="1100" dirty="0" smtClean="0">
                <a:latin typeface="Century Gothic" pitchFamily="34" charset="0"/>
              </a:rPr>
              <a:t>      that can be sent to Bolt over the Internet to switch on the LED. The structure of the </a:t>
            </a:r>
          </a:p>
          <a:p>
            <a:pPr>
              <a:lnSpc>
                <a:spcPct val="150000"/>
              </a:lnSpc>
            </a:pPr>
            <a:r>
              <a:rPr lang="en-US" sz="1100" dirty="0" smtClean="0">
                <a:latin typeface="Century Gothic" pitchFamily="34" charset="0"/>
              </a:rPr>
              <a:t>      command is:  </a:t>
            </a:r>
          </a:p>
          <a:p>
            <a:pPr>
              <a:lnSpc>
                <a:spcPct val="150000"/>
              </a:lnSpc>
            </a:pPr>
            <a:r>
              <a:rPr lang="en-US" sz="1100" dirty="0" smtClean="0">
                <a:latin typeface="Century Gothic" pitchFamily="34" charset="0"/>
              </a:rPr>
              <a:t>      </a:t>
            </a:r>
            <a:r>
              <a:rPr lang="en-US" sz="1000" dirty="0" smtClean="0">
                <a:latin typeface="Century Gothic" pitchFamily="34" charset="0"/>
              </a:rPr>
              <a:t>https://cloud.boltiot.com/remote/</a:t>
            </a:r>
            <a:r>
              <a:rPr lang="en-US" sz="1000" b="1" dirty="0" smtClean="0">
                <a:latin typeface="Century Gothic" pitchFamily="34" charset="0"/>
              </a:rPr>
              <a:t>API_KEY</a:t>
            </a:r>
            <a:r>
              <a:rPr lang="en-US" sz="1000" dirty="0" smtClean="0">
                <a:latin typeface="Century Gothic" pitchFamily="34" charset="0"/>
              </a:rPr>
              <a:t>/digitalWrite?pin=</a:t>
            </a:r>
            <a:r>
              <a:rPr lang="en-US" sz="1000" b="1" dirty="0" smtClean="0">
                <a:latin typeface="Century Gothic" pitchFamily="34" charset="0"/>
              </a:rPr>
              <a:t>PIN_ </a:t>
            </a:r>
            <a:r>
              <a:rPr lang="en-US" sz="1000" b="1" dirty="0" err="1" smtClean="0">
                <a:latin typeface="Century Gothic" pitchFamily="34" charset="0"/>
              </a:rPr>
              <a:t>NUMBER</a:t>
            </a:r>
            <a:r>
              <a:rPr lang="en-US" sz="1000" dirty="0" err="1" smtClean="0">
                <a:latin typeface="Century Gothic" pitchFamily="34" charset="0"/>
              </a:rPr>
              <a:t>&amp;state</a:t>
            </a:r>
            <a:r>
              <a:rPr lang="en-US" sz="1000" dirty="0" smtClean="0">
                <a:latin typeface="Century Gothic" pitchFamily="34" charset="0"/>
              </a:rPr>
              <a:t>=</a:t>
            </a:r>
            <a:r>
              <a:rPr lang="en-US" sz="1000" b="1" dirty="0" smtClean="0">
                <a:latin typeface="Century Gothic" pitchFamily="34" charset="0"/>
              </a:rPr>
              <a:t>HIGH</a:t>
            </a:r>
          </a:p>
          <a:p>
            <a:pPr>
              <a:lnSpc>
                <a:spcPct val="150000"/>
              </a:lnSpc>
            </a:pPr>
            <a:r>
              <a:rPr lang="en-US" sz="1000" b="1" dirty="0" smtClean="0">
                <a:latin typeface="Century Gothic" pitchFamily="34" charset="0"/>
              </a:rPr>
              <a:t>       /</a:t>
            </a:r>
            <a:r>
              <a:rPr lang="en-US" sz="1000" b="1" dirty="0" err="1" smtClean="0">
                <a:latin typeface="Century Gothic" pitchFamily="34" charset="0"/>
              </a:rPr>
              <a:t>LOW</a:t>
            </a:r>
            <a:r>
              <a:rPr lang="en-US" sz="1000" dirty="0" err="1" smtClean="0">
                <a:latin typeface="Century Gothic" pitchFamily="34" charset="0"/>
              </a:rPr>
              <a:t>&amp;deviceName</a:t>
            </a:r>
            <a:r>
              <a:rPr lang="en-US" sz="1000" dirty="0" smtClean="0">
                <a:latin typeface="Century Gothic" pitchFamily="34" charset="0"/>
              </a:rPr>
              <a:t>=</a:t>
            </a:r>
            <a:r>
              <a:rPr lang="en-US" sz="1000" b="1" dirty="0" smtClean="0">
                <a:latin typeface="Century Gothic" pitchFamily="34" charset="0"/>
              </a:rPr>
              <a:t>DEVICE_ID</a:t>
            </a:r>
            <a:endParaRPr lang="en-US" sz="1100" dirty="0" smtClean="0">
              <a:latin typeface="Century Gothic" pitchFamily="34" charset="0"/>
            </a:endParaRPr>
          </a:p>
          <a:p>
            <a:pPr>
              <a:lnSpc>
                <a:spcPct val="150000"/>
              </a:lnSpc>
            </a:pPr>
            <a:r>
              <a:rPr lang="en-US" sz="1100" dirty="0" smtClean="0">
                <a:latin typeface="Century Gothic" pitchFamily="34" charset="0"/>
              </a:rPr>
              <a:t>      The parameters that you need to replace are:</a:t>
            </a:r>
          </a:p>
          <a:p>
            <a:pPr>
              <a:lnSpc>
                <a:spcPct val="150000"/>
              </a:lnSpc>
            </a:pPr>
            <a:r>
              <a:rPr lang="en-US" sz="1100" b="1" dirty="0" smtClean="0">
                <a:latin typeface="Century Gothic" pitchFamily="34" charset="0"/>
              </a:rPr>
              <a:t>      API_KEY</a:t>
            </a:r>
            <a:r>
              <a:rPr lang="en-US" sz="1100" dirty="0" smtClean="0">
                <a:latin typeface="Century Gothic" pitchFamily="34" charset="0"/>
              </a:rPr>
              <a:t>: You can get it from API tab on cloud dashboard.</a:t>
            </a:r>
            <a:br>
              <a:rPr lang="en-US" sz="1100" dirty="0" smtClean="0">
                <a:latin typeface="Century Gothic" pitchFamily="34" charset="0"/>
              </a:rPr>
            </a:br>
            <a:r>
              <a:rPr lang="en-US" sz="1100" dirty="0" smtClean="0">
                <a:latin typeface="Century Gothic" pitchFamily="34" charset="0"/>
              </a:rPr>
              <a:t>      </a:t>
            </a:r>
            <a:r>
              <a:rPr lang="en-US" sz="1100" b="1" dirty="0" smtClean="0">
                <a:latin typeface="Century Gothic" pitchFamily="34" charset="0"/>
              </a:rPr>
              <a:t>PIN_NUMBER</a:t>
            </a:r>
            <a:r>
              <a:rPr lang="en-US" sz="1100" dirty="0" smtClean="0">
                <a:latin typeface="Century Gothic" pitchFamily="34" charset="0"/>
              </a:rPr>
              <a:t>: Pin to which you have connected the LED. Values can be either   </a:t>
            </a:r>
          </a:p>
          <a:p>
            <a:pPr>
              <a:lnSpc>
                <a:spcPct val="150000"/>
              </a:lnSpc>
            </a:pPr>
            <a:r>
              <a:rPr lang="en-US" sz="1100" dirty="0" smtClean="0">
                <a:latin typeface="Century Gothic" pitchFamily="34" charset="0"/>
              </a:rPr>
              <a:t>      0,1,2,3 or 4</a:t>
            </a:r>
            <a:br>
              <a:rPr lang="en-US" sz="1100" dirty="0" smtClean="0">
                <a:latin typeface="Century Gothic" pitchFamily="34" charset="0"/>
              </a:rPr>
            </a:br>
            <a:r>
              <a:rPr lang="en-US" sz="1100" dirty="0" smtClean="0">
                <a:latin typeface="Century Gothic" pitchFamily="34" charset="0"/>
              </a:rPr>
              <a:t>      </a:t>
            </a:r>
            <a:r>
              <a:rPr lang="en-US" sz="1100" b="1" dirty="0" smtClean="0">
                <a:latin typeface="Century Gothic" pitchFamily="34" charset="0"/>
              </a:rPr>
              <a:t>HIGH/LOW</a:t>
            </a:r>
            <a:r>
              <a:rPr lang="en-US" sz="1100" dirty="0" smtClean="0">
                <a:latin typeface="Century Gothic" pitchFamily="34" charset="0"/>
              </a:rPr>
              <a:t>: This value indicates if you want to turn on/off the LED. </a:t>
            </a:r>
            <a:r>
              <a:rPr lang="en-US" sz="1100" b="1" dirty="0" smtClean="0">
                <a:latin typeface="Century Gothic" pitchFamily="34" charset="0"/>
              </a:rPr>
              <a:t>HIGH</a:t>
            </a:r>
            <a:r>
              <a:rPr lang="en-US" sz="1100" dirty="0" smtClean="0">
                <a:latin typeface="Century Gothic" pitchFamily="34" charset="0"/>
              </a:rPr>
              <a:t> will turn it    </a:t>
            </a:r>
          </a:p>
          <a:p>
            <a:pPr>
              <a:lnSpc>
                <a:spcPct val="150000"/>
              </a:lnSpc>
            </a:pPr>
            <a:r>
              <a:rPr lang="en-US" sz="1100" dirty="0" smtClean="0">
                <a:latin typeface="Century Gothic" pitchFamily="34" charset="0"/>
              </a:rPr>
              <a:t>      on, </a:t>
            </a:r>
            <a:r>
              <a:rPr lang="en-US" sz="1100" b="1" dirty="0" smtClean="0">
                <a:latin typeface="Century Gothic" pitchFamily="34" charset="0"/>
              </a:rPr>
              <a:t>LOW</a:t>
            </a:r>
            <a:r>
              <a:rPr lang="en-US" sz="1100" dirty="0" smtClean="0">
                <a:latin typeface="Century Gothic" pitchFamily="34" charset="0"/>
              </a:rPr>
              <a:t> will turn it off.</a:t>
            </a:r>
            <a:endParaRPr lang="en-US" sz="1100" b="1" dirty="0" smtClean="0">
              <a:latin typeface="Century Gothic" pitchFamily="34" charset="0"/>
            </a:endParaRPr>
          </a:p>
        </p:txBody>
      </p:sp>
      <p:pic>
        <p:nvPicPr>
          <p:cNvPr id="7" name="Picture 2" descr="https://hackster.imgix.net/uploads/attachments/402222/api_key_setup_ySxoYXLFkr.png?auto=compress%2Cformat&amp;w=740&amp;h=555&amp;fit=max"/>
          <p:cNvPicPr>
            <a:picLocks noChangeAspect="1" noChangeArrowheads="1"/>
          </p:cNvPicPr>
          <p:nvPr/>
        </p:nvPicPr>
        <p:blipFill>
          <a:blip r:embed="rId2" cstate="print"/>
          <a:srcRect/>
          <a:stretch>
            <a:fillRect/>
          </a:stretch>
        </p:blipFill>
        <p:spPr bwMode="auto">
          <a:xfrm>
            <a:off x="1143000" y="1981200"/>
            <a:ext cx="4572000" cy="2628901"/>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descr="https://hackster.imgix.net/uploads/attachments/761461/screen_shot_2019-02-15_at_10_22_20_am_ZWvdkanYWl.png?auto=compress%2Cformat&amp;w=740&amp;h=555&amp;fit=max"/>
          <p:cNvPicPr>
            <a:picLocks noChangeAspect="1" noChangeArrowheads="1"/>
          </p:cNvPicPr>
          <p:nvPr/>
        </p:nvPicPr>
        <p:blipFill>
          <a:blip r:embed="rId2" cstate="print"/>
          <a:srcRect/>
          <a:stretch>
            <a:fillRect/>
          </a:stretch>
        </p:blipFill>
        <p:spPr bwMode="auto">
          <a:xfrm>
            <a:off x="1143000" y="6172200"/>
            <a:ext cx="4572000" cy="1068859"/>
          </a:xfrm>
          <a:prstGeom prst="rect">
            <a:avLst/>
          </a:prstGeom>
          <a:noFill/>
        </p:spPr>
      </p:pic>
      <p:pic>
        <p:nvPicPr>
          <p:cNvPr id="57346" name="Picture 2" descr="https://hackster.imgix.net/uploads/attachments/761458/screen_shot_2019-02-15_at_11_02_06_am_16V29yJS0Y.png?auto=compress%2Cformat&amp;w=740&amp;h=555&amp;fit=max"/>
          <p:cNvPicPr>
            <a:picLocks noChangeAspect="1" noChangeArrowheads="1"/>
          </p:cNvPicPr>
          <p:nvPr/>
        </p:nvPicPr>
        <p:blipFill>
          <a:blip r:embed="rId3" cstate="print"/>
          <a:srcRect/>
          <a:stretch>
            <a:fillRect/>
          </a:stretch>
        </p:blipFill>
        <p:spPr bwMode="auto">
          <a:xfrm>
            <a:off x="1143000" y="4267200"/>
            <a:ext cx="4572000" cy="1495168"/>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3" name="TextBox 2"/>
          <p:cNvSpPr txBox="1"/>
          <p:nvPr/>
        </p:nvSpPr>
        <p:spPr>
          <a:xfrm>
            <a:off x="457200" y="838200"/>
            <a:ext cx="5943600" cy="7363554"/>
          </a:xfrm>
          <a:prstGeom prst="rect">
            <a:avLst/>
          </a:prstGeom>
          <a:noFill/>
        </p:spPr>
        <p:txBody>
          <a:bodyPr wrap="square" rtlCol="0">
            <a:spAutoFit/>
          </a:bodyPr>
          <a:lstStyle/>
          <a:p>
            <a:pPr marL="228600" indent="-228600" algn="just">
              <a:lnSpc>
                <a:spcPct val="150000"/>
              </a:lnSpc>
            </a:pPr>
            <a:r>
              <a:rPr lang="en-US" sz="1100" dirty="0" smtClean="0">
                <a:latin typeface="Century Gothic" pitchFamily="34" charset="0"/>
              </a:rPr>
              <a:t>      </a:t>
            </a:r>
            <a:r>
              <a:rPr lang="en-US" sz="1100" b="1" dirty="0" smtClean="0">
                <a:latin typeface="Century Gothic" pitchFamily="34" charset="0"/>
              </a:rPr>
              <a:t>DEVICE_ID</a:t>
            </a:r>
            <a:r>
              <a:rPr lang="en-US" sz="1100" dirty="0" smtClean="0">
                <a:latin typeface="Century Gothic" pitchFamily="34" charset="0"/>
              </a:rPr>
              <a:t>: The id of your device. You can get it from cloud dashboard.</a:t>
            </a:r>
          </a:p>
          <a:p>
            <a:pPr>
              <a:lnSpc>
                <a:spcPct val="150000"/>
              </a:lnSpc>
            </a:pPr>
            <a:r>
              <a:rPr lang="en-US" sz="1100" dirty="0" smtClean="0">
                <a:latin typeface="Century Gothic" pitchFamily="34" charset="0"/>
              </a:rPr>
              <a:t>      The sample command to turn the led </a:t>
            </a:r>
            <a:r>
              <a:rPr lang="en-US" sz="1100" b="1" dirty="0" smtClean="0">
                <a:latin typeface="Century Gothic" pitchFamily="34" charset="0"/>
              </a:rPr>
              <a:t>ON</a:t>
            </a:r>
            <a:r>
              <a:rPr lang="en-US" sz="1100" dirty="0" smtClean="0">
                <a:latin typeface="Century Gothic" pitchFamily="34" charset="0"/>
              </a:rPr>
              <a:t> connected to device having    </a:t>
            </a:r>
          </a:p>
          <a:p>
            <a:pPr>
              <a:lnSpc>
                <a:spcPct val="150000"/>
              </a:lnSpc>
            </a:pPr>
            <a:r>
              <a:rPr lang="en-US" sz="1100" dirty="0" smtClean="0">
                <a:latin typeface="Century Gothic" pitchFamily="34" charset="0"/>
              </a:rPr>
              <a:t>      ID </a:t>
            </a:r>
            <a:r>
              <a:rPr lang="en-US" sz="1100" b="1" dirty="0" smtClean="0">
                <a:latin typeface="Century Gothic" pitchFamily="34" charset="0"/>
              </a:rPr>
              <a:t>BOLT6097833</a:t>
            </a:r>
            <a:r>
              <a:rPr lang="en-US" sz="1100" dirty="0" smtClean="0">
                <a:latin typeface="Century Gothic" pitchFamily="34" charset="0"/>
              </a:rPr>
              <a:t> to PIN </a:t>
            </a:r>
            <a:r>
              <a:rPr lang="en-US" sz="1100" b="1" dirty="0" smtClean="0">
                <a:latin typeface="Century Gothic" pitchFamily="34" charset="0"/>
              </a:rPr>
              <a:t>0</a:t>
            </a:r>
            <a:r>
              <a:rPr lang="en-US" sz="1100" dirty="0" smtClean="0">
                <a:latin typeface="Century Gothic" pitchFamily="34" charset="0"/>
              </a:rPr>
              <a:t> is:</a:t>
            </a:r>
          </a:p>
          <a:p>
            <a:pPr>
              <a:lnSpc>
                <a:spcPct val="150000"/>
              </a:lnSpc>
            </a:pPr>
            <a:r>
              <a:rPr lang="en-US" sz="1100" dirty="0" smtClean="0">
                <a:latin typeface="Century Gothic" pitchFamily="34" charset="0"/>
              </a:rPr>
              <a:t>      https://cloud.boltiot.com/remote/d4976f53-357e-47fe-a33c-6a427773215b/   </a:t>
            </a:r>
          </a:p>
          <a:p>
            <a:pPr>
              <a:lnSpc>
                <a:spcPct val="150000"/>
              </a:lnSpc>
            </a:pPr>
            <a:r>
              <a:rPr lang="en-US" sz="1100" dirty="0" smtClean="0">
                <a:latin typeface="Century Gothic" pitchFamily="34" charset="0"/>
              </a:rPr>
              <a:t>      </a:t>
            </a:r>
            <a:r>
              <a:rPr lang="en-US" sz="1100" dirty="0" err="1" smtClean="0">
                <a:latin typeface="Century Gothic" pitchFamily="34" charset="0"/>
              </a:rPr>
              <a:t>digitalWrite?pin</a:t>
            </a:r>
            <a:r>
              <a:rPr lang="en-US" sz="1100" dirty="0" smtClean="0">
                <a:latin typeface="Century Gothic" pitchFamily="34" charset="0"/>
              </a:rPr>
              <a:t>=0&amp;state=HIGH/</a:t>
            </a:r>
            <a:r>
              <a:rPr lang="en-US" sz="1100" dirty="0" err="1" smtClean="0">
                <a:latin typeface="Century Gothic" pitchFamily="34" charset="0"/>
              </a:rPr>
              <a:t>LOW&amp;deviceName</a:t>
            </a:r>
            <a:r>
              <a:rPr lang="en-US" sz="1100" dirty="0" smtClean="0">
                <a:latin typeface="Century Gothic" pitchFamily="34" charset="0"/>
              </a:rPr>
              <a:t>=BOLT6097833</a:t>
            </a:r>
            <a:r>
              <a:rPr lang="en-US" sz="1100" b="1" dirty="0" smtClean="0">
                <a:latin typeface="Century Gothic" pitchFamily="34" charset="0"/>
              </a:rPr>
              <a:t>      </a:t>
            </a:r>
          </a:p>
          <a:p>
            <a:pPr>
              <a:lnSpc>
                <a:spcPct val="150000"/>
              </a:lnSpc>
            </a:pPr>
            <a:r>
              <a:rPr lang="en-US" sz="1100" b="1" dirty="0" smtClean="0">
                <a:latin typeface="Century Gothic" pitchFamily="34" charset="0"/>
              </a:rPr>
              <a:t>      </a:t>
            </a:r>
            <a:r>
              <a:rPr lang="en-US" sz="1100" dirty="0" smtClean="0">
                <a:latin typeface="Century Gothic" pitchFamily="34" charset="0"/>
              </a:rPr>
              <a:t>Make sure that you change the API Key to your own API Key and device ID which    </a:t>
            </a:r>
          </a:p>
          <a:p>
            <a:pPr>
              <a:lnSpc>
                <a:spcPct val="150000"/>
              </a:lnSpc>
            </a:pPr>
            <a:r>
              <a:rPr lang="en-US" sz="1100" dirty="0" smtClean="0">
                <a:latin typeface="Century Gothic" pitchFamily="34" charset="0"/>
              </a:rPr>
              <a:t>      you got in the previous step. If you have connected the LED to any other pin </a:t>
            </a:r>
          </a:p>
          <a:p>
            <a:pPr>
              <a:lnSpc>
                <a:spcPct val="150000"/>
              </a:lnSpc>
            </a:pPr>
            <a:r>
              <a:rPr lang="en-US" sz="1100" dirty="0" smtClean="0">
                <a:latin typeface="Century Gothic" pitchFamily="34" charset="0"/>
              </a:rPr>
              <a:t>      other then Pin 0 then make a suitable change in the pin no in your code.</a:t>
            </a:r>
          </a:p>
          <a:p>
            <a:pPr>
              <a:lnSpc>
                <a:spcPct val="150000"/>
              </a:lnSpc>
            </a:pPr>
            <a:endParaRPr lang="en-US" sz="1100" dirty="0" smtClean="0">
              <a:latin typeface="Century Gothic" pitchFamily="34" charset="0"/>
            </a:endParaRPr>
          </a:p>
          <a:p>
            <a:pPr algn="just">
              <a:lnSpc>
                <a:spcPct val="150000"/>
              </a:lnSpc>
              <a:buFont typeface="Arial" pitchFamily="34" charset="0"/>
              <a:buChar char="•"/>
            </a:pPr>
            <a:r>
              <a:rPr lang="en-US" sz="1100" b="1" dirty="0" smtClean="0">
                <a:latin typeface="Century Gothic" pitchFamily="34" charset="0"/>
              </a:rPr>
              <a:t>     IFTTT integration via Google Assistant and Webhooks </a:t>
            </a:r>
          </a:p>
          <a:p>
            <a:pPr algn="just">
              <a:lnSpc>
                <a:spcPct val="150000"/>
              </a:lnSpc>
            </a:pPr>
            <a:r>
              <a:rPr lang="en-US" sz="1100" b="1" dirty="0" smtClean="0">
                <a:latin typeface="Century Gothic" pitchFamily="34" charset="0"/>
              </a:rPr>
              <a:t>      </a:t>
            </a:r>
            <a:r>
              <a:rPr lang="en-US" sz="1100" dirty="0" smtClean="0">
                <a:latin typeface="Century Gothic" pitchFamily="34" charset="0"/>
              </a:rPr>
              <a:t>Go to IFTTT to create a new applet. Login using your Gmail account. Make sure   </a:t>
            </a:r>
          </a:p>
          <a:p>
            <a:pPr algn="just">
              <a:lnSpc>
                <a:spcPct val="150000"/>
              </a:lnSpc>
            </a:pPr>
            <a:r>
              <a:rPr lang="en-US" sz="1100" dirty="0" smtClean="0">
                <a:latin typeface="Century Gothic" pitchFamily="34" charset="0"/>
              </a:rPr>
              <a:t>      you use same account which you'll be using on your mobile to interact with </a:t>
            </a:r>
          </a:p>
          <a:p>
            <a:pPr algn="just">
              <a:lnSpc>
                <a:spcPct val="150000"/>
              </a:lnSpc>
            </a:pPr>
            <a:r>
              <a:rPr lang="en-US" sz="1100" dirty="0" smtClean="0">
                <a:latin typeface="Century Gothic" pitchFamily="34" charset="0"/>
              </a:rPr>
              <a:t>      Google Assistant.</a:t>
            </a:r>
            <a:r>
              <a:rPr lang="en-US" sz="1100" b="1" dirty="0" smtClean="0">
                <a:latin typeface="Century Gothic" pitchFamily="34" charset="0"/>
              </a:rPr>
              <a:t>  </a:t>
            </a: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r>
              <a:rPr lang="en-US" sz="1100" dirty="0" smtClean="0">
                <a:latin typeface="Century Gothic" pitchFamily="34" charset="0"/>
              </a:rPr>
              <a:t>      Click on '+This' to create the trigger.</a:t>
            </a: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endParaRPr lang="en-US" sz="1100" b="1" dirty="0" smtClean="0">
              <a:latin typeface="Century Gothic" pitchFamily="34" charset="0"/>
            </a:endParaRPr>
          </a:p>
          <a:p>
            <a:pPr algn="just">
              <a:lnSpc>
                <a:spcPct val="150000"/>
              </a:lnSpc>
            </a:pPr>
            <a:r>
              <a:rPr lang="en-US" sz="1100" dirty="0" smtClean="0">
                <a:latin typeface="Century Gothic" pitchFamily="34" charset="0"/>
              </a:rPr>
              <a:t>      Choose Google Assistant -&gt; Say Specific Phrase</a:t>
            </a:r>
            <a:endParaRPr lang="en-US" sz="1100" b="1"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p:txBody>
      </p:sp>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7350" name="Picture 6" descr="https://hackster.imgix.net/uploads/attachments/761463/screen_shot_2019-02-15_at_10_23_08_am_2uBl1hujp5.png?auto=compress%2Cformat&amp;w=740&amp;h=555&amp;fit=max"/>
          <p:cNvPicPr>
            <a:picLocks noChangeAspect="1" noChangeArrowheads="1"/>
          </p:cNvPicPr>
          <p:nvPr/>
        </p:nvPicPr>
        <p:blipFill>
          <a:blip r:embed="rId4" cstate="print"/>
          <a:srcRect/>
          <a:stretch>
            <a:fillRect/>
          </a:stretch>
        </p:blipFill>
        <p:spPr bwMode="auto">
          <a:xfrm>
            <a:off x="1143000" y="7543800"/>
            <a:ext cx="4572000" cy="198326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7963719"/>
          </a:xfrm>
          <a:prstGeom prst="rect">
            <a:avLst/>
          </a:prstGeom>
          <a:noFill/>
        </p:spPr>
        <p:txBody>
          <a:bodyPr wrap="square" rtlCol="0">
            <a:spAutoFit/>
          </a:bodyPr>
          <a:lstStyle/>
          <a:p>
            <a:pPr algn="just">
              <a:lnSpc>
                <a:spcPct val="150000"/>
              </a:lnSpc>
            </a:pPr>
            <a:r>
              <a:rPr lang="en-US" sz="1100" dirty="0" smtClean="0">
                <a:latin typeface="Century Gothic" pitchFamily="34" charset="0"/>
              </a:rPr>
              <a:t>      Type the phrase you want to trigger the action. Make sure to specify the trigger    </a:t>
            </a:r>
          </a:p>
          <a:p>
            <a:pPr algn="just">
              <a:lnSpc>
                <a:spcPct val="150000"/>
              </a:lnSpc>
            </a:pPr>
            <a:r>
              <a:rPr lang="en-US" sz="1100" dirty="0" smtClean="0">
                <a:latin typeface="Century Gothic" pitchFamily="34" charset="0"/>
              </a:rPr>
              <a:t>      command in different ways :</a:t>
            </a:r>
          </a:p>
          <a:p>
            <a:pPr algn="just">
              <a:lnSpc>
                <a:spcPct val="150000"/>
              </a:lnSpc>
            </a:pPr>
            <a:r>
              <a:rPr lang="en-US" sz="1100" dirty="0" smtClean="0">
                <a:latin typeface="Century Gothic" pitchFamily="34" charset="0"/>
              </a:rPr>
              <a:t>      a) Turn the lights on</a:t>
            </a:r>
          </a:p>
          <a:p>
            <a:pPr algn="just">
              <a:lnSpc>
                <a:spcPct val="150000"/>
              </a:lnSpc>
            </a:pPr>
            <a:r>
              <a:rPr lang="en-US" sz="1100" dirty="0" smtClean="0">
                <a:latin typeface="Century Gothic" pitchFamily="34" charset="0"/>
              </a:rPr>
              <a:t>      b) Turn on the lights</a:t>
            </a:r>
          </a:p>
          <a:p>
            <a:pPr algn="just">
              <a:lnSpc>
                <a:spcPct val="150000"/>
              </a:lnSpc>
            </a:pPr>
            <a:r>
              <a:rPr lang="en-US" sz="1100" dirty="0" smtClean="0">
                <a:latin typeface="Century Gothic" pitchFamily="34" charset="0"/>
              </a:rPr>
              <a:t>      c) Lights on</a:t>
            </a: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r>
              <a:rPr lang="en-US" sz="1100" dirty="0" smtClean="0">
                <a:latin typeface="Century Gothic" pitchFamily="34" charset="0"/>
              </a:rPr>
              <a:t>Click on 'Create Trigger'</a:t>
            </a:r>
          </a:p>
          <a:p>
            <a:pPr algn="just">
              <a:lnSpc>
                <a:spcPct val="150000"/>
              </a:lnSpc>
            </a:pPr>
            <a:r>
              <a:rPr lang="en-US" sz="1100" dirty="0" smtClean="0">
                <a:latin typeface="Century Gothic" pitchFamily="34" charset="0"/>
              </a:rPr>
              <a:t>Click on '+That'</a:t>
            </a:r>
          </a:p>
          <a:p>
            <a:pPr algn="just">
              <a:lnSpc>
                <a:spcPct val="150000"/>
              </a:lnSpc>
            </a:pPr>
            <a:endParaRPr lang="en-US" sz="1100"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p:txBody>
      </p:sp>
      <p:pic>
        <p:nvPicPr>
          <p:cNvPr id="58370" name="Picture 2" descr="https://hackster.imgix.net/uploads/attachments/761487/screencapture-ifttt-create-if-say-a-simple-phrase-2019-02-15-11_33_59_pcUDhVoytn.png?auto=compress%2Cformat&amp;w=740&amp;h=555&amp;fit=max"/>
          <p:cNvPicPr>
            <a:picLocks noChangeAspect="1" noChangeArrowheads="1"/>
          </p:cNvPicPr>
          <p:nvPr/>
        </p:nvPicPr>
        <p:blipFill>
          <a:blip r:embed="rId2" cstate="print"/>
          <a:srcRect/>
          <a:stretch>
            <a:fillRect/>
          </a:stretch>
        </p:blipFill>
        <p:spPr bwMode="auto">
          <a:xfrm>
            <a:off x="2057400" y="2133600"/>
            <a:ext cx="2743200" cy="5231877"/>
          </a:xfrm>
          <a:prstGeom prst="rect">
            <a:avLst/>
          </a:prstGeom>
          <a:noFill/>
        </p:spPr>
      </p:pic>
      <p:pic>
        <p:nvPicPr>
          <p:cNvPr id="58372" name="Picture 4" descr="https://hackster.imgix.net/uploads/attachments/761489/screen_shot_2019-02-15_at_10_25_16_am_YRllxzp9Bb.png?auto=compress%2Cformat&amp;w=740&amp;h=555&amp;fit=max"/>
          <p:cNvPicPr>
            <a:picLocks noChangeAspect="1" noChangeArrowheads="1"/>
          </p:cNvPicPr>
          <p:nvPr/>
        </p:nvPicPr>
        <p:blipFill>
          <a:blip r:embed="rId3" cstate="print"/>
          <a:srcRect/>
          <a:stretch>
            <a:fillRect/>
          </a:stretch>
        </p:blipFill>
        <p:spPr bwMode="auto">
          <a:xfrm>
            <a:off x="1143000" y="7924800"/>
            <a:ext cx="4572000" cy="1192427"/>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1107996"/>
          </a:xfrm>
          <a:prstGeom prst="rect">
            <a:avLst/>
          </a:prstGeom>
          <a:noFill/>
        </p:spPr>
        <p:txBody>
          <a:bodyPr wrap="square" rtlCol="0">
            <a:spAutoFit/>
          </a:bodyPr>
          <a:lstStyle/>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p:txBody>
      </p:sp>
      <p:sp>
        <p:nvSpPr>
          <p:cNvPr id="9" name="TextBox 8"/>
          <p:cNvSpPr txBox="1"/>
          <p:nvPr/>
        </p:nvSpPr>
        <p:spPr>
          <a:xfrm>
            <a:off x="457200" y="838200"/>
            <a:ext cx="5943600" cy="10164321"/>
          </a:xfrm>
          <a:prstGeom prst="rect">
            <a:avLst/>
          </a:prstGeom>
          <a:noFill/>
        </p:spPr>
        <p:txBody>
          <a:bodyPr wrap="square" rtlCol="0">
            <a:spAutoFit/>
          </a:bodyPr>
          <a:lstStyle/>
          <a:p>
            <a:pPr algn="just">
              <a:lnSpc>
                <a:spcPct val="150000"/>
              </a:lnSpc>
            </a:pPr>
            <a:r>
              <a:rPr lang="en-US" sz="1100" dirty="0" smtClean="0">
                <a:latin typeface="Century Gothic" pitchFamily="34" charset="0"/>
              </a:rPr>
              <a:t>      Select Webhooks and then Make a web request.</a:t>
            </a: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endParaRPr lang="en-US" sz="1100" dirty="0" smtClean="0"/>
          </a:p>
          <a:p>
            <a:pPr algn="just">
              <a:lnSpc>
                <a:spcPct val="150000"/>
              </a:lnSpc>
            </a:pPr>
            <a:r>
              <a:rPr lang="en-US" sz="1100" dirty="0" smtClean="0">
                <a:latin typeface="Century Gothic" pitchFamily="34" charset="0"/>
              </a:rPr>
              <a:t>Enter the API URL you got in the previous Step. Make sure that you change the API Key and device name. </a:t>
            </a:r>
          </a:p>
          <a:p>
            <a:pPr algn="just">
              <a:lnSpc>
                <a:spcPct val="150000"/>
              </a:lnSpc>
            </a:pPr>
            <a:r>
              <a:rPr lang="en-US" sz="1100" dirty="0" smtClean="0">
                <a:latin typeface="Century Gothic" pitchFamily="34" charset="0"/>
              </a:rPr>
              <a:t>Method will be GET.</a:t>
            </a:r>
          </a:p>
          <a:p>
            <a:pPr algn="just">
              <a:lnSpc>
                <a:spcPct val="150000"/>
              </a:lnSpc>
            </a:pPr>
            <a:r>
              <a:rPr lang="en-US" sz="1100" dirty="0" smtClean="0">
                <a:latin typeface="Century Gothic" pitchFamily="34" charset="0"/>
              </a:rPr>
              <a:t>Content type will be Application/</a:t>
            </a:r>
            <a:r>
              <a:rPr lang="en-US" sz="1100" dirty="0" err="1" smtClean="0">
                <a:latin typeface="Century Gothic" pitchFamily="34" charset="0"/>
              </a:rPr>
              <a:t>json</a:t>
            </a:r>
            <a:r>
              <a:rPr lang="en-US" sz="1100" dirty="0" smtClean="0">
                <a:latin typeface="Century Gothic" pitchFamily="34" charset="0"/>
              </a:rPr>
              <a:t>.</a:t>
            </a: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p:txBody>
      </p:sp>
      <p:pic>
        <p:nvPicPr>
          <p:cNvPr id="59396" name="Picture 4" descr="https://hackster.imgix.net/uploads/attachments/761491/screen_shot_2019-02-15_at_10_25_50_am_ccrXfaipwg.png?auto=compress%2Cformat&amp;w=740&amp;h=555&amp;fit=max"/>
          <p:cNvPicPr>
            <a:picLocks noChangeAspect="1" noChangeArrowheads="1"/>
          </p:cNvPicPr>
          <p:nvPr/>
        </p:nvPicPr>
        <p:blipFill>
          <a:blip r:embed="rId2" cstate="print"/>
          <a:srcRect/>
          <a:stretch>
            <a:fillRect/>
          </a:stretch>
        </p:blipFill>
        <p:spPr bwMode="auto">
          <a:xfrm>
            <a:off x="1143000" y="1219200"/>
            <a:ext cx="4572000" cy="3354859"/>
          </a:xfrm>
          <a:prstGeom prst="rect">
            <a:avLst/>
          </a:prstGeom>
          <a:noFill/>
        </p:spPr>
      </p:pic>
      <p:pic>
        <p:nvPicPr>
          <p:cNvPr id="59398" name="Picture 6" descr="https://hackster.imgix.net/uploads/attachments/761495/screencapture-ifttt-create-if-say-a-simple-phrase-then-make-a-web-request-2019-02-15-10_27_04_wVGXLugVPd.png?auto=compress%2Cformat&amp;w=740&amp;h=555&amp;fit=max"/>
          <p:cNvPicPr>
            <a:picLocks noChangeAspect="1" noChangeArrowheads="1"/>
          </p:cNvPicPr>
          <p:nvPr/>
        </p:nvPicPr>
        <p:blipFill>
          <a:blip r:embed="rId3" cstate="print"/>
          <a:srcRect/>
          <a:stretch>
            <a:fillRect/>
          </a:stretch>
        </p:blipFill>
        <p:spPr bwMode="auto">
          <a:xfrm>
            <a:off x="1828800" y="5715000"/>
            <a:ext cx="3200400" cy="366988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81000" y="381000"/>
            <a:ext cx="6096000" cy="91440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838200"/>
            <a:ext cx="6096000" cy="400110"/>
          </a:xfrm>
          <a:prstGeom prst="rect">
            <a:avLst/>
          </a:prstGeom>
          <a:noFill/>
        </p:spPr>
        <p:txBody>
          <a:bodyPr wrap="square" rtlCol="0">
            <a:spAutoFit/>
          </a:bodyPr>
          <a:lstStyle/>
          <a:p>
            <a:pPr algn="ctr"/>
            <a:r>
              <a:rPr lang="en-US" sz="2000" b="1" u="sng" dirty="0" smtClean="0">
                <a:latin typeface="Bookman Old Style" pitchFamily="18" charset="0"/>
              </a:rPr>
              <a:t>CANDIDATE DECLARATION</a:t>
            </a:r>
          </a:p>
        </p:txBody>
      </p:sp>
      <p:sp>
        <p:nvSpPr>
          <p:cNvPr id="5" name="TextBox 4"/>
          <p:cNvSpPr txBox="1"/>
          <p:nvPr/>
        </p:nvSpPr>
        <p:spPr>
          <a:xfrm>
            <a:off x="685800" y="1600200"/>
            <a:ext cx="5486400" cy="7417415"/>
          </a:xfrm>
          <a:prstGeom prst="rect">
            <a:avLst/>
          </a:prstGeom>
          <a:noFill/>
        </p:spPr>
        <p:txBody>
          <a:bodyPr wrap="square" rtlCol="0">
            <a:spAutoFit/>
          </a:bodyPr>
          <a:lstStyle/>
          <a:p>
            <a:r>
              <a:rPr lang="en-IN" sz="1400" dirty="0" smtClean="0">
                <a:latin typeface="Times New Roman" pitchFamily="18" charset="0"/>
                <a:cs typeface="Times New Roman" pitchFamily="18" charset="0"/>
              </a:rPr>
              <a:t>I hereby declare that the Minor Project work presented in the report entitled as </a:t>
            </a:r>
            <a:r>
              <a:rPr lang="en-IN" sz="1400" b="1" dirty="0" smtClean="0">
                <a:latin typeface="Times New Roman" pitchFamily="18" charset="0"/>
                <a:cs typeface="Times New Roman" pitchFamily="18" charset="0"/>
              </a:rPr>
              <a:t>“Home Automation System” </a:t>
            </a:r>
            <a:r>
              <a:rPr lang="en-IN" sz="1400" dirty="0" smtClean="0">
                <a:latin typeface="Times New Roman" pitchFamily="18" charset="0"/>
                <a:cs typeface="Times New Roman" pitchFamily="18" charset="0"/>
              </a:rPr>
              <a:t>submitted in the partial fulfilment of the requirements for the award of the degree of Bachelor of Engineering in Computer Science &amp; Engineering of Oriental College of Technology is an authentic record of my own work carried out at Oriental College of Technology, Bhopal.</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I have not submitted the part and partial of this report for the award of any other degree or diploma.</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Date:	                       </a:t>
            </a:r>
            <a:r>
              <a:rPr lang="en-US" sz="1400" b="1" dirty="0" smtClean="0">
                <a:latin typeface="Times New Roman" pitchFamily="18" charset="0"/>
                <a:cs typeface="Times New Roman" pitchFamily="18" charset="0"/>
              </a:rPr>
              <a:t>Kritik Shivanshu                  [0126CS171046]</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                                           Jaya Rai                                 [0126CS171041]</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                                           Divyanshi Singhal                 [0126CS171031]</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This is to certify that the above statement made by the candidate/s is correct to the best the best of my knowledge.</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endParaRPr lang="en-IN" sz="1400" b="1" dirty="0" smtClean="0">
              <a:latin typeface="Times New Roman" pitchFamily="18" charset="0"/>
              <a:cs typeface="Times New Roman" pitchFamily="18" charset="0"/>
            </a:endParaRPr>
          </a:p>
          <a:p>
            <a:pPr algn="just"/>
            <a:r>
              <a:rPr lang="en-IN" sz="1400" b="1" dirty="0" smtClean="0">
                <a:latin typeface="Times New Roman" pitchFamily="18" charset="0"/>
                <a:cs typeface="Times New Roman" pitchFamily="18" charset="0"/>
              </a:rPr>
              <a:t>                                                                                       Dr. </a:t>
            </a:r>
            <a:endParaRPr lang="en-US"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                                                                                      Head of Department</a:t>
            </a:r>
            <a:endParaRPr lang="en-US" sz="1400" dirty="0" smtClean="0">
              <a:latin typeface="Times New Roman" pitchFamily="18" charset="0"/>
              <a:cs typeface="Times New Roman" pitchFamily="18" charset="0"/>
            </a:endParaRPr>
          </a:p>
          <a:p>
            <a:pPr algn="just"/>
            <a:r>
              <a:rPr lang="en-IN" sz="1400" dirty="0" smtClean="0">
                <a:latin typeface="Times New Roman" pitchFamily="18" charset="0"/>
                <a:cs typeface="Times New Roman" pitchFamily="18" charset="0"/>
              </a:rPr>
              <a:t>                                                                                           Dept. of CSE</a:t>
            </a:r>
            <a:endParaRPr lang="en-US" sz="1400" dirty="0" smtClean="0">
              <a:latin typeface="Times New Roman" pitchFamily="18" charset="0"/>
              <a:cs typeface="Times New Roman" pitchFamily="18" charset="0"/>
            </a:endParaRPr>
          </a:p>
          <a:p>
            <a:pPr algn="just"/>
            <a:r>
              <a:rPr lang="en-IN"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lgn="ctr"/>
            <a:endParaRPr lang="en-IN" sz="1400" b="1" dirty="0" smtClean="0">
              <a:latin typeface="Times New Roman" pitchFamily="18" charset="0"/>
              <a:cs typeface="Times New Roman" pitchFamily="18" charset="0"/>
            </a:endParaRPr>
          </a:p>
          <a:p>
            <a:pPr algn="ctr"/>
            <a:endParaRPr lang="en-IN" sz="1400" b="1" dirty="0" smtClean="0">
              <a:latin typeface="Times New Roman" pitchFamily="18" charset="0"/>
              <a:cs typeface="Times New Roman" pitchFamily="18" charset="0"/>
            </a:endParaRPr>
          </a:p>
          <a:p>
            <a:pPr algn="ctr"/>
            <a:endParaRPr lang="en-IN" sz="1400" b="1" dirty="0" smtClean="0">
              <a:latin typeface="Times New Roman" pitchFamily="18" charset="0"/>
              <a:cs typeface="Times New Roman" pitchFamily="18" charset="0"/>
            </a:endParaRPr>
          </a:p>
          <a:p>
            <a:pPr algn="ctr"/>
            <a:r>
              <a:rPr lang="en-IN" sz="1400" b="1" dirty="0" smtClean="0">
                <a:latin typeface="Times New Roman" pitchFamily="18" charset="0"/>
                <a:cs typeface="Times New Roman" pitchFamily="18" charset="0"/>
              </a:rPr>
              <a:t>Countersigned by</a:t>
            </a:r>
            <a:endParaRPr lang="en-US"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Dr. D.P. Gupta</a:t>
            </a:r>
            <a:endParaRPr lang="en-US"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Director</a:t>
            </a:r>
            <a:endParaRPr lang="en-US"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OCT, Bhopal</a:t>
            </a:r>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System Documentation</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7200" y="838200"/>
            <a:ext cx="5943600" cy="3393237"/>
          </a:xfrm>
          <a:prstGeom prst="rect">
            <a:avLst/>
          </a:prstGeom>
          <a:noFill/>
        </p:spPr>
        <p:txBody>
          <a:bodyPr wrap="square" rtlCol="0">
            <a:spAutoFit/>
          </a:bodyPr>
          <a:lstStyle/>
          <a:p>
            <a:pPr algn="just">
              <a:lnSpc>
                <a:spcPct val="150000"/>
              </a:lnSpc>
            </a:pPr>
            <a:r>
              <a:rPr lang="en-US" sz="1100" dirty="0" smtClean="0">
                <a:latin typeface="Century Gothic" pitchFamily="34" charset="0"/>
              </a:rPr>
              <a:t>      Click on 'Create Action' and then Click on 'Finish'</a:t>
            </a:r>
          </a:p>
          <a:p>
            <a:pPr algn="just">
              <a:lnSpc>
                <a:spcPct val="150000"/>
              </a:lnSpc>
            </a:pPr>
            <a:endParaRPr lang="en-US" sz="1100" b="1" dirty="0" smtClean="0">
              <a:latin typeface="Century Gothic" pitchFamily="34" charset="0"/>
            </a:endParaRPr>
          </a:p>
          <a:p>
            <a:pPr algn="just">
              <a:lnSpc>
                <a:spcPct val="150000"/>
              </a:lnSpc>
            </a:pPr>
            <a:r>
              <a:rPr lang="en-US" sz="1100" b="1" dirty="0" smtClean="0">
                <a:latin typeface="Century Gothic" pitchFamily="34" charset="0"/>
              </a:rPr>
              <a:t>      Steps</a:t>
            </a:r>
            <a:r>
              <a:rPr lang="en-US" sz="1100" dirty="0" smtClean="0">
                <a:latin typeface="Century Gothic" pitchFamily="34" charset="0"/>
              </a:rPr>
              <a:t> </a:t>
            </a:r>
            <a:r>
              <a:rPr lang="en-US" sz="1100" b="1" dirty="0" smtClean="0">
                <a:latin typeface="Century Gothic" pitchFamily="34" charset="0"/>
              </a:rPr>
              <a:t>to turn OFF the LED</a:t>
            </a:r>
            <a:endParaRPr lang="en-US" sz="1100" dirty="0" smtClean="0">
              <a:latin typeface="Century Gothic" pitchFamily="34" charset="0"/>
            </a:endParaRPr>
          </a:p>
          <a:p>
            <a:pPr algn="just">
              <a:lnSpc>
                <a:spcPct val="150000"/>
              </a:lnSpc>
            </a:pPr>
            <a:r>
              <a:rPr lang="en-US" sz="1100" dirty="0" smtClean="0">
                <a:latin typeface="Century Gothic" pitchFamily="34" charset="0"/>
              </a:rPr>
              <a:t>      Now do the same process for a command to switch of the LED. Here you will     </a:t>
            </a:r>
          </a:p>
          <a:p>
            <a:pPr algn="just">
              <a:lnSpc>
                <a:spcPct val="150000"/>
              </a:lnSpc>
            </a:pPr>
            <a:r>
              <a:rPr lang="en-US" sz="1100" dirty="0" smtClean="0">
                <a:latin typeface="Century Gothic" pitchFamily="34" charset="0"/>
              </a:rPr>
              <a:t>      change the state to LOW i.e. state=LOW in your code. Here is a sample of the </a:t>
            </a:r>
          </a:p>
          <a:p>
            <a:pPr algn="just">
              <a:lnSpc>
                <a:spcPct val="150000"/>
              </a:lnSpc>
            </a:pPr>
            <a:r>
              <a:rPr lang="en-US" sz="1100" dirty="0" smtClean="0">
                <a:latin typeface="Century Gothic" pitchFamily="34" charset="0"/>
              </a:rPr>
              <a:t>      code. Also, add a suitable phrase to switch off the LED.</a:t>
            </a:r>
          </a:p>
          <a:p>
            <a:pPr algn="just">
              <a:lnSpc>
                <a:spcPct val="150000"/>
              </a:lnSpc>
            </a:pPr>
            <a:r>
              <a:rPr lang="en-US" sz="1100" dirty="0" smtClean="0">
                <a:latin typeface="Century Gothic" pitchFamily="34" charset="0"/>
              </a:rPr>
              <a:t>      https://cloud.boltiot.com/remote/f1f918e9-d9c2-4e5b-aed0-</a:t>
            </a:r>
          </a:p>
          <a:p>
            <a:pPr algn="just">
              <a:lnSpc>
                <a:spcPct val="150000"/>
              </a:lnSpc>
            </a:pPr>
            <a:r>
              <a:rPr lang="en-US" sz="1100" dirty="0" smtClean="0">
                <a:latin typeface="Century Gothic" pitchFamily="34" charset="0"/>
              </a:rPr>
              <a:t>      b7cb743f74cf/</a:t>
            </a:r>
            <a:r>
              <a:rPr lang="en-US" sz="1100" dirty="0" err="1" smtClean="0">
                <a:latin typeface="Century Gothic" pitchFamily="34" charset="0"/>
              </a:rPr>
              <a:t>digitalWrite?pin</a:t>
            </a:r>
            <a:r>
              <a:rPr lang="en-US" sz="1100" dirty="0" smtClean="0">
                <a:latin typeface="Century Gothic" pitchFamily="34" charset="0"/>
              </a:rPr>
              <a:t>=0&amp;state=</a:t>
            </a:r>
            <a:r>
              <a:rPr lang="en-US" sz="1100" dirty="0" err="1" smtClean="0">
                <a:latin typeface="Century Gothic" pitchFamily="34" charset="0"/>
              </a:rPr>
              <a:t>LOW&amp;deviceName</a:t>
            </a:r>
            <a:r>
              <a:rPr lang="en-US" sz="1100" dirty="0" smtClean="0">
                <a:latin typeface="Century Gothic" pitchFamily="34" charset="0"/>
              </a:rPr>
              <a:t>=BOLT13819450</a:t>
            </a: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a:p>
            <a:pPr marL="228600" indent="-228600" algn="just">
              <a:lnSpc>
                <a:spcPct val="150000"/>
              </a:lnSpc>
            </a:pPr>
            <a:endParaRPr lang="en-US" sz="1100" b="1" dirty="0" smtClean="0">
              <a:latin typeface="Century Gothic"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pic>
        <p:nvPicPr>
          <p:cNvPr id="3" name="Picture 2" descr="26323.png"/>
          <p:cNvPicPr>
            <a:picLocks noChangeAspect="1"/>
          </p:cNvPicPr>
          <p:nvPr/>
        </p:nvPicPr>
        <p:blipFill>
          <a:blip r:embed="rId2" cstate="print"/>
          <a:stretch>
            <a:fillRect/>
          </a:stretch>
        </p:blipFill>
        <p:spPr>
          <a:xfrm rot="16200000">
            <a:off x="-1409700" y="1409700"/>
            <a:ext cx="9906000" cy="7086600"/>
          </a:xfrm>
          <a:prstGeom prst="rect">
            <a:avLst/>
          </a:prstGeom>
        </p:spPr>
      </p:pic>
      <p:sp>
        <p:nvSpPr>
          <p:cNvPr id="4" name="Rectangle 3"/>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934200"/>
            <a:ext cx="5791200" cy="1938992"/>
          </a:xfrm>
          <a:prstGeom prst="rect">
            <a:avLst/>
          </a:prstGeom>
          <a:noFill/>
        </p:spPr>
        <p:txBody>
          <a:bodyPr wrap="square" rtlCol="0">
            <a:spAutoFit/>
          </a:bodyPr>
          <a:lstStyle/>
          <a:p>
            <a:pPr algn="r"/>
            <a:r>
              <a:rPr lang="en-US" sz="6000" dirty="0" smtClean="0">
                <a:latin typeface="Times New Roman" pitchFamily="18" charset="0"/>
                <a:cs typeface="Times New Roman" pitchFamily="18" charset="0"/>
              </a:rPr>
              <a:t>5.</a:t>
            </a:r>
            <a:r>
              <a:rPr lang="en-US" sz="6000" dirty="0" smtClean="0">
                <a:latin typeface="French Script MT" pitchFamily="66" charset="0"/>
                <a:cs typeface="Times New Roman" pitchFamily="18" charset="0"/>
              </a:rPr>
              <a:t> </a:t>
            </a:r>
          </a:p>
          <a:p>
            <a:pPr algn="r"/>
            <a:r>
              <a:rPr lang="en-US" sz="6000" dirty="0" smtClean="0">
                <a:latin typeface="French Script MT" pitchFamily="66" charset="0"/>
                <a:cs typeface="Times New Roman" pitchFamily="18" charset="0"/>
              </a:rPr>
              <a:t>Testing &amp; Result </a:t>
            </a:r>
            <a:endParaRPr lang="en-US" sz="6000" dirty="0" smtClean="0">
              <a:latin typeface="French Script MT" pitchFamily="66"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Testing</a:t>
            </a:r>
            <a:endParaRPr lang="en-US" sz="1400" dirty="0">
              <a:latin typeface="Californian FB" pitchFamily="18" charset="0"/>
            </a:endParaRPr>
          </a:p>
        </p:txBody>
      </p:sp>
      <p:sp>
        <p:nvSpPr>
          <p:cNvPr id="5" name="TextBox 4"/>
          <p:cNvSpPr txBox="1"/>
          <p:nvPr/>
        </p:nvSpPr>
        <p:spPr>
          <a:xfrm>
            <a:off x="228600" y="1066800"/>
            <a:ext cx="6400800" cy="507831"/>
          </a:xfrm>
          <a:prstGeom prst="rect">
            <a:avLst/>
          </a:prstGeom>
          <a:noFill/>
        </p:spPr>
        <p:txBody>
          <a:bodyPr wrap="square" rtlCol="0">
            <a:spAutoFit/>
          </a:bodyPr>
          <a:lstStyle/>
          <a:p>
            <a:pPr algn="just">
              <a:lnSpc>
                <a:spcPct val="150000"/>
              </a:lnSpc>
            </a:pPr>
            <a:r>
              <a:rPr lang="en-US" b="1" dirty="0" smtClean="0">
                <a:latin typeface="Times New Roman" pitchFamily="18" charset="0"/>
                <a:cs typeface="Times New Roman" pitchFamily="18" charset="0"/>
              </a:rPr>
              <a:t>5. Testing</a:t>
            </a: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1676400"/>
            <a:ext cx="5943600" cy="1361911"/>
          </a:xfrm>
          <a:prstGeom prst="rect">
            <a:avLst/>
          </a:prstGeom>
          <a:noFill/>
        </p:spPr>
        <p:txBody>
          <a:bodyPr wrap="square" rtlCol="0">
            <a:spAutoFit/>
          </a:bodyPr>
          <a:lstStyle/>
          <a:p>
            <a:pPr algn="just">
              <a:lnSpc>
                <a:spcPct val="150000"/>
              </a:lnSpc>
            </a:pPr>
            <a:r>
              <a:rPr lang="en-IN" sz="1100" dirty="0" smtClean="0">
                <a:latin typeface="Century Gothic" pitchFamily="34" charset="0"/>
              </a:rPr>
              <a:t>Prototyping model has been  used  in  developing  this  project , where  at  each  step refinements  have  been  made. Manual testing has been done in order to  ensure  the quality  of  product. The Home Automation System is a low cost, based on Voice controlled product. This system can easily control majorly all the home appliances. </a:t>
            </a:r>
            <a:endParaRPr lang="en-US" sz="1100" dirty="0">
              <a:latin typeface="Century Gothic" pitchFamily="34" charset="0"/>
            </a:endParaRPr>
          </a:p>
        </p:txBody>
      </p:sp>
      <p:sp>
        <p:nvSpPr>
          <p:cNvPr id="10" name="TextBox 9"/>
          <p:cNvSpPr txBox="1"/>
          <p:nvPr/>
        </p:nvSpPr>
        <p:spPr>
          <a:xfrm>
            <a:off x="228600" y="3048000"/>
            <a:ext cx="6400800" cy="338554"/>
          </a:xfrm>
          <a:prstGeom prst="rect">
            <a:avLst/>
          </a:prstGeom>
          <a:noFill/>
        </p:spPr>
        <p:txBody>
          <a:bodyPr wrap="square" rtlCol="0">
            <a:spAutoFit/>
          </a:bodyPr>
          <a:lstStyle/>
          <a:p>
            <a:pPr algn="just"/>
            <a:r>
              <a:rPr lang="en-US" sz="1600" b="1" dirty="0" smtClean="0">
                <a:latin typeface="Times New Roman" pitchFamily="18" charset="0"/>
                <a:cs typeface="Times New Roman" pitchFamily="18" charset="0"/>
              </a:rPr>
              <a:t>      5.1 Flow Chart</a:t>
            </a:r>
            <a:endParaRPr lang="en-US" sz="1600" b="1" dirty="0">
              <a:latin typeface="Times New Roman" pitchFamily="18" charset="0"/>
              <a:cs typeface="Times New Roman" pitchFamily="18" charset="0"/>
            </a:endParaRPr>
          </a:p>
        </p:txBody>
      </p:sp>
      <p:sp>
        <p:nvSpPr>
          <p:cNvPr id="11" name="Oval 10"/>
          <p:cNvSpPr/>
          <p:nvPr/>
        </p:nvSpPr>
        <p:spPr>
          <a:xfrm>
            <a:off x="2971800" y="3505200"/>
            <a:ext cx="9144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n>
                  <a:solidFill>
                    <a:schemeClr val="tx1"/>
                  </a:solidFill>
                </a:ln>
                <a:solidFill>
                  <a:schemeClr val="tx1"/>
                </a:solidFill>
              </a:rPr>
              <a:t>START</a:t>
            </a:r>
            <a:endParaRPr lang="en-US" sz="1100" dirty="0">
              <a:ln>
                <a:solidFill>
                  <a:schemeClr val="tx1"/>
                </a:solidFill>
              </a:ln>
              <a:solidFill>
                <a:schemeClr val="tx1"/>
              </a:solidFill>
            </a:endParaRPr>
          </a:p>
        </p:txBody>
      </p:sp>
      <p:cxnSp>
        <p:nvCxnSpPr>
          <p:cNvPr id="13" name="Straight Arrow Connector 12"/>
          <p:cNvCxnSpPr>
            <a:stCxn id="11" idx="4"/>
            <a:endCxn id="14" idx="0"/>
          </p:cNvCxnSpPr>
          <p:nvPr/>
        </p:nvCxnSpPr>
        <p:spPr>
          <a:xfrm>
            <a:off x="3429000" y="38100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86000" y="4114800"/>
            <a:ext cx="22860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rPr>
              <a:t>Initialize System Peripheral</a:t>
            </a:r>
            <a:endParaRPr lang="en-US" sz="1400" dirty="0">
              <a:ln>
                <a:solidFill>
                  <a:schemeClr val="tx1"/>
                </a:solidFill>
              </a:ln>
              <a:solidFill>
                <a:schemeClr val="tx1"/>
              </a:solidFill>
            </a:endParaRPr>
          </a:p>
        </p:txBody>
      </p:sp>
      <p:sp>
        <p:nvSpPr>
          <p:cNvPr id="15" name="Rectangle 14"/>
          <p:cNvSpPr/>
          <p:nvPr/>
        </p:nvSpPr>
        <p:spPr>
          <a:xfrm>
            <a:off x="2286000" y="5257800"/>
            <a:ext cx="22860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rPr>
              <a:t>Google Assistant Active on hearing, “ OK Google “</a:t>
            </a:r>
            <a:endParaRPr lang="en-US" sz="1400" dirty="0">
              <a:ln>
                <a:solidFill>
                  <a:schemeClr val="tx1"/>
                </a:solidFill>
              </a:ln>
              <a:solidFill>
                <a:schemeClr val="tx1"/>
              </a:solidFill>
            </a:endParaRPr>
          </a:p>
        </p:txBody>
      </p:sp>
      <p:sp>
        <p:nvSpPr>
          <p:cNvPr id="16" name="Diamond 15"/>
          <p:cNvSpPr/>
          <p:nvPr/>
        </p:nvSpPr>
        <p:spPr>
          <a:xfrm>
            <a:off x="2606040" y="6248400"/>
            <a:ext cx="1645920" cy="15392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n>
                  <a:solidFill>
                    <a:schemeClr val="tx1"/>
                  </a:solidFill>
                </a:ln>
                <a:solidFill>
                  <a:schemeClr val="tx1"/>
                </a:solidFill>
              </a:rPr>
              <a:t>Does the Command match with the Command set in the IFTTT</a:t>
            </a:r>
            <a:endParaRPr lang="en-US" sz="900" dirty="0">
              <a:ln>
                <a:solidFill>
                  <a:schemeClr val="tx1"/>
                </a:solidFill>
              </a:ln>
              <a:solidFill>
                <a:schemeClr val="tx1"/>
              </a:solidFill>
            </a:endParaRPr>
          </a:p>
        </p:txBody>
      </p:sp>
      <p:cxnSp>
        <p:nvCxnSpPr>
          <p:cNvPr id="22" name="Straight Arrow Connector 21"/>
          <p:cNvCxnSpPr/>
          <p:nvPr/>
        </p:nvCxnSpPr>
        <p:spPr>
          <a:xfrm>
            <a:off x="3429000" y="4572000"/>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29000" y="59436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362200" y="8153400"/>
            <a:ext cx="2133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rPr>
              <a:t>Turn the Light On / Off</a:t>
            </a:r>
            <a:endParaRPr lang="en-US" sz="1400" dirty="0">
              <a:ln>
                <a:solidFill>
                  <a:schemeClr val="tx1"/>
                </a:solidFill>
              </a:ln>
              <a:solidFill>
                <a:schemeClr val="tx1"/>
              </a:solidFill>
            </a:endParaRPr>
          </a:p>
        </p:txBody>
      </p:sp>
      <p:cxnSp>
        <p:nvCxnSpPr>
          <p:cNvPr id="26" name="Straight Arrow Connector 25"/>
          <p:cNvCxnSpPr>
            <a:stCxn id="16" idx="2"/>
            <a:endCxn id="25" idx="0"/>
          </p:cNvCxnSpPr>
          <p:nvPr/>
        </p:nvCxnSpPr>
        <p:spPr>
          <a:xfrm>
            <a:off x="3429000" y="7787640"/>
            <a:ext cx="0" cy="3657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219200" y="9067800"/>
            <a:ext cx="16459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895600" y="8839200"/>
            <a:ext cx="1066800" cy="381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rPr>
              <a:t>RETURN</a:t>
            </a:r>
            <a:endParaRPr lang="en-US" sz="1400" dirty="0">
              <a:ln>
                <a:solidFill>
                  <a:schemeClr val="tx1"/>
                </a:solidFill>
              </a:ln>
              <a:solidFill>
                <a:schemeClr val="tx1"/>
              </a:solidFill>
            </a:endParaRPr>
          </a:p>
        </p:txBody>
      </p:sp>
      <p:cxnSp>
        <p:nvCxnSpPr>
          <p:cNvPr id="39" name="Straight Arrow Connector 38"/>
          <p:cNvCxnSpPr>
            <a:stCxn id="25" idx="2"/>
          </p:cNvCxnSpPr>
          <p:nvPr/>
        </p:nvCxnSpPr>
        <p:spPr>
          <a:xfrm>
            <a:off x="3429000" y="85344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219200" y="4953000"/>
            <a:ext cx="0" cy="411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429000" y="49530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219200" y="4953000"/>
            <a:ext cx="2209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267200" y="7010400"/>
            <a:ext cx="1371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638800" y="4953000"/>
            <a:ext cx="0" cy="2057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429000" y="4953000"/>
            <a:ext cx="2209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724400" y="6705600"/>
            <a:ext cx="609600" cy="307777"/>
          </a:xfrm>
          <a:prstGeom prst="rect">
            <a:avLst/>
          </a:prstGeom>
          <a:noFill/>
        </p:spPr>
        <p:txBody>
          <a:bodyPr wrap="square" rtlCol="0">
            <a:spAutoFit/>
          </a:bodyPr>
          <a:lstStyle/>
          <a:p>
            <a:pPr algn="ctr"/>
            <a:r>
              <a:rPr lang="en-US" sz="1400" b="1" dirty="0" smtClean="0"/>
              <a:t>NO</a:t>
            </a:r>
            <a:endParaRPr lang="en-US" sz="1400" b="1" dirty="0"/>
          </a:p>
        </p:txBody>
      </p:sp>
      <p:sp>
        <p:nvSpPr>
          <p:cNvPr id="66" name="TextBox 65"/>
          <p:cNvSpPr txBox="1"/>
          <p:nvPr/>
        </p:nvSpPr>
        <p:spPr>
          <a:xfrm>
            <a:off x="3505200" y="7772400"/>
            <a:ext cx="609600" cy="307777"/>
          </a:xfrm>
          <a:prstGeom prst="rect">
            <a:avLst/>
          </a:prstGeom>
          <a:noFill/>
        </p:spPr>
        <p:txBody>
          <a:bodyPr wrap="square" rtlCol="0">
            <a:spAutoFit/>
          </a:bodyPr>
          <a:lstStyle/>
          <a:p>
            <a:pPr algn="ctr"/>
            <a:r>
              <a:rPr lang="en-US" sz="1400" b="1" dirty="0" smtClean="0"/>
              <a:t>YES</a:t>
            </a:r>
            <a:endParaRPr lang="en-US" sz="1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Testing</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1066800"/>
            <a:ext cx="6400800" cy="338554"/>
          </a:xfrm>
          <a:prstGeom prst="rect">
            <a:avLst/>
          </a:prstGeom>
          <a:noFill/>
        </p:spPr>
        <p:txBody>
          <a:bodyPr wrap="square" rtlCol="0">
            <a:spAutoFit/>
          </a:bodyPr>
          <a:lstStyle/>
          <a:p>
            <a:pPr algn="just"/>
            <a:r>
              <a:rPr lang="en-US" sz="1600" b="1" dirty="0" smtClean="0">
                <a:latin typeface="Times New Roman" pitchFamily="18" charset="0"/>
                <a:cs typeface="Times New Roman" pitchFamily="18" charset="0"/>
              </a:rPr>
              <a:t>   5.2 Result</a:t>
            </a:r>
            <a:endParaRPr lang="en-US" sz="1600" b="1" dirty="0">
              <a:latin typeface="Times New Roman" pitchFamily="18" charset="0"/>
              <a:cs typeface="Times New Roman" pitchFamily="18" charset="0"/>
            </a:endParaRPr>
          </a:p>
        </p:txBody>
      </p:sp>
      <p:sp>
        <p:nvSpPr>
          <p:cNvPr id="7" name="TextBox 6"/>
          <p:cNvSpPr txBox="1"/>
          <p:nvPr/>
        </p:nvSpPr>
        <p:spPr>
          <a:xfrm>
            <a:off x="609600" y="1447800"/>
            <a:ext cx="5791200" cy="5678478"/>
          </a:xfrm>
          <a:prstGeom prst="rect">
            <a:avLst/>
          </a:prstGeom>
          <a:noFill/>
        </p:spPr>
        <p:txBody>
          <a:bodyPr wrap="square" rtlCol="0">
            <a:spAutoFit/>
          </a:bodyPr>
          <a:lstStyle/>
          <a:p>
            <a:pPr algn="just">
              <a:lnSpc>
                <a:spcPct val="150000"/>
              </a:lnSpc>
            </a:pPr>
            <a:r>
              <a:rPr lang="en-US" sz="1100" dirty="0" smtClean="0">
                <a:latin typeface="Century Gothic" pitchFamily="34" charset="0"/>
              </a:rPr>
              <a:t>Now wake the Android phone by saying “OK Google” and say the phrase “Turn the Light On” which had set while creating the Trigger. Also make sure that the Google Assistant of your phone my connected to Gmail Account.  </a:t>
            </a: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endParaRPr lang="en-US" sz="1100" dirty="0" smtClean="0">
              <a:latin typeface="Century Gothic" pitchFamily="34" charset="0"/>
            </a:endParaRPr>
          </a:p>
          <a:p>
            <a:pPr algn="just">
              <a:lnSpc>
                <a:spcPct val="150000"/>
              </a:lnSpc>
            </a:pPr>
            <a:r>
              <a:rPr lang="en-US" sz="1100" dirty="0" smtClean="0">
                <a:latin typeface="Century Gothic" pitchFamily="34" charset="0"/>
              </a:rPr>
              <a:t>The result was positive and the system responded well. The diagram above shows the complete prototype implementation of the proposed system.</a:t>
            </a:r>
            <a:endParaRPr lang="en-US" sz="1100" dirty="0">
              <a:latin typeface="Century Gothic" pitchFamily="34" charset="0"/>
            </a:endParaRPr>
          </a:p>
        </p:txBody>
      </p:sp>
      <p:pic>
        <p:nvPicPr>
          <p:cNvPr id="1026" name="Picture 2" descr="C:\Users\KK-LAPY\Desktop\20190628_210027.jpg"/>
          <p:cNvPicPr>
            <a:picLocks noChangeAspect="1" noChangeArrowheads="1"/>
          </p:cNvPicPr>
          <p:nvPr/>
        </p:nvPicPr>
        <p:blipFill>
          <a:blip r:embed="rId2" cstate="print"/>
          <a:srcRect/>
          <a:stretch>
            <a:fillRect/>
          </a:stretch>
        </p:blipFill>
        <p:spPr bwMode="auto">
          <a:xfrm>
            <a:off x="1143000" y="2743200"/>
            <a:ext cx="4572000" cy="34290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Conclusion</a:t>
            </a:r>
            <a:endParaRPr lang="en-US" sz="1400" dirty="0">
              <a:latin typeface="Californian FB" pitchFamily="18" charset="0"/>
            </a:endParaRPr>
          </a:p>
        </p:txBody>
      </p:sp>
      <p:sp>
        <p:nvSpPr>
          <p:cNvPr id="5" name="TextBox 4"/>
          <p:cNvSpPr txBox="1"/>
          <p:nvPr/>
        </p:nvSpPr>
        <p:spPr>
          <a:xfrm>
            <a:off x="228600" y="1066800"/>
            <a:ext cx="6400800" cy="458074"/>
          </a:xfrm>
          <a:prstGeom prst="rect">
            <a:avLst/>
          </a:prstGeom>
          <a:noFill/>
        </p:spPr>
        <p:txBody>
          <a:bodyPr wrap="square" rtlCol="0">
            <a:spAutoFit/>
          </a:bodyPr>
          <a:lstStyle/>
          <a:p>
            <a:pPr algn="just">
              <a:lnSpc>
                <a:spcPct val="150000"/>
              </a:lnSpc>
            </a:pPr>
            <a:r>
              <a:rPr lang="en-US" b="1" dirty="0" smtClean="0">
                <a:latin typeface="Times New Roman" pitchFamily="18" charset="0"/>
                <a:cs typeface="Times New Roman" pitchFamily="18" charset="0"/>
              </a:rPr>
              <a:t>  Conclusion</a:t>
            </a:r>
          </a:p>
        </p:txBody>
      </p:sp>
      <p:cxnSp>
        <p:nvCxnSpPr>
          <p:cNvPr id="6" name="Straight Connector 5"/>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1676400"/>
            <a:ext cx="5943600" cy="3393237"/>
          </a:xfrm>
          <a:prstGeom prst="rect">
            <a:avLst/>
          </a:prstGeom>
          <a:noFill/>
        </p:spPr>
        <p:txBody>
          <a:bodyPr wrap="square" rtlCol="0">
            <a:spAutoFit/>
          </a:bodyPr>
          <a:lstStyle/>
          <a:p>
            <a:pPr algn="just">
              <a:lnSpc>
                <a:spcPct val="150000"/>
              </a:lnSpc>
            </a:pPr>
            <a:r>
              <a:rPr lang="en-US" sz="1100" dirty="0" smtClean="0">
                <a:latin typeface="Century Gothic" pitchFamily="34" charset="0"/>
              </a:rPr>
              <a:t>The aim of this Project was to propose a cost effective voice controlled (Google Assistant) home automation controlling general appliances found in one’s home. The approach discussed in the Project was successful as GACHA’s (Google Assistant Controlled Home Automation) design was successfully implemented. This system is highly reliable and efficient for the aged people and differently disabled person on a wheel chair who cannot reach the switch for the switching ON/OFF the device and are dependent on others. </a:t>
            </a:r>
          </a:p>
          <a:p>
            <a:pPr algn="just">
              <a:lnSpc>
                <a:spcPct val="150000"/>
              </a:lnSpc>
            </a:pPr>
            <a:r>
              <a:rPr lang="en-US" sz="1100" dirty="0" smtClean="0">
                <a:latin typeface="Century Gothic" pitchFamily="34" charset="0"/>
              </a:rPr>
              <a:t>The future scope for GACHA can be huge. There are many factors to improve on to make GACHA more powerful, intelligent, scalable, and to become better overall for home automation. For example, controlling the speed of the fan, more number of devices can be integrated, like a coffee machine, air conditioner etc. Well, no system is ever perfect. It always has a scope for improvement. One just needs to put on a thinking cap and try and make the system more better.</a:t>
            </a:r>
            <a:endParaRPr lang="en-US" sz="1100" dirty="0">
              <a:latin typeface="Century Gothic" pitchFamily="34" charset="0"/>
            </a:endParaRPr>
          </a:p>
        </p:txBody>
      </p:sp>
      <p:sp>
        <p:nvSpPr>
          <p:cNvPr id="8" name="TextBox 7"/>
          <p:cNvSpPr txBox="1"/>
          <p:nvPr/>
        </p:nvSpPr>
        <p:spPr>
          <a:xfrm>
            <a:off x="228600" y="5181600"/>
            <a:ext cx="6400800" cy="458074"/>
          </a:xfrm>
          <a:prstGeom prst="rect">
            <a:avLst/>
          </a:prstGeom>
          <a:noFill/>
        </p:spPr>
        <p:txBody>
          <a:bodyPr wrap="square" rtlCol="0">
            <a:spAutoFit/>
          </a:bodyPr>
          <a:lstStyle/>
          <a:p>
            <a:pPr algn="just">
              <a:lnSpc>
                <a:spcPct val="150000"/>
              </a:lnSpc>
            </a:pPr>
            <a:r>
              <a:rPr lang="en-US" b="1" dirty="0" smtClean="0">
                <a:latin typeface="Times New Roman" pitchFamily="18" charset="0"/>
                <a:cs typeface="Times New Roman" pitchFamily="18" charset="0"/>
              </a:rPr>
              <a:t>  Bibliography</a:t>
            </a:r>
          </a:p>
        </p:txBody>
      </p:sp>
      <p:sp>
        <p:nvSpPr>
          <p:cNvPr id="9" name="TextBox 8"/>
          <p:cNvSpPr txBox="1"/>
          <p:nvPr/>
        </p:nvSpPr>
        <p:spPr>
          <a:xfrm>
            <a:off x="457200" y="5791200"/>
            <a:ext cx="5943600" cy="2377574"/>
          </a:xfrm>
          <a:prstGeom prst="rect">
            <a:avLst/>
          </a:prstGeom>
          <a:noFill/>
        </p:spPr>
        <p:txBody>
          <a:bodyPr wrap="square" rtlCol="0">
            <a:spAutoFit/>
          </a:bodyPr>
          <a:lstStyle/>
          <a:p>
            <a:pPr marL="228600" indent="-228600" algn="just">
              <a:lnSpc>
                <a:spcPct val="150000"/>
              </a:lnSpc>
              <a:buFont typeface="+mj-lt"/>
              <a:buAutoNum type="arabicPeriod"/>
            </a:pPr>
            <a:r>
              <a:rPr lang="en-US" sz="1100" dirty="0" smtClean="0">
                <a:latin typeface="Century Gothic" pitchFamily="34" charset="0"/>
              </a:rPr>
              <a:t>https://cloud.boltiot.com</a:t>
            </a:r>
          </a:p>
          <a:p>
            <a:pPr marL="228600" indent="-228600" algn="just">
              <a:lnSpc>
                <a:spcPct val="150000"/>
              </a:lnSpc>
              <a:buFont typeface="+mj-lt"/>
              <a:buAutoNum type="arabicPeriod"/>
            </a:pPr>
            <a:r>
              <a:rPr lang="en-US" sz="1100" dirty="0" smtClean="0">
                <a:latin typeface="Century Gothic" pitchFamily="34" charset="0"/>
              </a:rPr>
              <a:t>https://ifttt.com</a:t>
            </a:r>
          </a:p>
          <a:p>
            <a:pPr marL="228600" indent="-228600" algn="just">
              <a:lnSpc>
                <a:spcPct val="150000"/>
              </a:lnSpc>
              <a:buFont typeface="+mj-lt"/>
              <a:buAutoNum type="arabicPeriod"/>
            </a:pPr>
            <a:r>
              <a:rPr lang="en-US" sz="1100" dirty="0" smtClean="0">
                <a:latin typeface="Century Gothic" pitchFamily="34" charset="0"/>
              </a:rPr>
              <a:t>https://www.hackster.io/bolt/projects</a:t>
            </a:r>
          </a:p>
          <a:p>
            <a:pPr marL="228600" indent="-228600" algn="just">
              <a:lnSpc>
                <a:spcPct val="150000"/>
              </a:lnSpc>
              <a:buFont typeface="+mj-lt"/>
              <a:buAutoNum type="arabicPeriod"/>
            </a:pPr>
            <a:r>
              <a:rPr lang="en-US" sz="1100" dirty="0" smtClean="0">
                <a:latin typeface="Century Gothic" pitchFamily="34" charset="0"/>
              </a:rPr>
              <a:t>https://docs.boltiot.com/docs</a:t>
            </a:r>
          </a:p>
          <a:p>
            <a:pPr marL="228600" indent="-228600" algn="just">
              <a:lnSpc>
                <a:spcPct val="150000"/>
              </a:lnSpc>
              <a:buFont typeface="+mj-lt"/>
              <a:buAutoNum type="arabicPeriod"/>
            </a:pPr>
            <a:r>
              <a:rPr lang="en-US" sz="1100" dirty="0" smtClean="0">
                <a:latin typeface="Century Gothic" pitchFamily="34" charset="0"/>
              </a:rPr>
              <a:t>https://assistant.google.com/</a:t>
            </a:r>
          </a:p>
          <a:p>
            <a:pPr marL="228600" indent="-228600" algn="just">
              <a:lnSpc>
                <a:spcPct val="150000"/>
              </a:lnSpc>
              <a:buFont typeface="+mj-lt"/>
              <a:buAutoNum type="arabicPeriod"/>
            </a:pPr>
            <a:r>
              <a:rPr lang="en-US" sz="1100" dirty="0" smtClean="0">
                <a:latin typeface="Century Gothic" pitchFamily="34" charset="0"/>
              </a:rPr>
              <a:t>https://webhooks.pbworks.com/</a:t>
            </a:r>
          </a:p>
          <a:p>
            <a:pPr marL="228600" indent="-228600" algn="just">
              <a:lnSpc>
                <a:spcPct val="150000"/>
              </a:lnSpc>
              <a:buFont typeface="+mj-lt"/>
              <a:buAutoNum type="arabicPeriod"/>
            </a:pPr>
            <a:r>
              <a:rPr lang="en-US" sz="1100" dirty="0" smtClean="0">
                <a:latin typeface="Century Gothic" pitchFamily="34" charset="0"/>
              </a:rPr>
              <a:t>https://www.json.org/</a:t>
            </a:r>
          </a:p>
          <a:p>
            <a:pPr marL="228600" indent="-228600" algn="just">
              <a:lnSpc>
                <a:spcPct val="150000"/>
              </a:lnSpc>
            </a:pPr>
            <a:endParaRPr lang="en-US" sz="1100" dirty="0" smtClean="0">
              <a:latin typeface="Century Gothic" pitchFamily="34" charset="0"/>
            </a:endParaRPr>
          </a:p>
          <a:p>
            <a:pPr marL="228600" indent="-228600" algn="just">
              <a:lnSpc>
                <a:spcPct val="150000"/>
              </a:lnSpc>
              <a:buFont typeface="+mj-lt"/>
              <a:buAutoNum type="arabicPeriod"/>
            </a:pPr>
            <a:endParaRPr lang="en-US" sz="1100" dirty="0">
              <a:latin typeface="Century Gothic"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0" y="838200"/>
            <a:ext cx="6858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ABSTRACT</a:t>
            </a:r>
          </a:p>
        </p:txBody>
      </p:sp>
      <p:sp>
        <p:nvSpPr>
          <p:cNvPr id="4" name="TextBox 3"/>
          <p:cNvSpPr txBox="1"/>
          <p:nvPr/>
        </p:nvSpPr>
        <p:spPr>
          <a:xfrm>
            <a:off x="571500" y="1524000"/>
            <a:ext cx="5715000" cy="5909310"/>
          </a:xfrm>
          <a:prstGeom prst="rect">
            <a:avLst/>
          </a:prstGeom>
          <a:noFill/>
        </p:spPr>
        <p:txBody>
          <a:bodyPr wrap="square" rtlCol="0">
            <a:spAutoFit/>
          </a:bodyPr>
          <a:lstStyle/>
          <a:p>
            <a:pPr algn="just">
              <a:lnSpc>
                <a:spcPct val="150000"/>
              </a:lnSpc>
            </a:pPr>
            <a:r>
              <a:rPr lang="en-US" sz="1400" dirty="0" smtClean="0">
                <a:latin typeface="Times New Roman" pitchFamily="18" charset="0"/>
                <a:cs typeface="Times New Roman" pitchFamily="18" charset="0"/>
              </a:rPr>
              <a:t>In order to help maintain comfortable living conditions within a home, home monitoring and automation are utilized. The standards of human's comfort in homes can be categorized into several types. Among these categories, the most significant ones are the thermal comfort, which is related to temperature and humidity, followed by the visual comfort, related to colors and light, and hygienic comfort, associated with air quality. A system can be set to monitor these parameters to help maintain them within an acceptable range. Additionally, making the house smart is to allow for intelligent automatic executing of several commands after analyzing the collected data. Automation can be accomplished by using the Internet of Things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This gives the inhabitant accesses to certain data in the house and the ability to control some parameters remotely.</a:t>
            </a:r>
          </a:p>
          <a:p>
            <a:pPr algn="just">
              <a:lnSpc>
                <a:spcPct val="150000"/>
              </a:lnSpc>
            </a:pPr>
            <a:r>
              <a:rPr lang="en-US" sz="1400" dirty="0" smtClean="0">
                <a:latin typeface="Times New Roman" pitchFamily="18" charset="0"/>
                <a:cs typeface="Times New Roman" pitchFamily="18" charset="0"/>
              </a:rPr>
              <a:t>This project is based on Voice Controlled Home Automation System. The proposed design uses Bolt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Cloud platform and IFTTT Technology. All the appliances will be connected to ESP8266 micro-controller board which allows real-time processing from the IFTTT Technology.</a:t>
            </a:r>
          </a:p>
          <a:p>
            <a:pPr algn="just">
              <a:lnSpc>
                <a:spcPct val="150000"/>
              </a:lnSpc>
            </a:pPr>
            <a:endParaRPr lang="en-US" sz="1400" dirty="0" smtClean="0">
              <a:latin typeface="Times New Roman" pitchFamily="18" charset="0"/>
              <a:cs typeface="Times New Roman" pitchFamily="18" charset="0"/>
            </a:endParaRPr>
          </a:p>
          <a:p>
            <a:pPr algn="just">
              <a:lnSpc>
                <a:spcPct val="150000"/>
              </a:lnSpc>
            </a:pPr>
            <a:r>
              <a:rPr lang="en-US" sz="1400" b="1" dirty="0" smtClean="0">
                <a:latin typeface="Times New Roman" pitchFamily="18" charset="0"/>
                <a:cs typeface="Times New Roman" pitchFamily="18" charset="0"/>
              </a:rPr>
              <a:t>Keywords : Internet of Things, Bolt </a:t>
            </a:r>
            <a:r>
              <a:rPr lang="en-US" sz="1400" b="1" dirty="0" err="1" smtClean="0">
                <a:latin typeface="Times New Roman" pitchFamily="18" charset="0"/>
                <a:cs typeface="Times New Roman" pitchFamily="18" charset="0"/>
              </a:rPr>
              <a:t>IoT</a:t>
            </a:r>
            <a:r>
              <a:rPr lang="en-US" sz="1400" b="1" dirty="0" smtClean="0">
                <a:latin typeface="Times New Roman" pitchFamily="18" charset="0"/>
                <a:cs typeface="Times New Roman" pitchFamily="18" charset="0"/>
              </a:rPr>
              <a:t>, IFTTT, Home Automation</a:t>
            </a:r>
            <a:endParaRPr lang="en-US" sz="14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0" y="304800"/>
            <a:ext cx="6858000" cy="400110"/>
          </a:xfrm>
          <a:prstGeom prst="rect">
            <a:avLst/>
          </a:prstGeom>
          <a:noFill/>
        </p:spPr>
        <p:txBody>
          <a:bodyPr wrap="square" rtlCol="0">
            <a:spAutoFit/>
          </a:bodyPr>
          <a:lstStyle/>
          <a:p>
            <a:pPr algn="ctr"/>
            <a:r>
              <a:rPr lang="en-US" sz="2000" b="1" u="sng" dirty="0" smtClean="0">
                <a:latin typeface="Times New Roman" pitchFamily="18" charset="0"/>
                <a:cs typeface="Times New Roman" pitchFamily="18" charset="0"/>
              </a:rPr>
              <a:t>TABLE OF CONTENTS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extBox 4"/>
          <p:cNvSpPr txBox="1"/>
          <p:nvPr/>
        </p:nvSpPr>
        <p:spPr>
          <a:xfrm>
            <a:off x="457200" y="762000"/>
            <a:ext cx="5943600" cy="9102300"/>
          </a:xfrm>
          <a:prstGeom prst="rect">
            <a:avLst/>
          </a:prstGeom>
          <a:noFill/>
        </p:spPr>
        <p:txBody>
          <a:bodyPr wrap="square" rtlCol="0">
            <a:spAutoFit/>
          </a:bodyPr>
          <a:lstStyle/>
          <a:p>
            <a:pPr marL="342900" indent="-342900">
              <a:lnSpc>
                <a:spcPct val="150000"/>
              </a:lnSpc>
              <a:buFont typeface="+mj-lt"/>
              <a:buAutoNum type="arabicPeriod"/>
            </a:pPr>
            <a:r>
              <a:rPr lang="en-US" sz="1400" b="1" dirty="0" smtClean="0">
                <a:latin typeface="Times New Roman" pitchFamily="18" charset="0"/>
                <a:cs typeface="Times New Roman" pitchFamily="18" charset="0"/>
              </a:rPr>
              <a:t>Introduction ........................................................................................ 8</a:t>
            </a:r>
          </a:p>
          <a:p>
            <a:pPr marL="800100" lvl="1" indent="-342900">
              <a:lnSpc>
                <a:spcPct val="150000"/>
              </a:lnSpc>
            </a:pPr>
            <a:r>
              <a:rPr lang="en-US" sz="1400" dirty="0" smtClean="0">
                <a:latin typeface="Times New Roman" pitchFamily="18" charset="0"/>
                <a:cs typeface="Times New Roman" pitchFamily="18" charset="0"/>
              </a:rPr>
              <a:t>1.1 Internet of Things Architecture</a:t>
            </a:r>
          </a:p>
          <a:p>
            <a:pPr marL="800100" lvl="1" indent="-342900">
              <a:lnSpc>
                <a:spcPct val="150000"/>
              </a:lnSpc>
            </a:pPr>
            <a:r>
              <a:rPr lang="en-US" sz="1400" dirty="0" smtClean="0">
                <a:latin typeface="Times New Roman" pitchFamily="18" charset="0"/>
                <a:cs typeface="Times New Roman" pitchFamily="18" charset="0"/>
              </a:rPr>
              <a:t>1.2 Benefits of Internet of Things</a:t>
            </a:r>
          </a:p>
          <a:p>
            <a:pPr marL="800100" lvl="1" indent="-342900">
              <a:lnSpc>
                <a:spcPct val="150000"/>
              </a:lnSpc>
            </a:pPr>
            <a:r>
              <a:rPr lang="en-US" sz="1400" dirty="0" smtClean="0">
                <a:latin typeface="Times New Roman" pitchFamily="18" charset="0"/>
                <a:cs typeface="Times New Roman" pitchFamily="18" charset="0"/>
              </a:rPr>
              <a:t>1.3 Internet of Things Hardware</a:t>
            </a:r>
          </a:p>
          <a:p>
            <a:pPr marL="800100" lvl="1" indent="-342900">
              <a:lnSpc>
                <a:spcPct val="150000"/>
              </a:lnSpc>
            </a:pPr>
            <a:r>
              <a:rPr lang="en-US" sz="1400" dirty="0" smtClean="0">
                <a:latin typeface="Times New Roman" pitchFamily="18" charset="0"/>
                <a:cs typeface="Times New Roman" pitchFamily="18" charset="0"/>
              </a:rPr>
              <a:t>1.4 Internet of Things various Domains</a:t>
            </a:r>
          </a:p>
          <a:p>
            <a:pPr marL="800100" lvl="1" indent="-342900">
              <a:lnSpc>
                <a:spcPct val="150000"/>
              </a:lnSpc>
            </a:pPr>
            <a:r>
              <a:rPr lang="en-US" sz="1400" dirty="0" smtClean="0">
                <a:latin typeface="Times New Roman" pitchFamily="18" charset="0"/>
                <a:cs typeface="Times New Roman" pitchFamily="18" charset="0"/>
              </a:rPr>
              <a:t>1.5 About Project</a:t>
            </a:r>
          </a:p>
          <a:p>
            <a:pPr marL="800100" lvl="1" indent="-342900">
              <a:lnSpc>
                <a:spcPct val="150000"/>
              </a:lnSpc>
            </a:pPr>
            <a:endParaRPr lang="en-US" sz="1400" dirty="0" smtClean="0">
              <a:latin typeface="Times New Roman" pitchFamily="18" charset="0"/>
              <a:cs typeface="Times New Roman" pitchFamily="18" charset="0"/>
            </a:endParaRPr>
          </a:p>
          <a:p>
            <a:pPr marL="342900" indent="-342900">
              <a:lnSpc>
                <a:spcPct val="150000"/>
              </a:lnSpc>
              <a:buAutoNum type="arabicPeriod"/>
            </a:pPr>
            <a:r>
              <a:rPr lang="en-US" sz="1400" b="1" dirty="0" smtClean="0">
                <a:latin typeface="Times New Roman" pitchFamily="18" charset="0"/>
                <a:cs typeface="Times New Roman" pitchFamily="18" charset="0"/>
              </a:rPr>
              <a:t>Software Requirements ................................................................... 17</a:t>
            </a:r>
          </a:p>
          <a:p>
            <a:pPr marL="800100" lvl="1" indent="-342900">
              <a:lnSpc>
                <a:spcPct val="150000"/>
              </a:lnSpc>
            </a:pPr>
            <a:r>
              <a:rPr lang="en-US" sz="1400" dirty="0" smtClean="0">
                <a:latin typeface="Times New Roman" pitchFamily="18" charset="0"/>
                <a:cs typeface="Times New Roman" pitchFamily="18" charset="0"/>
              </a:rPr>
              <a:t>2.1 Bolt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Cloud</a:t>
            </a:r>
          </a:p>
          <a:p>
            <a:pPr marL="800100" lvl="1" indent="-342900">
              <a:lnSpc>
                <a:spcPct val="150000"/>
              </a:lnSpc>
            </a:pPr>
            <a:r>
              <a:rPr lang="en-US" sz="1400" dirty="0" smtClean="0">
                <a:latin typeface="Times New Roman" pitchFamily="18" charset="0"/>
                <a:cs typeface="Times New Roman" pitchFamily="18" charset="0"/>
              </a:rPr>
              <a:t>2.2 IFTTT </a:t>
            </a:r>
          </a:p>
          <a:p>
            <a:pPr marL="800100" lvl="1" indent="-342900">
              <a:lnSpc>
                <a:spcPct val="150000"/>
              </a:lnSpc>
            </a:pPr>
            <a:endParaRPr lang="en-US" sz="1400" dirty="0" smtClean="0">
              <a:latin typeface="Times New Roman" pitchFamily="18" charset="0"/>
              <a:cs typeface="Times New Roman" pitchFamily="18" charset="0"/>
            </a:endParaRPr>
          </a:p>
          <a:p>
            <a:pPr marL="342900" indent="-342900">
              <a:lnSpc>
                <a:spcPct val="150000"/>
              </a:lnSpc>
              <a:buAutoNum type="arabicPeriod"/>
            </a:pPr>
            <a:r>
              <a:rPr lang="en-US" sz="1400" b="1" dirty="0" smtClean="0">
                <a:latin typeface="Times New Roman" pitchFamily="18" charset="0"/>
                <a:cs typeface="Times New Roman" pitchFamily="18" charset="0"/>
              </a:rPr>
              <a:t>Hardware Requirements ................................................................ 21</a:t>
            </a:r>
          </a:p>
          <a:p>
            <a:pPr marL="800100" lvl="1" indent="-342900">
              <a:lnSpc>
                <a:spcPct val="150000"/>
              </a:lnSpc>
            </a:pPr>
            <a:r>
              <a:rPr lang="en-US" sz="1400" dirty="0" smtClean="0">
                <a:latin typeface="Times New Roman" pitchFamily="18" charset="0"/>
                <a:cs typeface="Times New Roman" pitchFamily="18" charset="0"/>
              </a:rPr>
              <a:t>3.1 Bolt </a:t>
            </a:r>
            <a:r>
              <a:rPr lang="en-US" sz="1400" dirty="0" err="1" smtClean="0">
                <a:latin typeface="Times New Roman" pitchFamily="18" charset="0"/>
                <a:cs typeface="Times New Roman" pitchFamily="18" charset="0"/>
              </a:rPr>
              <a:t>IoT</a:t>
            </a:r>
            <a:r>
              <a:rPr lang="en-US" sz="1400" dirty="0" smtClean="0">
                <a:latin typeface="Times New Roman" pitchFamily="18" charset="0"/>
                <a:cs typeface="Times New Roman" pitchFamily="18" charset="0"/>
              </a:rPr>
              <a:t> Wi-Fi Module</a:t>
            </a:r>
          </a:p>
          <a:p>
            <a:pPr marL="800100" lvl="1" indent="-342900">
              <a:lnSpc>
                <a:spcPct val="150000"/>
              </a:lnSpc>
            </a:pPr>
            <a:r>
              <a:rPr lang="en-US" sz="1400" dirty="0" smtClean="0">
                <a:latin typeface="Times New Roman" pitchFamily="18" charset="0"/>
                <a:cs typeface="Times New Roman" pitchFamily="18" charset="0"/>
              </a:rPr>
              <a:t>3.2 Light Emitting Diode Bulb</a:t>
            </a:r>
          </a:p>
          <a:p>
            <a:pPr marL="800100" lvl="1" indent="-342900">
              <a:lnSpc>
                <a:spcPct val="150000"/>
              </a:lnSpc>
            </a:pPr>
            <a:r>
              <a:rPr lang="en-US" sz="1400" dirty="0" smtClean="0">
                <a:latin typeface="Times New Roman" pitchFamily="18" charset="0"/>
                <a:cs typeface="Times New Roman" pitchFamily="18" charset="0"/>
              </a:rPr>
              <a:t>3.3 Resistor (10K ohm)</a:t>
            </a:r>
          </a:p>
          <a:p>
            <a:pPr marL="800100" lvl="1" indent="-342900">
              <a:lnSpc>
                <a:spcPct val="150000"/>
              </a:lnSpc>
            </a:pPr>
            <a:endParaRPr lang="en-US" sz="1400" dirty="0" smtClean="0">
              <a:latin typeface="Times New Roman" pitchFamily="18" charset="0"/>
              <a:cs typeface="Times New Roman" pitchFamily="18" charset="0"/>
            </a:endParaRPr>
          </a:p>
          <a:p>
            <a:pPr marL="342900" indent="-342900">
              <a:lnSpc>
                <a:spcPct val="150000"/>
              </a:lnSpc>
              <a:buAutoNum type="arabicPeriod"/>
            </a:pPr>
            <a:r>
              <a:rPr lang="en-US" sz="1400" b="1" dirty="0" smtClean="0">
                <a:latin typeface="Times New Roman" pitchFamily="18" charset="0"/>
                <a:cs typeface="Times New Roman" pitchFamily="18" charset="0"/>
              </a:rPr>
              <a:t>System Documentation ................................................................... 26</a:t>
            </a:r>
          </a:p>
          <a:p>
            <a:pPr marL="800100" lvl="1" indent="-342900">
              <a:lnSpc>
                <a:spcPct val="150000"/>
              </a:lnSpc>
            </a:pPr>
            <a:r>
              <a:rPr lang="en-US" sz="1400" dirty="0" smtClean="0">
                <a:latin typeface="Times New Roman" pitchFamily="18" charset="0"/>
                <a:cs typeface="Times New Roman" pitchFamily="18" charset="0"/>
              </a:rPr>
              <a:t>4.1 Software System Attributes</a:t>
            </a:r>
          </a:p>
          <a:p>
            <a:pPr marL="800100" lvl="1" indent="-342900">
              <a:lnSpc>
                <a:spcPct val="150000"/>
              </a:lnSpc>
            </a:pPr>
            <a:r>
              <a:rPr lang="en-US" sz="1400" dirty="0" smtClean="0">
                <a:latin typeface="Times New Roman" pitchFamily="18" charset="0"/>
                <a:cs typeface="Times New Roman" pitchFamily="18" charset="0"/>
              </a:rPr>
              <a:t>4.2 Scratch to Product</a:t>
            </a:r>
          </a:p>
          <a:p>
            <a:pPr marL="800100" lvl="1" indent="-342900">
              <a:lnSpc>
                <a:spcPct val="150000"/>
              </a:lnSpc>
            </a:pPr>
            <a:endParaRPr lang="en-US" sz="1400" dirty="0" smtClean="0">
              <a:latin typeface="Times New Roman" pitchFamily="18" charset="0"/>
              <a:cs typeface="Times New Roman" pitchFamily="18" charset="0"/>
            </a:endParaRPr>
          </a:p>
          <a:p>
            <a:pPr marL="342900" indent="-342900">
              <a:lnSpc>
                <a:spcPct val="150000"/>
              </a:lnSpc>
              <a:buAutoNum type="arabicPeriod"/>
            </a:pPr>
            <a:r>
              <a:rPr lang="en-US" sz="1400" b="1" dirty="0" smtClean="0">
                <a:latin typeface="Times New Roman" pitchFamily="18" charset="0"/>
                <a:cs typeface="Times New Roman" pitchFamily="18" charset="0"/>
              </a:rPr>
              <a:t>Testing &amp; Result .............................................................................. 42</a:t>
            </a:r>
          </a:p>
          <a:p>
            <a:pPr marL="800100" lvl="1" indent="-342900">
              <a:lnSpc>
                <a:spcPct val="150000"/>
              </a:lnSpc>
            </a:pPr>
            <a:r>
              <a:rPr lang="en-US" sz="1400" dirty="0" smtClean="0">
                <a:latin typeface="Times New Roman" pitchFamily="18" charset="0"/>
                <a:cs typeface="Times New Roman" pitchFamily="18" charset="0"/>
              </a:rPr>
              <a:t>5.1 Flow Chart</a:t>
            </a:r>
          </a:p>
          <a:p>
            <a:pPr marL="800100" lvl="1" indent="-342900">
              <a:lnSpc>
                <a:spcPct val="150000"/>
              </a:lnSpc>
            </a:pPr>
            <a:r>
              <a:rPr lang="en-US" sz="1400" dirty="0" smtClean="0">
                <a:latin typeface="Times New Roman" pitchFamily="18" charset="0"/>
                <a:cs typeface="Times New Roman" pitchFamily="18" charset="0"/>
              </a:rPr>
              <a:t>5.2 Result</a:t>
            </a:r>
          </a:p>
          <a:p>
            <a:pPr marL="800100" lvl="1" indent="-342900">
              <a:lnSpc>
                <a:spcPct val="150000"/>
              </a:lnSpc>
            </a:pPr>
            <a:r>
              <a:rPr lang="en-US" sz="1400" dirty="0" smtClean="0">
                <a:latin typeface="Times New Roman" pitchFamily="18" charset="0"/>
                <a:cs typeface="Times New Roman" pitchFamily="18" charset="0"/>
              </a:rPr>
              <a:t>5.3 Snapshot</a:t>
            </a:r>
          </a:p>
          <a:p>
            <a:pPr marL="342900" indent="-342900">
              <a:lnSpc>
                <a:spcPct val="150000"/>
              </a:lnSpc>
              <a:buFont typeface="Arial" pitchFamily="34" charset="0"/>
              <a:buChar char="•"/>
            </a:pPr>
            <a:r>
              <a:rPr lang="en-US" sz="1400" b="1" dirty="0" smtClean="0">
                <a:latin typeface="Times New Roman" pitchFamily="18" charset="0"/>
                <a:cs typeface="Times New Roman" pitchFamily="18" charset="0"/>
              </a:rPr>
              <a:t>Conclusion</a:t>
            </a:r>
          </a:p>
          <a:p>
            <a:pPr marL="342900" indent="-342900">
              <a:lnSpc>
                <a:spcPct val="150000"/>
              </a:lnSpc>
              <a:buFont typeface="Arial" pitchFamily="34" charset="0"/>
              <a:buChar char="•"/>
            </a:pPr>
            <a:r>
              <a:rPr lang="en-US" sz="1400" b="1" dirty="0" smtClean="0">
                <a:latin typeface="Times New Roman" pitchFamily="18" charset="0"/>
                <a:cs typeface="Times New Roman" pitchFamily="18" charset="0"/>
              </a:rPr>
              <a:t>Bibliography</a:t>
            </a:r>
          </a:p>
          <a:p>
            <a:pPr marL="342900" indent="-342900">
              <a:lnSpc>
                <a:spcPct val="150000"/>
              </a:lnSpc>
              <a:buAutoNum type="arabicPeriod"/>
            </a:pPr>
            <a:endParaRPr lang="en-US" sz="1400" b="1" dirty="0" smtClean="0">
              <a:latin typeface="Times New Roman" pitchFamily="18" charset="0"/>
              <a:cs typeface="Times New Roman" pitchFamily="18" charset="0"/>
            </a:endParaRPr>
          </a:p>
          <a:p>
            <a:pPr marL="342900" indent="-342900">
              <a:lnSpc>
                <a:spcPct val="150000"/>
              </a:lnSpc>
              <a:buAutoNum type="arabicPeriod"/>
            </a:pPr>
            <a:endParaRPr lang="en-US" sz="1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6323.png"/>
          <p:cNvPicPr>
            <a:picLocks noChangeAspect="1"/>
          </p:cNvPicPr>
          <p:nvPr/>
        </p:nvPicPr>
        <p:blipFill>
          <a:blip r:embed="rId2" cstate="print"/>
          <a:stretch>
            <a:fillRect/>
          </a:stretch>
        </p:blipFill>
        <p:spPr>
          <a:xfrm rot="16200000">
            <a:off x="-1524000" y="1524000"/>
            <a:ext cx="9906000" cy="6858000"/>
          </a:xfrm>
          <a:prstGeom prst="rect">
            <a:avLst/>
          </a:prstGeom>
        </p:spPr>
      </p:pic>
      <p:sp>
        <p:nvSpPr>
          <p:cNvPr id="3" name="Rectangle 2"/>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276600" y="6934200"/>
            <a:ext cx="3352800" cy="1938992"/>
          </a:xfrm>
          <a:prstGeom prst="rect">
            <a:avLst/>
          </a:prstGeom>
          <a:noFill/>
        </p:spPr>
        <p:txBody>
          <a:bodyPr wrap="square" rtlCol="0">
            <a:spAutoFit/>
          </a:bodyPr>
          <a:lstStyle/>
          <a:p>
            <a:pPr algn="r"/>
            <a:r>
              <a:rPr lang="en-US" sz="6000" dirty="0" smtClean="0">
                <a:latin typeface="Times New Roman" pitchFamily="18" charset="0"/>
                <a:cs typeface="Times New Roman" pitchFamily="18" charset="0"/>
              </a:rPr>
              <a:t>1.</a:t>
            </a:r>
            <a:r>
              <a:rPr lang="en-US" sz="6000" dirty="0" smtClean="0">
                <a:latin typeface="French Script MT" pitchFamily="66" charset="0"/>
                <a:cs typeface="Times New Roman" pitchFamily="18" charset="0"/>
              </a:rPr>
              <a:t> </a:t>
            </a:r>
          </a:p>
          <a:p>
            <a:pPr algn="r"/>
            <a:r>
              <a:rPr lang="en-US" sz="6000" dirty="0" smtClean="0">
                <a:latin typeface="French Script MT" pitchFamily="66" charset="0"/>
              </a:rPr>
              <a:t>Introduction</a:t>
            </a:r>
            <a:endParaRPr lang="en-US" sz="6000" dirty="0">
              <a:latin typeface="French Script MT"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Related image"/>
          <p:cNvPicPr>
            <a:picLocks noChangeAspect="1" noChangeArrowheads="1"/>
          </p:cNvPicPr>
          <p:nvPr/>
        </p:nvPicPr>
        <p:blipFill>
          <a:blip r:embed="rId2" cstate="print"/>
          <a:srcRect/>
          <a:stretch>
            <a:fillRect/>
          </a:stretch>
        </p:blipFill>
        <p:spPr bwMode="auto">
          <a:xfrm>
            <a:off x="1600200" y="1219200"/>
            <a:ext cx="3657600" cy="2286000"/>
          </a:xfrm>
          <a:prstGeom prst="rect">
            <a:avLst/>
          </a:prstGeom>
          <a:noFill/>
        </p:spPr>
      </p:pic>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5" name="Straight Connector 4"/>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066800"/>
            <a:ext cx="6400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1. Introduction</a:t>
            </a:r>
            <a:endParaRPr lang="en-US" b="1" dirty="0">
              <a:latin typeface="Times New Roman" pitchFamily="18" charset="0"/>
              <a:cs typeface="Times New Roman" pitchFamily="18" charset="0"/>
            </a:endParaRPr>
          </a:p>
        </p:txBody>
      </p:sp>
      <p:sp>
        <p:nvSpPr>
          <p:cNvPr id="10" name="TextBox 9"/>
          <p:cNvSpPr txBox="1"/>
          <p:nvPr/>
        </p:nvSpPr>
        <p:spPr>
          <a:xfrm>
            <a:off x="457200" y="3352800"/>
            <a:ext cx="5943600" cy="5646289"/>
          </a:xfrm>
          <a:prstGeom prst="rect">
            <a:avLst/>
          </a:prstGeom>
          <a:noFill/>
        </p:spPr>
        <p:txBody>
          <a:bodyPr wrap="square" rtlCol="0">
            <a:spAutoFit/>
          </a:bodyPr>
          <a:lstStyle/>
          <a:p>
            <a:pPr algn="just">
              <a:lnSpc>
                <a:spcPct val="150000"/>
              </a:lnSpc>
            </a:pPr>
            <a:r>
              <a:rPr lang="en-IN" sz="1100" dirty="0" smtClean="0">
                <a:latin typeface="Century Gothic" pitchFamily="34" charset="0"/>
              </a:rPr>
              <a:t>The term “The Internet of Things” (</a:t>
            </a:r>
            <a:r>
              <a:rPr lang="en-IN" sz="1100" dirty="0" err="1" smtClean="0">
                <a:latin typeface="Century Gothic" pitchFamily="34" charset="0"/>
              </a:rPr>
              <a:t>IoT</a:t>
            </a:r>
            <a:r>
              <a:rPr lang="en-IN" sz="1100" dirty="0" smtClean="0">
                <a:latin typeface="Century Gothic" pitchFamily="34" charset="0"/>
              </a:rPr>
              <a:t>) was coined by </a:t>
            </a:r>
            <a:r>
              <a:rPr lang="en-IN" sz="1100" b="1" dirty="0" smtClean="0">
                <a:latin typeface="Century Gothic" pitchFamily="34" charset="0"/>
              </a:rPr>
              <a:t>Kevin Ashton</a:t>
            </a:r>
            <a:r>
              <a:rPr lang="en-IN" sz="1100" dirty="0" smtClean="0">
                <a:latin typeface="Century Gothic" pitchFamily="34" charset="0"/>
              </a:rPr>
              <a:t> in a presentation to Proctor &amp; Gamble in 1999. He is a co-founder of MIT’s Auto-ID Lab. He pioneered RFID (used in bar code detector) for the supply-chain management domain. He also started </a:t>
            </a:r>
            <a:r>
              <a:rPr lang="en-IN" sz="1100" dirty="0" err="1" smtClean="0">
                <a:latin typeface="Century Gothic" pitchFamily="34" charset="0"/>
              </a:rPr>
              <a:t>Zensi</a:t>
            </a:r>
            <a:r>
              <a:rPr lang="en-IN" sz="1100" dirty="0" smtClean="0">
                <a:latin typeface="Century Gothic" pitchFamily="34" charset="0"/>
              </a:rPr>
              <a:t>, a company that makes energy sensing and monitoring technology. The ‘Thing’ in </a:t>
            </a:r>
            <a:r>
              <a:rPr lang="en-IN" sz="1100" dirty="0" err="1" smtClean="0">
                <a:latin typeface="Century Gothic" pitchFamily="34" charset="0"/>
              </a:rPr>
              <a:t>IoT</a:t>
            </a:r>
            <a:r>
              <a:rPr lang="en-IN" sz="1100" dirty="0" smtClean="0">
                <a:latin typeface="Century Gothic" pitchFamily="34" charset="0"/>
              </a:rPr>
              <a:t> can be any device with any kind of built-in-sensors with the ability to collect and transfer data over a network without manual intervention. The embedded technology in the object helps them to interact with internal states and the external environment, which in turn helps in decisions making process. In a nutshell, </a:t>
            </a:r>
            <a:r>
              <a:rPr lang="en-IN" sz="1100" dirty="0" err="1" smtClean="0">
                <a:latin typeface="Century Gothic" pitchFamily="34" charset="0"/>
              </a:rPr>
              <a:t>IoT</a:t>
            </a:r>
            <a:r>
              <a:rPr lang="en-IN" sz="1100" dirty="0" smtClean="0">
                <a:latin typeface="Century Gothic" pitchFamily="34" charset="0"/>
              </a:rPr>
              <a:t> is a concept that connects all the devices to the internet and let them communicate with each other over the internet. </a:t>
            </a:r>
            <a:r>
              <a:rPr lang="en-IN" sz="1100" dirty="0" err="1" smtClean="0">
                <a:latin typeface="Century Gothic" pitchFamily="34" charset="0"/>
              </a:rPr>
              <a:t>IoT</a:t>
            </a:r>
            <a:r>
              <a:rPr lang="en-IN" sz="1100" dirty="0" smtClean="0">
                <a:latin typeface="Century Gothic" pitchFamily="34" charset="0"/>
              </a:rPr>
              <a:t> is a giant network of connected devices – all of which gather and share data about how they are used and the environments in which they are operated. By doing so, each of your devices will be learning from the experience of other devices, as humans do. </a:t>
            </a:r>
            <a:r>
              <a:rPr lang="en-IN" sz="1100" dirty="0" err="1" smtClean="0">
                <a:latin typeface="Century Gothic" pitchFamily="34" charset="0"/>
              </a:rPr>
              <a:t>IoT</a:t>
            </a:r>
            <a:r>
              <a:rPr lang="en-IN" sz="1100" dirty="0" smtClean="0">
                <a:latin typeface="Century Gothic" pitchFamily="34" charset="0"/>
              </a:rPr>
              <a:t> is trying to expand the interdependence in human that is interact</a:t>
            </a:r>
            <a:r>
              <a:rPr lang="en-IN" sz="1100" i="1" dirty="0" smtClean="0">
                <a:latin typeface="Century Gothic" pitchFamily="34" charset="0"/>
              </a:rPr>
              <a:t>, </a:t>
            </a:r>
            <a:r>
              <a:rPr lang="en-IN" sz="1100" dirty="0" smtClean="0">
                <a:latin typeface="Century Gothic" pitchFamily="34" charset="0"/>
              </a:rPr>
              <a:t>contribute and </a:t>
            </a:r>
            <a:r>
              <a:rPr lang="en-IN" sz="1100" i="1" dirty="0" smtClean="0">
                <a:latin typeface="Century Gothic" pitchFamily="34" charset="0"/>
              </a:rPr>
              <a:t>c</a:t>
            </a:r>
            <a:r>
              <a:rPr lang="en-IN" sz="1100" dirty="0" smtClean="0">
                <a:latin typeface="Century Gothic" pitchFamily="34" charset="0"/>
              </a:rPr>
              <a:t>ollaborate to things. Let’s understand this with an example.</a:t>
            </a:r>
            <a:endParaRPr lang="en-US" sz="1100" dirty="0" smtClean="0">
              <a:latin typeface="Century Gothic" pitchFamily="34" charset="0"/>
            </a:endParaRPr>
          </a:p>
          <a:p>
            <a:pPr algn="just">
              <a:lnSpc>
                <a:spcPct val="150000"/>
              </a:lnSpc>
            </a:pPr>
            <a:r>
              <a:rPr lang="en-IN" sz="1100" dirty="0" smtClean="0">
                <a:latin typeface="Century Gothic" pitchFamily="34" charset="0"/>
              </a:rPr>
              <a:t>A room temperature sensor gathers the data and send it across the network, which is then used by multiple device sensors to adjust their temperatures accordingly.  For example, refrigerator’s sensor can gather the data regarding the outside temperature and accordingly adjust the refrigerator’s temperature. Similarly, your air conditioners can also adjust its temperature accordingly. This is how devices can interact, contribute &amp; collaborate.</a:t>
            </a:r>
            <a:endParaRPr lang="en-US" sz="1100" dirty="0" smtClean="0">
              <a:latin typeface="Century Gothic" pitchFamily="34" charset="0"/>
            </a:endParaRPr>
          </a:p>
          <a:p>
            <a:pPr algn="just">
              <a:lnSpc>
                <a:spcPct val="150000"/>
              </a:lnSpc>
            </a:pPr>
            <a:endParaRPr lang="en-US" sz="1100" dirty="0">
              <a:latin typeface="Century Gothic" pitchFamily="34"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400800" cy="9448800"/>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381001"/>
            <a:ext cx="6248400" cy="307777"/>
          </a:xfrm>
          <a:prstGeom prst="rect">
            <a:avLst/>
          </a:prstGeom>
          <a:noFill/>
        </p:spPr>
        <p:txBody>
          <a:bodyPr wrap="square" rtlCol="0">
            <a:spAutoFit/>
          </a:bodyPr>
          <a:lstStyle/>
          <a:p>
            <a:r>
              <a:rPr lang="en-US" sz="1400" dirty="0" smtClean="0">
                <a:latin typeface="Californian FB" pitchFamily="18" charset="0"/>
              </a:rPr>
              <a:t> Home Automation System                                                                                  Introduction       </a:t>
            </a:r>
            <a:endParaRPr lang="en-US" sz="1400" dirty="0">
              <a:latin typeface="Californian FB" pitchFamily="18" charset="0"/>
            </a:endParaRPr>
          </a:p>
        </p:txBody>
      </p:sp>
      <p:cxnSp>
        <p:nvCxnSpPr>
          <p:cNvPr id="4" name="Straight Connector 3"/>
          <p:cNvCxnSpPr/>
          <p:nvPr/>
        </p:nvCxnSpPr>
        <p:spPr>
          <a:xfrm>
            <a:off x="381000" y="762000"/>
            <a:ext cx="6019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8600" y="1143000"/>
            <a:ext cx="6400800"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      1.1 Internet of Things Architecture  </a:t>
            </a:r>
            <a:endParaRPr lang="en-US" sz="1600" b="1" dirty="0">
              <a:latin typeface="Times New Roman" pitchFamily="18" charset="0"/>
              <a:cs typeface="Times New Roman" pitchFamily="18" charset="0"/>
            </a:endParaRPr>
          </a:p>
        </p:txBody>
      </p:sp>
      <p:pic>
        <p:nvPicPr>
          <p:cNvPr id="24580" name="Picture 4" descr="http://bryanwalls.com/wp-content/uploads/2019/01/HomeKit-Diagram.png"/>
          <p:cNvPicPr>
            <a:picLocks noChangeAspect="1" noChangeArrowheads="1"/>
          </p:cNvPicPr>
          <p:nvPr/>
        </p:nvPicPr>
        <p:blipFill>
          <a:blip r:embed="rId2" cstate="print"/>
          <a:srcRect/>
          <a:stretch>
            <a:fillRect/>
          </a:stretch>
        </p:blipFill>
        <p:spPr bwMode="auto">
          <a:xfrm>
            <a:off x="457200" y="3151691"/>
            <a:ext cx="5943600" cy="3602619"/>
          </a:xfrm>
          <a:prstGeom prst="rect">
            <a:avLst/>
          </a:prstGeom>
          <a:noFill/>
        </p:spPr>
      </p:pic>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2054</TotalTime>
  <Words>3602</Words>
  <Application>Microsoft Office PowerPoint</Application>
  <PresentationFormat>A4 Paper (210x297 mm)</PresentationFormat>
  <Paragraphs>706</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KRITIK SHIVANSHU</cp:lastModifiedBy>
  <cp:revision>110</cp:revision>
  <dcterms:created xsi:type="dcterms:W3CDTF">2006-08-16T00:00:00Z</dcterms:created>
  <dcterms:modified xsi:type="dcterms:W3CDTF">2019-09-20T13:22:42Z</dcterms:modified>
</cp:coreProperties>
</file>