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iu5JsSWR9Fge9tG7bZ0X4bcqfQ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machinelearningmastery.com/tutorial-first-neural-network-python-keras/" TargetMode="External"/><Relationship Id="rId4" Type="http://schemas.openxmlformats.org/officeDocument/2006/relationships/hyperlink" Target="https://machinelearningmastery.com/tutorial-first-neural-network-python-keras/" TargetMode="External"/><Relationship Id="rId5" Type="http://schemas.openxmlformats.org/officeDocument/2006/relationships/hyperlink" Target="http://openaccess.thecvf.com/content_cvpr_2016/papers/Lavin_Fast_Algorithms_for_CVPR_2016_paper.pdf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11960028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0"/>
            <a:ext cx="3459632" cy="6858000"/>
          </a:xfrm>
          <a:custGeom>
            <a:rect b="b" l="l" r="r" t="t"/>
            <a:pathLst>
              <a:path extrusionOk="0" h="6858000" w="3459632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>
            <p:ph type="title"/>
          </p:nvPr>
        </p:nvSpPr>
        <p:spPr>
          <a:xfrm>
            <a:off x="839101" y="462230"/>
            <a:ext cx="10881660" cy="2258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FAST </a:t>
            </a:r>
            <a:r>
              <a:rPr lang="en-US">
                <a:solidFill>
                  <a:srgbClr val="FFFFFF"/>
                </a:solidFill>
              </a:rPr>
              <a:t>ALGORITHMS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FOR CONVOLUTIONAL NEURAL </a:t>
            </a:r>
            <a:r>
              <a:rPr lang="en-US">
                <a:solidFill>
                  <a:srgbClr val="FFFFFF"/>
                </a:solidFill>
              </a:rPr>
              <a:t>NETWORKS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6450445" y="4600997"/>
            <a:ext cx="4664523" cy="1484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Deeksha Sahu(2019201068)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Aditya Gupta(2019201067)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Kritika Singh(2019201075)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>
            <p:ph type="title"/>
          </p:nvPr>
        </p:nvSpPr>
        <p:spPr>
          <a:xfrm>
            <a:off x="804671" y="640263"/>
            <a:ext cx="3284331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WHY NOT FULLY CONNECTED LAYER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5358384" y="640263"/>
            <a:ext cx="6028944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Due to large number of parameters that are usually present in these fully connected layers, it is often very computationally expensive.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Lots of features are presents which may lead to lots neurons the input layer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In some cases (AlexNET, etc.) more than half of the total computational costs in terms of parameter count, comes only form these fully connected layers.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-1" y="0"/>
            <a:ext cx="4546337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>
            <p:ph type="title"/>
          </p:nvPr>
        </p:nvSpPr>
        <p:spPr>
          <a:xfrm>
            <a:off x="804672" y="640263"/>
            <a:ext cx="5157216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SOLUTION 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804672" y="2121763"/>
            <a:ext cx="5157216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/>
              <a:t> Convolutional Neural Network -&gt; FC -&gt; GD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CNNs outperform NNs on conventional image recognition tasks and many other tasks.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For a completely new task / problem CNNs are very good feature extractors.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Convolutional Neural Networks are the basis of all modern computer vision models. </a:t>
            </a:r>
            <a:endParaRPr/>
          </a:p>
        </p:txBody>
      </p:sp>
      <p:pic>
        <p:nvPicPr>
          <p:cNvPr descr="A screenshot of a cell phone&#10;&#10;Description generated with very high confidence"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0401" y="1734596"/>
            <a:ext cx="5236204" cy="293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 txBox="1"/>
          <p:nvPr>
            <p:ph type="title"/>
          </p:nvPr>
        </p:nvSpPr>
        <p:spPr>
          <a:xfrm>
            <a:off x="804671" y="640263"/>
            <a:ext cx="3284331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rPr lang="en-US" sz="3400"/>
              <a:t>CONVOLUTIONAL NEURAL NETWORK</a:t>
            </a:r>
            <a:endParaRPr sz="3400"/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5358384" y="640263"/>
            <a:ext cx="6028944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 </a:t>
            </a:r>
            <a:r>
              <a:rPr b="1" lang="en-US" sz="2200">
                <a:solidFill>
                  <a:schemeClr val="dk1"/>
                </a:solidFill>
              </a:rPr>
              <a:t>Convolutional Neural Network (ConvNet/CNN)</a:t>
            </a:r>
            <a:r>
              <a:rPr lang="en-US" sz="2200">
                <a:solidFill>
                  <a:schemeClr val="dk1"/>
                </a:solidFill>
              </a:rPr>
              <a:t> is a Deep Learning algorithm which can take in an input image, assign importance (learnable weights and biases) to various aspects/objects in the image and be able to differentiate one from the other.</a:t>
            </a:r>
            <a:endParaRPr sz="22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Convolutional neural networks (CNNs) are frequently used for the tasks of image recognition and classification.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0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 txBox="1"/>
          <p:nvPr>
            <p:ph type="title"/>
          </p:nvPr>
        </p:nvSpPr>
        <p:spPr>
          <a:xfrm>
            <a:off x="804672" y="1122363"/>
            <a:ext cx="3308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lang="en-US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</a:t>
            </a:r>
            <a:endParaRPr/>
          </a:p>
        </p:txBody>
      </p:sp>
      <p:pic>
        <p:nvPicPr>
          <p:cNvPr descr="A close up of a map&#10;&#10;Description generated with high confidence" id="215" name="Google Shape;2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996" y="1750626"/>
            <a:ext cx="6274296" cy="335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>
            <p:ph type="title"/>
          </p:nvPr>
        </p:nvSpPr>
        <p:spPr>
          <a:xfrm>
            <a:off x="804671" y="640263"/>
            <a:ext cx="3284331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rPr lang="en-US" sz="3400"/>
              <a:t>CONVOLUTIONAL NEURAL NETWORK </a:t>
            </a:r>
            <a:endParaRPr sz="3400"/>
          </a:p>
        </p:txBody>
      </p: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5371522" y="1231470"/>
            <a:ext cx="6028944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solidFill>
                  <a:schemeClr val="dk1"/>
                </a:solidFill>
              </a:rPr>
              <a:t>ARCHITECTURE: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>
                <a:solidFill>
                  <a:schemeClr val="dk1"/>
                </a:solidFill>
              </a:rPr>
              <a:t>Convolutional layer</a:t>
            </a:r>
            <a:r>
              <a:rPr lang="en-US" sz="2220">
                <a:solidFill>
                  <a:schemeClr val="dk1"/>
                </a:solidFill>
              </a:rPr>
              <a:t> “filter” passes over the image, scanning a few pixels at a time and creating a feature map that predicts the class to which each feature belongs.</a:t>
            </a:r>
            <a:endParaRPr sz="222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>
                <a:solidFill>
                  <a:schemeClr val="dk1"/>
                </a:solidFill>
              </a:rPr>
              <a:t>Pooling layer (downsampling)</a:t>
            </a:r>
            <a:r>
              <a:rPr lang="en-US" sz="2220">
                <a:solidFill>
                  <a:schemeClr val="dk1"/>
                </a:solidFill>
              </a:rPr>
              <a:t>━reduces the amount of information in each feature obtained in the convolutional layer while maintaining the most important information (there are usually several rounds of convolution and pooling).</a:t>
            </a:r>
            <a:endParaRPr sz="222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>
                <a:solidFill>
                  <a:schemeClr val="dk1"/>
                </a:solidFill>
              </a:rPr>
              <a:t>Fully connected input layer (flatten)</a:t>
            </a:r>
            <a:r>
              <a:rPr lang="en-US" sz="2220">
                <a:solidFill>
                  <a:schemeClr val="dk1"/>
                </a:solidFill>
              </a:rPr>
              <a:t>━takes the output of the previous layers, “flattens” them and turns them into a single vector that can be an input for the next stage.</a:t>
            </a:r>
            <a:endParaRPr sz="222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>
                <a:solidFill>
                  <a:schemeClr val="dk1"/>
                </a:solidFill>
              </a:rPr>
              <a:t>The first fully connected layer</a:t>
            </a:r>
            <a:r>
              <a:rPr lang="en-US" sz="2220">
                <a:solidFill>
                  <a:schemeClr val="dk1"/>
                </a:solidFill>
              </a:rPr>
              <a:t>━ takes the inputs from the feature analysis and applies weights to predict the correct label.</a:t>
            </a:r>
            <a:endParaRPr sz="222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>
                <a:solidFill>
                  <a:schemeClr val="dk1"/>
                </a:solidFill>
              </a:rPr>
              <a:t>Fully connected output layer</a:t>
            </a:r>
            <a:r>
              <a:rPr lang="en-US" sz="2220">
                <a:solidFill>
                  <a:schemeClr val="dk1"/>
                </a:solidFill>
              </a:rPr>
              <a:t>━ gives the final probabilities for each label.</a:t>
            </a:r>
            <a:endParaRPr sz="222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72"/>
              <a:buNone/>
            </a:pPr>
            <a:r>
              <a:t/>
            </a:r>
            <a:endParaRPr sz="1572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72"/>
              <a:buNone/>
            </a:pPr>
            <a:r>
              <a:t/>
            </a:r>
            <a:endParaRPr sz="15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72"/>
              <a:buNone/>
            </a:pPr>
            <a:r>
              <a:t/>
            </a:r>
            <a:endParaRPr sz="157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/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0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/>
          <p:cNvSpPr txBox="1"/>
          <p:nvPr>
            <p:ph type="title"/>
          </p:nvPr>
        </p:nvSpPr>
        <p:spPr>
          <a:xfrm>
            <a:off x="804672" y="1122363"/>
            <a:ext cx="3308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NUMBER OF FLOPS (Floating point operations) IN CONVOLUTIONAL </a:t>
            </a:r>
            <a:r>
              <a:rPr lang="en-US" sz="2600">
                <a:solidFill>
                  <a:srgbClr val="FFFFFF"/>
                </a:solidFill>
              </a:rPr>
              <a:t>LAYER</a:t>
            </a:r>
            <a:br>
              <a:rPr lang="en-US" sz="2600"/>
            </a:b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&#10;&#10;Description generated with very high confidence" id="233" name="Google Shape;233;p15"/>
          <p:cNvPicPr preferRelativeResize="0"/>
          <p:nvPr/>
        </p:nvPicPr>
        <p:blipFill rotWithShape="1">
          <a:blip r:embed="rId3">
            <a:alphaModFix/>
          </a:blip>
          <a:srcRect b="2403" l="3281" r="5470" t="3606"/>
          <a:stretch/>
        </p:blipFill>
        <p:spPr>
          <a:xfrm>
            <a:off x="5486419" y="643467"/>
            <a:ext cx="5943450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6"/>
          <p:cNvSpPr txBox="1"/>
          <p:nvPr>
            <p:ph type="title"/>
          </p:nvPr>
        </p:nvSpPr>
        <p:spPr>
          <a:xfrm>
            <a:off x="804671" y="640263"/>
            <a:ext cx="4161349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REDUCING THE NUMBER OF FLOATING-POINT OPERATIONS</a:t>
            </a:r>
            <a:endParaRPr sz="4000"/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5358384" y="640263"/>
            <a:ext cx="6028944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Winograd's fast convolution algorithms transform input and filters into another space where convolution becomes element-wise multiplication.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Winograd minimal algorithms only need 1 real multiplication per input, which is essentially the computational advantage that Winograd convolution.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/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0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>
            <p:ph type="title"/>
          </p:nvPr>
        </p:nvSpPr>
        <p:spPr>
          <a:xfrm>
            <a:off x="804672" y="1122363"/>
            <a:ext cx="3308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SHMUEL WINOGRAD</a:t>
            </a:r>
            <a:endParaRPr/>
          </a:p>
        </p:txBody>
      </p:sp>
      <p:pic>
        <p:nvPicPr>
          <p:cNvPr descr="A close up of text on a white background&#10;&#10;Description generated with very high confidence" id="251" name="Google Shape;251;p17"/>
          <p:cNvPicPr preferRelativeResize="0"/>
          <p:nvPr/>
        </p:nvPicPr>
        <p:blipFill rotWithShape="1">
          <a:blip r:embed="rId3">
            <a:alphaModFix/>
          </a:blip>
          <a:srcRect b="1100" l="0" r="0" t="0"/>
          <a:stretch/>
        </p:blipFill>
        <p:spPr>
          <a:xfrm>
            <a:off x="5320996" y="976397"/>
            <a:ext cx="6274296" cy="5299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/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0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>
            <p:ph type="title"/>
          </p:nvPr>
        </p:nvSpPr>
        <p:spPr>
          <a:xfrm>
            <a:off x="804672" y="1122363"/>
            <a:ext cx="3308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WINOGRAD'S ALGORITHM</a:t>
            </a:r>
            <a:endParaRPr/>
          </a:p>
        </p:txBody>
      </p:sp>
      <p:pic>
        <p:nvPicPr>
          <p:cNvPr descr="A close up of text on a white background&#10;&#10;Description generated with very high confidence" id="260" name="Google Shape;260;p18"/>
          <p:cNvPicPr preferRelativeResize="0"/>
          <p:nvPr/>
        </p:nvPicPr>
        <p:blipFill rotWithShape="1">
          <a:blip r:embed="rId3">
            <a:alphaModFix/>
          </a:blip>
          <a:srcRect b="57275" l="15379" r="48485" t="26553"/>
          <a:stretch/>
        </p:blipFill>
        <p:spPr>
          <a:xfrm>
            <a:off x="4959083" y="2797250"/>
            <a:ext cx="6650586" cy="205152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8"/>
          <p:cNvSpPr txBox="1"/>
          <p:nvPr/>
        </p:nvSpPr>
        <p:spPr>
          <a:xfrm>
            <a:off x="5355022" y="1124607"/>
            <a:ext cx="62510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minimal 1D algorithm F(m , r) is nested with itself to obtain a minimal 2D algorithm, F(m x m , r x r ) like so: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CODE IMPLEMENTATION</a:t>
            </a:r>
            <a:endParaRPr/>
          </a:p>
        </p:txBody>
      </p:sp>
      <p:pic>
        <p:nvPicPr>
          <p:cNvPr descr="A screenshot of a cell phone&#10;&#10;Description generated with high confidence" id="267" name="Google Shape;26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206" y="1744304"/>
            <a:ext cx="3640885" cy="4086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268" name="Google Shape;268;p1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2687" y="1739557"/>
            <a:ext cx="5000625" cy="4192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>
            <p:ph type="title"/>
          </p:nvPr>
        </p:nvSpPr>
        <p:spPr>
          <a:xfrm>
            <a:off x="804671" y="640263"/>
            <a:ext cx="3284331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lang="en-US" sz="3700"/>
              <a:t>INTRODUCTION</a:t>
            </a:r>
            <a:endParaRPr sz="3700"/>
          </a:p>
        </p:txBody>
      </p:sp>
      <p:sp>
        <p:nvSpPr>
          <p:cNvPr id="115" name="Google Shape;115;p2"/>
          <p:cNvSpPr txBox="1"/>
          <p:nvPr/>
        </p:nvSpPr>
        <p:spPr>
          <a:xfrm>
            <a:off x="5011947" y="1532626"/>
            <a:ext cx="6538822" cy="28623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presentation, the following points are discussed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Connected Neural Network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and backward pass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FCN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CNN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Flops required in CNN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Flops in CNN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 flipH="1" rot="10800000">
            <a:off x="11353800" y="1558446"/>
            <a:ext cx="94890" cy="146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pic>
        <p:nvPicPr>
          <p:cNvPr descr="A screenshot of a cell phone&#10;&#10;Description generated with high confidence" id="274" name="Google Shape;27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5825"/>
            <a:ext cx="11141400" cy="60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sign with white text&#10;&#10;Description generated with high confidence" id="279" name="Google Shape;27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734" y="1635846"/>
            <a:ext cx="2593136" cy="3398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280" name="Google Shape;280;p2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9427" y="1105746"/>
            <a:ext cx="6969100" cy="5248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/>
          <p:nvPr>
            <p:ph type="title"/>
          </p:nvPr>
        </p:nvSpPr>
        <p:spPr>
          <a:xfrm flipH="1">
            <a:off x="12705272" y="365125"/>
            <a:ext cx="1647645" cy="16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pic>
        <p:nvPicPr>
          <p:cNvPr descr="A black sign with white text&#10;&#10;Description generated with high confidence" id="286" name="Google Shape;28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571125"/>
            <a:ext cx="3018302" cy="3515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287" name="Google Shape;287;p2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810" y="1000157"/>
            <a:ext cx="6699651" cy="4449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generated with very high confidence" id="292" name="Google Shape;29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31" y="1457044"/>
            <a:ext cx="3075919" cy="37501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293" name="Google Shape;293;p2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8551" y="458114"/>
            <a:ext cx="7122542" cy="594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706821" y="-27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CODE IMPLEMENTATION</a:t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4593021" y="1137745"/>
            <a:ext cx="2743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FLOWCHART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300;p24"/>
          <p:cNvGrpSpPr/>
          <p:nvPr/>
        </p:nvGrpSpPr>
        <p:grpSpPr>
          <a:xfrm>
            <a:off x="838200" y="1825625"/>
            <a:ext cx="10515599" cy="4351337"/>
            <a:chOff x="0" y="0"/>
            <a:chExt cx="10515599" cy="4351337"/>
          </a:xfrm>
        </p:grpSpPr>
        <p:sp>
          <p:nvSpPr>
            <p:cNvPr id="301" name="Google Shape;301;p24"/>
            <p:cNvSpPr/>
            <p:nvPr/>
          </p:nvSpPr>
          <p:spPr>
            <a:xfrm>
              <a:off x="0" y="0"/>
              <a:ext cx="8097012" cy="783240"/>
            </a:xfrm>
            <a:prstGeom prst="roundRect">
              <a:avLst>
                <a:gd fmla="val 10000" name="adj"/>
              </a:avLst>
            </a:prstGeom>
            <a:solidFill>
              <a:srgbClr val="C9462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 txBox="1"/>
            <p:nvPr/>
          </p:nvSpPr>
          <p:spPr>
            <a:xfrm>
              <a:off x="22940" y="22940"/>
              <a:ext cx="7160195" cy="737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showwinogradConvolution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604647" y="892024"/>
              <a:ext cx="8097012" cy="783240"/>
            </a:xfrm>
            <a:prstGeom prst="roundRect">
              <a:avLst>
                <a:gd fmla="val 10000" name="adj"/>
              </a:avLst>
            </a:prstGeom>
            <a:solidFill>
              <a:srgbClr val="CB572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 txBox="1"/>
            <p:nvPr/>
          </p:nvSpPr>
          <p:spPr>
            <a:xfrm>
              <a:off x="627587" y="914964"/>
              <a:ext cx="6937378" cy="737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WinogradFilter</a:t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209293" y="1784048"/>
              <a:ext cx="8097012" cy="783240"/>
            </a:xfrm>
            <a:prstGeom prst="roundRect">
              <a:avLst>
                <a:gd fmla="val 10000" name="adj"/>
              </a:avLst>
            </a:prstGeom>
            <a:solidFill>
              <a:srgbClr val="CF672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 txBox="1"/>
            <p:nvPr/>
          </p:nvSpPr>
          <p:spPr>
            <a:xfrm>
              <a:off x="1232233" y="1806988"/>
              <a:ext cx="6937378" cy="737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parallel_FdiagPlus1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1813940" y="2676072"/>
              <a:ext cx="8097012" cy="783240"/>
            </a:xfrm>
            <a:prstGeom prst="roundRect">
              <a:avLst>
                <a:gd fmla="val 10000" name="adj"/>
              </a:avLst>
            </a:prstGeom>
            <a:solidFill>
              <a:srgbClr val="D3792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 txBox="1"/>
            <p:nvPr/>
          </p:nvSpPr>
          <p:spPr>
            <a:xfrm>
              <a:off x="1836880" y="2699012"/>
              <a:ext cx="6937378" cy="737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parallel_Fdiag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418587" y="3568097"/>
              <a:ext cx="8097012" cy="783240"/>
            </a:xfrm>
            <a:prstGeom prst="roundRect">
              <a:avLst>
                <a:gd fmla="val 10000" name="adj"/>
              </a:avLst>
            </a:prstGeom>
            <a:solidFill>
              <a:srgbClr val="D58B2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 txBox="1"/>
            <p:nvPr/>
          </p:nvSpPr>
          <p:spPr>
            <a:xfrm>
              <a:off x="2441527" y="3591037"/>
              <a:ext cx="6937378" cy="737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parallel_F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7587905" y="572200"/>
              <a:ext cx="509106" cy="50910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BCECB">
                <a:alpha val="89803"/>
              </a:srgbClr>
            </a:solidFill>
            <a:ln cap="flat" cmpd="sng" w="12700">
              <a:solidFill>
                <a:srgbClr val="EBCE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 txBox="1"/>
            <p:nvPr/>
          </p:nvSpPr>
          <p:spPr>
            <a:xfrm>
              <a:off x="7702454" y="572200"/>
              <a:ext cx="280008" cy="38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8192552" y="1464225"/>
              <a:ext cx="509106" cy="50910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CD0CA">
                <a:alpha val="89803"/>
              </a:srgbClr>
            </a:solidFill>
            <a:ln cap="flat" cmpd="sng" w="12700">
              <a:solidFill>
                <a:srgbClr val="EBCE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 txBox="1"/>
            <p:nvPr/>
          </p:nvSpPr>
          <p:spPr>
            <a:xfrm>
              <a:off x="8307101" y="1464225"/>
              <a:ext cx="280008" cy="38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t/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8797199" y="2343195"/>
              <a:ext cx="509106" cy="50910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DD4CA">
                <a:alpha val="89803"/>
              </a:srgbClr>
            </a:solidFill>
            <a:ln cap="flat" cmpd="sng" w="12700">
              <a:solidFill>
                <a:srgbClr val="EBCE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8911748" y="2343195"/>
              <a:ext cx="280008" cy="38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9401846" y="3243922"/>
              <a:ext cx="509106" cy="50910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ED8CA">
                <a:alpha val="89803"/>
              </a:srgbClr>
            </a:solidFill>
            <a:ln cap="flat" cmpd="sng" w="12700">
              <a:solidFill>
                <a:srgbClr val="EBCE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 txBox="1"/>
            <p:nvPr/>
          </p:nvSpPr>
          <p:spPr>
            <a:xfrm>
              <a:off x="9516395" y="3243922"/>
              <a:ext cx="280008" cy="38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type="title"/>
          </p:nvPr>
        </p:nvSpPr>
        <p:spPr>
          <a:xfrm>
            <a:off x="838200" y="365125"/>
            <a:ext cx="8157714" cy="4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/>
              <a:t>OUTPUT ANALYSIS</a:t>
            </a:r>
            <a:br>
              <a:rPr lang="en-US" sz="3959"/>
            </a:br>
            <a:r>
              <a:rPr lang="en-US" sz="2790"/>
              <a:t>Non-parallel O/P</a:t>
            </a:r>
            <a:endParaRPr sz="3600"/>
          </a:p>
        </p:txBody>
      </p:sp>
      <p:pic>
        <p:nvPicPr>
          <p:cNvPr descr="A screenshot of a cell phone&#10;&#10;Description generated with high confidence" id="324" name="Google Shape;3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7079" y="1196715"/>
            <a:ext cx="8292861" cy="528407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/>
        </p:nvSpPr>
        <p:spPr>
          <a:xfrm>
            <a:off x="5917721" y="3847381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0.928539 Sec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type="title"/>
          </p:nvPr>
        </p:nvSpPr>
        <p:spPr>
          <a:xfrm>
            <a:off x="838200" y="365125"/>
            <a:ext cx="8157714" cy="4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/>
              <a:t>OUTPUT ANALYSIS</a:t>
            </a:r>
            <a:br>
              <a:rPr lang="en-US" sz="3959"/>
            </a:br>
            <a:r>
              <a:rPr lang="en-US" sz="3959"/>
              <a:t>parallel O/P</a:t>
            </a:r>
            <a:endParaRPr sz="3959"/>
          </a:p>
        </p:txBody>
      </p:sp>
      <p:pic>
        <p:nvPicPr>
          <p:cNvPr descr="A screenshot of a cell phone&#10;&#10;Description generated with very high confidence" id="331" name="Google Shape;3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890" y="1103397"/>
            <a:ext cx="8436634" cy="548509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6"/>
          <p:cNvSpPr txBox="1"/>
          <p:nvPr/>
        </p:nvSpPr>
        <p:spPr>
          <a:xfrm>
            <a:off x="5170098" y="3588589"/>
            <a:ext cx="3275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0.8175603 Sec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title"/>
          </p:nvPr>
        </p:nvSpPr>
        <p:spPr>
          <a:xfrm>
            <a:off x="838200" y="365125"/>
            <a:ext cx="8157714" cy="4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/>
              <a:t>OUTPUT ANALYSIS</a:t>
            </a:r>
            <a:br>
              <a:rPr lang="en-US" sz="3959"/>
            </a:br>
            <a:r>
              <a:rPr lang="en-US" sz="3959"/>
              <a:t>Conv layer O/P</a:t>
            </a:r>
            <a:endParaRPr sz="3959"/>
          </a:p>
        </p:txBody>
      </p:sp>
      <p:pic>
        <p:nvPicPr>
          <p:cNvPr descr="A screenshot of a cell phone&#10;&#10;Description generated with very high confidence" id="338" name="Google Shape;3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608" y="1335829"/>
            <a:ext cx="8968596" cy="504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TIMELINE ANALYSIS</a:t>
            </a:r>
            <a:endParaRPr/>
          </a:p>
        </p:txBody>
      </p:sp>
      <p:sp>
        <p:nvSpPr>
          <p:cNvPr id="344" name="Google Shape;344;p28"/>
          <p:cNvSpPr txBox="1"/>
          <p:nvPr>
            <p:ph idx="1" type="body"/>
          </p:nvPr>
        </p:nvSpPr>
        <p:spPr>
          <a:xfrm>
            <a:off x="838200" y="1854380"/>
            <a:ext cx="37978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Graph Representing Time variations</a:t>
            </a:r>
            <a:endParaRPr sz="2000"/>
          </a:p>
        </p:txBody>
      </p:sp>
      <p:pic>
        <p:nvPicPr>
          <p:cNvPr descr="A screenshot of a cell phone&#10;&#10;Description generated with very high confidence" id="345" name="Google Shape;345;p28"/>
          <p:cNvPicPr preferRelativeResize="0"/>
          <p:nvPr/>
        </p:nvPicPr>
        <p:blipFill rotWithShape="1">
          <a:blip r:embed="rId3">
            <a:alphaModFix/>
          </a:blip>
          <a:srcRect b="1" l="0" r="1" t="656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9"/>
          <p:cNvSpPr txBox="1"/>
          <p:nvPr>
            <p:ph type="title"/>
          </p:nvPr>
        </p:nvSpPr>
        <p:spPr>
          <a:xfrm>
            <a:off x="804671" y="640263"/>
            <a:ext cx="3284331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SIDE-EFFECTS</a:t>
            </a:r>
            <a:endParaRPr/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5358384" y="640263"/>
            <a:ext cx="6028944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Memory</a:t>
            </a:r>
            <a:r>
              <a:rPr lang="en-US" sz="2200">
                <a:solidFill>
                  <a:schemeClr val="dk1"/>
                </a:solidFill>
              </a:rPr>
              <a:t> - Transforms are intermediate results in Winograd, which often require significant memory. As more convolutions using Winograd are added to the topology, this memory could grow significantly.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Accuracy</a:t>
            </a:r>
            <a:r>
              <a:rPr lang="en-US" sz="2200">
                <a:solidFill>
                  <a:schemeClr val="dk1"/>
                </a:solidFill>
              </a:rPr>
              <a:t> - In some cases Winograd can be significantly less accurate than direct as demonstrated in Winograd paper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>
            <p:ph type="title"/>
          </p:nvPr>
        </p:nvSpPr>
        <p:spPr>
          <a:xfrm>
            <a:off x="804671" y="640263"/>
            <a:ext cx="3284331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NEURAL NETWORK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5358384" y="640263"/>
            <a:ext cx="6028944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It is a series of algorithms that shows how  to recognize underlying relationships in a set of data through a process that mimics the way the human brain operates.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first artificial </a:t>
            </a:r>
            <a:r>
              <a:rPr b="1" lang="en-US" sz="2200">
                <a:solidFill>
                  <a:schemeClr val="dk1"/>
                </a:solidFill>
              </a:rPr>
              <a:t>neural network</a:t>
            </a:r>
            <a:r>
              <a:rPr lang="en-US" sz="2200">
                <a:solidFill>
                  <a:schemeClr val="dk1"/>
                </a:solidFill>
              </a:rPr>
              <a:t> was invented in 1958 by psychologist Frank Rosenblatt, </a:t>
            </a:r>
            <a:r>
              <a:rPr b="1" lang="en-US" sz="2200">
                <a:solidFill>
                  <a:schemeClr val="dk1"/>
                </a:solidFill>
              </a:rPr>
              <a:t>Called</a:t>
            </a:r>
            <a:r>
              <a:rPr lang="en-US" sz="2200">
                <a:solidFill>
                  <a:schemeClr val="dk1"/>
                </a:solidFill>
              </a:rPr>
              <a:t> Perceptron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0"/>
          <p:cNvSpPr txBox="1"/>
          <p:nvPr>
            <p:ph type="title"/>
          </p:nvPr>
        </p:nvSpPr>
        <p:spPr>
          <a:xfrm>
            <a:off x="804671" y="640263"/>
            <a:ext cx="3284331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-US" sz="4100"/>
              <a:t>CONCLUSION</a:t>
            </a:r>
            <a:br>
              <a:rPr lang="en-US" sz="4100"/>
            </a:br>
            <a:r>
              <a:rPr lang="en-US" sz="4100"/>
              <a:t> </a:t>
            </a:r>
            <a:endParaRPr sz="4100"/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5345247" y="1454813"/>
            <a:ext cx="5923840" cy="4229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Implementing convolution using the </a:t>
            </a:r>
            <a:r>
              <a:rPr b="1" lang="en-US">
                <a:solidFill>
                  <a:schemeClr val="dk1"/>
                </a:solidFill>
              </a:rPr>
              <a:t>Winograd algorithm</a:t>
            </a:r>
            <a:r>
              <a:rPr lang="en-US">
                <a:solidFill>
                  <a:schemeClr val="dk1"/>
                </a:solidFill>
              </a:rPr>
              <a:t> often gives a significant performance boost compared with the </a:t>
            </a:r>
            <a:r>
              <a:rPr b="1" lang="en-US">
                <a:solidFill>
                  <a:schemeClr val="dk1"/>
                </a:solidFill>
              </a:rPr>
              <a:t>Normal algorithm.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br>
              <a:rPr lang="en-US"/>
            </a:b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1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1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1"/>
          <p:cNvSpPr txBox="1"/>
          <p:nvPr>
            <p:ph type="title"/>
          </p:nvPr>
        </p:nvSpPr>
        <p:spPr>
          <a:xfrm>
            <a:off x="143313" y="1172225"/>
            <a:ext cx="4438981" cy="3270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REFERENCES</a:t>
            </a:r>
            <a:endParaRPr/>
          </a:p>
          <a:p>
            <a:pPr indent="0" lvl="1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1"/>
          <p:cNvSpPr txBox="1"/>
          <p:nvPr>
            <p:ph idx="1" type="body"/>
          </p:nvPr>
        </p:nvSpPr>
        <p:spPr>
          <a:xfrm>
            <a:off x="5345247" y="937229"/>
            <a:ext cx="5884427" cy="4340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dk1"/>
                </a:solidFill>
                <a:hlinkClick r:id="rId3"/>
              </a:rPr>
              <a:t>   https://machinelearningmastery.com/ tutorial-first-neural-network-python-keras/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https://machinelearningmastery.com/convolutional-layers-for-deep-learning-neural-networks/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http://openaccess.thecvf.com/content_cvpr_2016/papers/Lavin_Fast_Algorithms_for_CVPR_2016_paper.pdf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br>
              <a:rPr lang="en-US"/>
            </a:b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1246925" y="-479"/>
            <a:ext cx="9468701" cy="6858478"/>
          </a:xfrm>
          <a:custGeom>
            <a:rect b="b" l="l" r="r" t="t"/>
            <a:pathLst>
              <a:path extrusionOk="0" h="5829300" w="8078051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-1" y="-479"/>
            <a:ext cx="9324977" cy="6858479"/>
          </a:xfrm>
          <a:custGeom>
            <a:rect b="b" l="l" r="r" t="t"/>
            <a:pathLst>
              <a:path extrusionOk="0" h="6858479" w="9324977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2"/>
          <p:cNvSpPr txBox="1"/>
          <p:nvPr>
            <p:ph type="title"/>
          </p:nvPr>
        </p:nvSpPr>
        <p:spPr>
          <a:xfrm>
            <a:off x="804671" y="2600324"/>
            <a:ext cx="6405753" cy="3277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0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>
            <p:ph type="title"/>
          </p:nvPr>
        </p:nvSpPr>
        <p:spPr>
          <a:xfrm>
            <a:off x="804672" y="1122363"/>
            <a:ext cx="3308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/>
          </a:p>
        </p:txBody>
      </p:sp>
      <p:pic>
        <p:nvPicPr>
          <p:cNvPr descr="A close up of a map&#10;&#10;Description generated with high confidence"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13277" t="0"/>
          <a:stretch/>
        </p:blipFill>
        <p:spPr>
          <a:xfrm>
            <a:off x="5320996" y="947353"/>
            <a:ext cx="6274296" cy="496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0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804672" y="1122363"/>
            <a:ext cx="3308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FULLY CONNECTED NEURAL NETWORK</a:t>
            </a:r>
            <a:endParaRPr/>
          </a:p>
        </p:txBody>
      </p:sp>
      <p:pic>
        <p:nvPicPr>
          <p:cNvPr descr="A picture containing building, window&#10;&#10;Description generated with very high confidence"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272" y="1589625"/>
            <a:ext cx="6799813" cy="33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804671" y="640263"/>
            <a:ext cx="3845047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FORWARD PROPOGATION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5358384" y="640263"/>
            <a:ext cx="6028944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i="1" lang="en-US" sz="2200">
                <a:solidFill>
                  <a:schemeClr val="dk1"/>
                </a:solidFill>
              </a:rPr>
              <a:t>Forward pass</a:t>
            </a:r>
            <a:r>
              <a:rPr lang="en-US" sz="2200">
                <a:solidFill>
                  <a:schemeClr val="dk1"/>
                </a:solidFill>
              </a:rPr>
              <a:t> is basically a set of operations which transform network input into the output space.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During the inference stage neural network relies solely on the forward pass.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 Except the neurons in the last layers, uses ReLu activation function (the last layer uses softmax).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Activation functions are used to bring non-linearity into the system, which allows learning complex functions.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/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0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>
            <p:ph type="title"/>
          </p:nvPr>
        </p:nvSpPr>
        <p:spPr>
          <a:xfrm>
            <a:off x="243955" y="1424288"/>
            <a:ext cx="46883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5400">
                <a:solidFill>
                  <a:srgbClr val="FFFFFF"/>
                </a:solidFill>
              </a:rPr>
              <a:t>PROPOGATION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white background&#10;&#10;Description generated with very high confidence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996" y="824701"/>
            <a:ext cx="6274296" cy="520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804671" y="640263"/>
            <a:ext cx="3284331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lang="en-US" sz="3700"/>
              <a:t>BACK PROPOGATION</a:t>
            </a:r>
            <a:endParaRPr sz="3700"/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5502901" y="955573"/>
            <a:ext cx="6028944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 Backpropagation is an algorithm which calculates error gradients with respect to each network variable (neuron weights and biases).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 Those gradients are later used in optimization algorithms, such as Gradient Descent, which updates them correspondingly.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process of weights and biases update is called Backward Pass.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In order to start calculating error gradients, first, we have to calculate the error (in other words — loss) itself.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However, the loss function could be any differentiable mathematical expression.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standard choice for regression problem would be a Root Mean Square Error (RMSE).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0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>
            <p:ph type="title"/>
          </p:nvPr>
        </p:nvSpPr>
        <p:spPr>
          <a:xfrm>
            <a:off x="804672" y="1122363"/>
            <a:ext cx="3308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 PROPOGATION</a:t>
            </a:r>
            <a:endParaRPr/>
          </a:p>
        </p:txBody>
      </p:sp>
      <p:pic>
        <p:nvPicPr>
          <p:cNvPr descr="A close up of a logo&#10;&#10;Description generated with very high confidence"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996" y="1337568"/>
            <a:ext cx="6274296" cy="418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2020-05-07T06:16:39Z</dcterms:created>
</cp:coreProperties>
</file>