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Lst>
  <p:sldIdLst>
    <p:sldId id="348" r:id="rId5"/>
    <p:sldId id="349" r:id="rId6"/>
    <p:sldId id="333" r:id="rId7"/>
    <p:sldId id="265" r:id="rId8"/>
    <p:sldId id="342" r:id="rId9"/>
    <p:sldId id="285" r:id="rId10"/>
    <p:sldId id="263" r:id="rId11"/>
    <p:sldId id="343" r:id="rId12"/>
    <p:sldId id="351" r:id="rId13"/>
    <p:sldId id="266" r:id="rId14"/>
    <p:sldId id="352" r:id="rId15"/>
    <p:sldId id="345" r:id="rId16"/>
    <p:sldId id="274" r:id="rId17"/>
    <p:sldId id="347" r:id="rId18"/>
    <p:sldId id="350" r:id="rId19"/>
    <p:sldId id="34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06" autoAdjust="0"/>
    <p:restoredTop sz="94634" autoAdjust="0"/>
  </p:normalViewPr>
  <p:slideViewPr>
    <p:cSldViewPr snapToGrid="0">
      <p:cViewPr varScale="1">
        <p:scale>
          <a:sx n="85" d="100"/>
          <a:sy n="85" d="100"/>
        </p:scale>
        <p:origin x="2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98948-3320-4B7F-80FB-AB1137B5078B}" type="doc">
      <dgm:prSet loTypeId="urn:microsoft.com/office/officeart/2005/8/layout/venn3" loCatId="icon" qsTypeId="urn:microsoft.com/office/officeart/2005/8/quickstyle/simple1" qsCatId="simple" csTypeId="urn:microsoft.com/office/officeart/2005/8/colors/colorful1" csCatId="colorful" phldr="1"/>
      <dgm:spPr/>
      <dgm:t>
        <a:bodyPr/>
        <a:lstStyle/>
        <a:p>
          <a:endParaRPr lang="en-US"/>
        </a:p>
      </dgm:t>
    </dgm:pt>
    <dgm:pt modelId="{15F858BE-12F3-4653-B340-0B188B98203C}">
      <dgm:prSet custT="1"/>
      <dgm:spPr/>
      <dgm:t>
        <a:bodyPr/>
        <a:lstStyle/>
        <a:p>
          <a:r>
            <a:rPr lang="en-US" sz="3600" dirty="0">
              <a:solidFill>
                <a:schemeClr val="tx1">
                  <a:lumMod val="75000"/>
                  <a:lumOff val="25000"/>
                </a:schemeClr>
              </a:solidFill>
            </a:rPr>
            <a:t>Lungs</a:t>
          </a:r>
        </a:p>
      </dgm:t>
    </dgm:pt>
    <dgm:pt modelId="{A18FFBF8-8B7D-40D4-A330-31FF915469FD}" type="parTrans" cxnId="{DEBC30EA-F307-450A-9FE0-DE38E709B7C6}">
      <dgm:prSet/>
      <dgm:spPr/>
      <dgm:t>
        <a:bodyPr/>
        <a:lstStyle/>
        <a:p>
          <a:endParaRPr lang="en-US" sz="1100">
            <a:solidFill>
              <a:schemeClr val="tx1">
                <a:lumMod val="75000"/>
                <a:lumOff val="25000"/>
              </a:schemeClr>
            </a:solidFill>
          </a:endParaRPr>
        </a:p>
      </dgm:t>
    </dgm:pt>
    <dgm:pt modelId="{BAF7F54C-54BB-4E32-A3BE-70FDDE1ACC7A}" type="sibTrans" cxnId="{DEBC30EA-F307-450A-9FE0-DE38E709B7C6}">
      <dgm:prSet/>
      <dgm:spPr/>
      <dgm:t>
        <a:bodyPr/>
        <a:lstStyle/>
        <a:p>
          <a:endParaRPr lang="en-US" sz="1100">
            <a:solidFill>
              <a:schemeClr val="tx1">
                <a:lumMod val="75000"/>
                <a:lumOff val="25000"/>
              </a:schemeClr>
            </a:solidFill>
          </a:endParaRPr>
        </a:p>
      </dgm:t>
    </dgm:pt>
    <dgm:pt modelId="{18935234-F39B-4F64-9D3E-ECC198090598}">
      <dgm:prSet custT="1"/>
      <dgm:spPr/>
      <dgm:t>
        <a:bodyPr/>
        <a:lstStyle/>
        <a:p>
          <a:r>
            <a:rPr lang="en-US" sz="3600" dirty="0">
              <a:solidFill>
                <a:schemeClr val="tx1">
                  <a:lumMod val="75000"/>
                  <a:lumOff val="25000"/>
                </a:schemeClr>
              </a:solidFill>
            </a:rPr>
            <a:t>Brain</a:t>
          </a:r>
        </a:p>
      </dgm:t>
    </dgm:pt>
    <dgm:pt modelId="{B6CB3CF8-E647-4BD2-92CD-1EEA584C5221}" type="parTrans" cxnId="{91D2593C-7D74-43E8-BC24-122A9C83402E}">
      <dgm:prSet/>
      <dgm:spPr/>
      <dgm:t>
        <a:bodyPr/>
        <a:lstStyle/>
        <a:p>
          <a:endParaRPr lang="en-US" sz="1100">
            <a:solidFill>
              <a:schemeClr val="tx1">
                <a:lumMod val="75000"/>
                <a:lumOff val="25000"/>
              </a:schemeClr>
            </a:solidFill>
          </a:endParaRPr>
        </a:p>
      </dgm:t>
    </dgm:pt>
    <dgm:pt modelId="{A80C0A60-9866-4750-AF50-82E6D30D27C4}" type="sibTrans" cxnId="{91D2593C-7D74-43E8-BC24-122A9C83402E}">
      <dgm:prSet/>
      <dgm:spPr/>
      <dgm:t>
        <a:bodyPr/>
        <a:lstStyle/>
        <a:p>
          <a:endParaRPr lang="en-US" sz="1100">
            <a:solidFill>
              <a:schemeClr val="tx1">
                <a:lumMod val="75000"/>
                <a:lumOff val="25000"/>
              </a:schemeClr>
            </a:solidFill>
          </a:endParaRPr>
        </a:p>
      </dgm:t>
    </dgm:pt>
    <dgm:pt modelId="{3CA3A262-78E2-46B9-86B9-EC5A18FB14DE}">
      <dgm:prSet custT="1"/>
      <dgm:spPr/>
      <dgm:t>
        <a:bodyPr/>
        <a:lstStyle/>
        <a:p>
          <a:r>
            <a:rPr lang="en-US" sz="3600" dirty="0">
              <a:solidFill>
                <a:schemeClr val="tx1">
                  <a:lumMod val="75000"/>
                  <a:lumOff val="25000"/>
                </a:schemeClr>
              </a:solidFill>
            </a:rPr>
            <a:t>Heart</a:t>
          </a:r>
        </a:p>
      </dgm:t>
    </dgm:pt>
    <dgm:pt modelId="{6BBE6B70-7535-4543-9D22-9A5FD3AA825E}" type="parTrans" cxnId="{DA22B488-0463-414F-B875-46191CF8188F}">
      <dgm:prSet/>
      <dgm:spPr/>
      <dgm:t>
        <a:bodyPr/>
        <a:lstStyle/>
        <a:p>
          <a:endParaRPr lang="en-US" sz="1100">
            <a:solidFill>
              <a:schemeClr val="tx1">
                <a:lumMod val="75000"/>
                <a:lumOff val="25000"/>
              </a:schemeClr>
            </a:solidFill>
          </a:endParaRPr>
        </a:p>
      </dgm:t>
    </dgm:pt>
    <dgm:pt modelId="{B3A5339B-3B69-46DF-810A-B2517955555D}" type="sibTrans" cxnId="{DA22B488-0463-414F-B875-46191CF8188F}">
      <dgm:prSet/>
      <dgm:spPr/>
      <dgm:t>
        <a:bodyPr/>
        <a:lstStyle/>
        <a:p>
          <a:endParaRPr lang="en-US" sz="1100">
            <a:solidFill>
              <a:schemeClr val="tx1">
                <a:lumMod val="75000"/>
                <a:lumOff val="25000"/>
              </a:schemeClr>
            </a:solidFill>
          </a:endParaRPr>
        </a:p>
      </dgm:t>
    </dgm:pt>
    <dgm:pt modelId="{5B142ACC-48B8-4B3A-AB6C-AB5319C04931}">
      <dgm:prSet custT="1"/>
      <dgm:spPr/>
      <dgm:t>
        <a:bodyPr/>
        <a:lstStyle/>
        <a:p>
          <a:r>
            <a:rPr lang="en-US" sz="3600" dirty="0">
              <a:solidFill>
                <a:schemeClr val="tx1">
                  <a:lumMod val="75000"/>
                  <a:lumOff val="25000"/>
                </a:schemeClr>
              </a:solidFill>
            </a:rPr>
            <a:t>Chest</a:t>
          </a:r>
        </a:p>
      </dgm:t>
    </dgm:pt>
    <dgm:pt modelId="{5206BD87-33F2-4F76-9D09-38D0C6999523}" type="parTrans" cxnId="{5D5398BD-C323-4E06-BFC1-8485F85E0753}">
      <dgm:prSet/>
      <dgm:spPr/>
      <dgm:t>
        <a:bodyPr/>
        <a:lstStyle/>
        <a:p>
          <a:endParaRPr lang="en-IN"/>
        </a:p>
      </dgm:t>
    </dgm:pt>
    <dgm:pt modelId="{FC244DBB-E1FC-4980-BDED-46330A9BE8B3}" type="sibTrans" cxnId="{5D5398BD-C323-4E06-BFC1-8485F85E0753}">
      <dgm:prSet/>
      <dgm:spPr/>
      <dgm:t>
        <a:bodyPr/>
        <a:lstStyle/>
        <a:p>
          <a:endParaRPr lang="en-IN"/>
        </a:p>
      </dgm:t>
    </dgm:pt>
    <dgm:pt modelId="{52BAA77B-C6FA-CB4B-838B-9FFE5D282065}" type="pres">
      <dgm:prSet presAssocID="{64F98948-3320-4B7F-80FB-AB1137B5078B}" presName="Name0" presStyleCnt="0">
        <dgm:presLayoutVars>
          <dgm:dir/>
          <dgm:resizeHandles val="exact"/>
        </dgm:presLayoutVars>
      </dgm:prSet>
      <dgm:spPr/>
    </dgm:pt>
    <dgm:pt modelId="{9C40E17B-9450-7742-BC2D-E5219F2ECB22}" type="pres">
      <dgm:prSet presAssocID="{15F858BE-12F3-4653-B340-0B188B98203C}" presName="Name5" presStyleLbl="vennNode1" presStyleIdx="0" presStyleCnt="4" custLinFactNeighborX="13361" custLinFactNeighborY="9834">
        <dgm:presLayoutVars>
          <dgm:bulletEnabled val="1"/>
        </dgm:presLayoutVars>
      </dgm:prSet>
      <dgm:spPr/>
    </dgm:pt>
    <dgm:pt modelId="{03B16FE9-38F5-3147-92DC-ED3738B175A5}" type="pres">
      <dgm:prSet presAssocID="{BAF7F54C-54BB-4E32-A3BE-70FDDE1ACC7A}" presName="space" presStyleCnt="0"/>
      <dgm:spPr/>
    </dgm:pt>
    <dgm:pt modelId="{5DEE9D32-C962-414F-8371-D3F310F6B736}" type="pres">
      <dgm:prSet presAssocID="{18935234-F39B-4F64-9D3E-ECC198090598}" presName="Name5" presStyleLbl="vennNode1" presStyleIdx="1" presStyleCnt="4" custLinFactNeighborX="9837" custLinFactNeighborY="-53">
        <dgm:presLayoutVars>
          <dgm:bulletEnabled val="1"/>
        </dgm:presLayoutVars>
      </dgm:prSet>
      <dgm:spPr/>
    </dgm:pt>
    <dgm:pt modelId="{3C4D2E5F-A3EE-D142-8612-E5DC0C39BBA4}" type="pres">
      <dgm:prSet presAssocID="{A80C0A60-9866-4750-AF50-82E6D30D27C4}" presName="space" presStyleCnt="0"/>
      <dgm:spPr/>
    </dgm:pt>
    <dgm:pt modelId="{C4F8DD03-4ECC-6140-8263-FBA3F82A527A}" type="pres">
      <dgm:prSet presAssocID="{3CA3A262-78E2-46B9-86B9-EC5A18FB14DE}" presName="Name5" presStyleLbl="vennNode1" presStyleIdx="2" presStyleCnt="4">
        <dgm:presLayoutVars>
          <dgm:bulletEnabled val="1"/>
        </dgm:presLayoutVars>
      </dgm:prSet>
      <dgm:spPr/>
    </dgm:pt>
    <dgm:pt modelId="{025A9F8B-B0EB-4D73-8E61-FC5692120173}" type="pres">
      <dgm:prSet presAssocID="{B3A5339B-3B69-46DF-810A-B2517955555D}" presName="space" presStyleCnt="0"/>
      <dgm:spPr/>
    </dgm:pt>
    <dgm:pt modelId="{61A7EFD8-1847-40FB-B0CB-818F6C462AD8}" type="pres">
      <dgm:prSet presAssocID="{5B142ACC-48B8-4B3A-AB6C-AB5319C04931}" presName="Name5" presStyleLbl="vennNode1" presStyleIdx="3" presStyleCnt="4" custLinFactNeighborX="13361" custLinFactNeighborY="9834">
        <dgm:presLayoutVars>
          <dgm:bulletEnabled val="1"/>
        </dgm:presLayoutVars>
      </dgm:prSet>
      <dgm:spPr/>
    </dgm:pt>
  </dgm:ptLst>
  <dgm:cxnLst>
    <dgm:cxn modelId="{E0DEED2D-7B1B-E849-BD91-33F3B2FCF0D3}" type="presOf" srcId="{3CA3A262-78E2-46B9-86B9-EC5A18FB14DE}" destId="{C4F8DD03-4ECC-6140-8263-FBA3F82A527A}" srcOrd="0" destOrd="0" presId="urn:microsoft.com/office/officeart/2005/8/layout/venn3"/>
    <dgm:cxn modelId="{71045C35-E4CA-7248-A1BF-29A64ED88ABA}" type="presOf" srcId="{64F98948-3320-4B7F-80FB-AB1137B5078B}" destId="{52BAA77B-C6FA-CB4B-838B-9FFE5D282065}" srcOrd="0" destOrd="0" presId="urn:microsoft.com/office/officeart/2005/8/layout/venn3"/>
    <dgm:cxn modelId="{91D2593C-7D74-43E8-BC24-122A9C83402E}" srcId="{64F98948-3320-4B7F-80FB-AB1137B5078B}" destId="{18935234-F39B-4F64-9D3E-ECC198090598}" srcOrd="1" destOrd="0" parTransId="{B6CB3CF8-E647-4BD2-92CD-1EEA584C5221}" sibTransId="{A80C0A60-9866-4750-AF50-82E6D30D27C4}"/>
    <dgm:cxn modelId="{E7FF3446-008A-42AA-B641-D2B31EB6A9D9}" type="presOf" srcId="{5B142ACC-48B8-4B3A-AB6C-AB5319C04931}" destId="{61A7EFD8-1847-40FB-B0CB-818F6C462AD8}" srcOrd="0" destOrd="0" presId="urn:microsoft.com/office/officeart/2005/8/layout/venn3"/>
    <dgm:cxn modelId="{02D65347-532C-1A47-A4B4-83CF4D5B8AD7}" type="presOf" srcId="{15F858BE-12F3-4653-B340-0B188B98203C}" destId="{9C40E17B-9450-7742-BC2D-E5219F2ECB22}" srcOrd="0" destOrd="0" presId="urn:microsoft.com/office/officeart/2005/8/layout/venn3"/>
    <dgm:cxn modelId="{6F0D9A47-681A-2641-99D2-0B20F0B34241}" type="presOf" srcId="{18935234-F39B-4F64-9D3E-ECC198090598}" destId="{5DEE9D32-C962-414F-8371-D3F310F6B736}" srcOrd="0" destOrd="0" presId="urn:microsoft.com/office/officeart/2005/8/layout/venn3"/>
    <dgm:cxn modelId="{DA22B488-0463-414F-B875-46191CF8188F}" srcId="{64F98948-3320-4B7F-80FB-AB1137B5078B}" destId="{3CA3A262-78E2-46B9-86B9-EC5A18FB14DE}" srcOrd="2" destOrd="0" parTransId="{6BBE6B70-7535-4543-9D22-9A5FD3AA825E}" sibTransId="{B3A5339B-3B69-46DF-810A-B2517955555D}"/>
    <dgm:cxn modelId="{5D5398BD-C323-4E06-BFC1-8485F85E0753}" srcId="{64F98948-3320-4B7F-80FB-AB1137B5078B}" destId="{5B142ACC-48B8-4B3A-AB6C-AB5319C04931}" srcOrd="3" destOrd="0" parTransId="{5206BD87-33F2-4F76-9D09-38D0C6999523}" sibTransId="{FC244DBB-E1FC-4980-BDED-46330A9BE8B3}"/>
    <dgm:cxn modelId="{DEBC30EA-F307-450A-9FE0-DE38E709B7C6}" srcId="{64F98948-3320-4B7F-80FB-AB1137B5078B}" destId="{15F858BE-12F3-4653-B340-0B188B98203C}" srcOrd="0" destOrd="0" parTransId="{A18FFBF8-8B7D-40D4-A330-31FF915469FD}" sibTransId="{BAF7F54C-54BB-4E32-A3BE-70FDDE1ACC7A}"/>
    <dgm:cxn modelId="{98D87B17-55AC-384A-80D4-808C7319C859}" type="presParOf" srcId="{52BAA77B-C6FA-CB4B-838B-9FFE5D282065}" destId="{9C40E17B-9450-7742-BC2D-E5219F2ECB22}" srcOrd="0" destOrd="0" presId="urn:microsoft.com/office/officeart/2005/8/layout/venn3"/>
    <dgm:cxn modelId="{8B72A41C-73F6-C749-B10F-A6BAFC4652D2}" type="presParOf" srcId="{52BAA77B-C6FA-CB4B-838B-9FFE5D282065}" destId="{03B16FE9-38F5-3147-92DC-ED3738B175A5}" srcOrd="1" destOrd="0" presId="urn:microsoft.com/office/officeart/2005/8/layout/venn3"/>
    <dgm:cxn modelId="{81E1F023-A3E2-D248-8E23-4D2148367C14}" type="presParOf" srcId="{52BAA77B-C6FA-CB4B-838B-9FFE5D282065}" destId="{5DEE9D32-C962-414F-8371-D3F310F6B736}" srcOrd="2" destOrd="0" presId="urn:microsoft.com/office/officeart/2005/8/layout/venn3"/>
    <dgm:cxn modelId="{A2B9711C-7B84-3C47-8FF2-3246E9110BCD}" type="presParOf" srcId="{52BAA77B-C6FA-CB4B-838B-9FFE5D282065}" destId="{3C4D2E5F-A3EE-D142-8612-E5DC0C39BBA4}" srcOrd="3" destOrd="0" presId="urn:microsoft.com/office/officeart/2005/8/layout/venn3"/>
    <dgm:cxn modelId="{093D63C4-FB7A-784A-8725-07BA4BD78D82}" type="presParOf" srcId="{52BAA77B-C6FA-CB4B-838B-9FFE5D282065}" destId="{C4F8DD03-4ECC-6140-8263-FBA3F82A527A}" srcOrd="4" destOrd="0" presId="urn:microsoft.com/office/officeart/2005/8/layout/venn3"/>
    <dgm:cxn modelId="{6F51CDB3-2E0A-4F76-9F7E-6EAB860B8365}" type="presParOf" srcId="{52BAA77B-C6FA-CB4B-838B-9FFE5D282065}" destId="{025A9F8B-B0EB-4D73-8E61-FC5692120173}" srcOrd="5" destOrd="0" presId="urn:microsoft.com/office/officeart/2005/8/layout/venn3"/>
    <dgm:cxn modelId="{39877A19-2014-4C12-B369-5E3C5FEFF483}" type="presParOf" srcId="{52BAA77B-C6FA-CB4B-838B-9FFE5D282065}" destId="{61A7EFD8-1847-40FB-B0CB-818F6C462AD8}" srcOrd="6"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40E17B-9450-7742-BC2D-E5219F2ECB22}">
      <dsp:nvSpPr>
        <dsp:cNvPr id="0" name=""/>
        <dsp:cNvSpPr/>
      </dsp:nvSpPr>
      <dsp:spPr>
        <a:xfrm>
          <a:off x="178880" y="3179"/>
          <a:ext cx="3012541" cy="3012541"/>
        </a:xfrm>
        <a:prstGeom prst="ellipse">
          <a:avLst/>
        </a:prstGeom>
        <a:solidFill>
          <a:schemeClr val="accent2">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5790" tIns="45720" rIns="165790" bIns="45720"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lumMod val="75000"/>
                  <a:lumOff val="25000"/>
                </a:schemeClr>
              </a:solidFill>
            </a:rPr>
            <a:t>Lungs</a:t>
          </a:r>
        </a:p>
      </dsp:txBody>
      <dsp:txXfrm>
        <a:off x="620056" y="444355"/>
        <a:ext cx="2130189" cy="2130189"/>
      </dsp:txXfrm>
    </dsp:sp>
    <dsp:sp modelId="{5DEE9D32-C962-414F-8371-D3F310F6B736}">
      <dsp:nvSpPr>
        <dsp:cNvPr id="0" name=""/>
        <dsp:cNvSpPr/>
      </dsp:nvSpPr>
      <dsp:spPr>
        <a:xfrm>
          <a:off x="2567681" y="0"/>
          <a:ext cx="3012541" cy="3012541"/>
        </a:xfrm>
        <a:prstGeom prst="ellipse">
          <a:avLst/>
        </a:prstGeom>
        <a:solidFill>
          <a:schemeClr val="accent3">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5790" tIns="45720" rIns="165790" bIns="45720"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lumMod val="75000"/>
                  <a:lumOff val="25000"/>
                </a:schemeClr>
              </a:solidFill>
            </a:rPr>
            <a:t>Brain</a:t>
          </a:r>
        </a:p>
      </dsp:txBody>
      <dsp:txXfrm>
        <a:off x="3008857" y="441176"/>
        <a:ext cx="2130189" cy="2130189"/>
      </dsp:txXfrm>
    </dsp:sp>
    <dsp:sp modelId="{C4F8DD03-4ECC-6140-8263-FBA3F82A527A}">
      <dsp:nvSpPr>
        <dsp:cNvPr id="0" name=""/>
        <dsp:cNvSpPr/>
      </dsp:nvSpPr>
      <dsp:spPr>
        <a:xfrm>
          <a:off x="4918446" y="1589"/>
          <a:ext cx="3012541" cy="3012541"/>
        </a:xfrm>
        <a:prstGeom prst="ellipse">
          <a:avLst/>
        </a:prstGeom>
        <a:solidFill>
          <a:schemeClr val="accent4">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5790" tIns="45720" rIns="165790" bIns="45720"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lumMod val="75000"/>
                  <a:lumOff val="25000"/>
                </a:schemeClr>
              </a:solidFill>
            </a:rPr>
            <a:t>Heart</a:t>
          </a:r>
        </a:p>
      </dsp:txBody>
      <dsp:txXfrm>
        <a:off x="5359622" y="442765"/>
        <a:ext cx="2130189" cy="2130189"/>
      </dsp:txXfrm>
    </dsp:sp>
    <dsp:sp modelId="{61A7EFD8-1847-40FB-B0CB-818F6C462AD8}">
      <dsp:nvSpPr>
        <dsp:cNvPr id="0" name=""/>
        <dsp:cNvSpPr/>
      </dsp:nvSpPr>
      <dsp:spPr>
        <a:xfrm>
          <a:off x="7408981" y="3179"/>
          <a:ext cx="3012541" cy="3012541"/>
        </a:xfrm>
        <a:prstGeom prst="ellipse">
          <a:avLst/>
        </a:prstGeom>
        <a:solidFill>
          <a:schemeClr val="accent5">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5790" tIns="45720" rIns="165790" bIns="45720"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lumMod val="75000"/>
                  <a:lumOff val="25000"/>
                </a:schemeClr>
              </a:solidFill>
            </a:rPr>
            <a:t>Chest</a:t>
          </a:r>
        </a:p>
      </dsp:txBody>
      <dsp:txXfrm>
        <a:off x="7850157" y="444355"/>
        <a:ext cx="2130189" cy="2130189"/>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Oval 10">
            <a:extLst>
              <a:ext uri="{FF2B5EF4-FFF2-40B4-BE49-F238E27FC236}">
                <a16:creationId xmlns:a16="http://schemas.microsoft.com/office/drawing/2014/main" id="{68EC5FC9-F7D0-0141-850B-7623CA81A77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B8F839E6-7F1F-6E4D-B83C-F5DA99E98229}"/>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EACA50E-A3A8-9D41-B30C-03B00FB2DEF0}"/>
              </a:ext>
            </a:extLst>
          </p:cNvPr>
          <p:cNvSpPr/>
          <p:nvPr userDrawn="1"/>
        </p:nvSpPr>
        <p:spPr>
          <a:xfrm>
            <a:off x="5664569" y="541205"/>
            <a:ext cx="283407" cy="283407"/>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A92073B-F20B-034A-BC3A-9B993F0DD0BA}"/>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4091F50-D240-B145-B0B1-DAEDDFDE34AD}"/>
              </a:ext>
            </a:extLst>
          </p:cNvPr>
          <p:cNvSpPr/>
          <p:nvPr userDrawn="1"/>
        </p:nvSpPr>
        <p:spPr>
          <a:xfrm>
            <a:off x="0" y="-1994"/>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71DAD948-6707-714E-9E8F-26A36F4AE20E}"/>
              </a:ext>
            </a:extLst>
          </p:cNvPr>
          <p:cNvSpPr/>
          <p:nvPr userDrawn="1"/>
        </p:nvSpPr>
        <p:spPr>
          <a:xfrm>
            <a:off x="10429390" y="360726"/>
            <a:ext cx="1035859" cy="1035859"/>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5F81511-AC79-6748-869A-9982CD568B16}"/>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5">
            <a:extLst>
              <a:ext uri="{FF2B5EF4-FFF2-40B4-BE49-F238E27FC236}">
                <a16:creationId xmlns:a16="http://schemas.microsoft.com/office/drawing/2014/main" id="{A6F72D4E-9F4D-6341-9F9E-63E01AF59B47}"/>
              </a:ext>
            </a:extLst>
          </p:cNvPr>
          <p:cNvSpPr>
            <a:spLocks noGrp="1"/>
          </p:cNvSpPr>
          <p:nvPr>
            <p:ph type="pic" sz="quarter" idx="13"/>
          </p:nvPr>
        </p:nvSpPr>
        <p:spPr>
          <a:xfrm>
            <a:off x="5654414" y="265113"/>
            <a:ext cx="6089650" cy="608965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4/11/2021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1097279" y="2322728"/>
            <a:ext cx="4144096"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Oval 10">
            <a:extLst>
              <a:ext uri="{FF2B5EF4-FFF2-40B4-BE49-F238E27FC236}">
                <a16:creationId xmlns:a16="http://schemas.microsoft.com/office/drawing/2014/main" id="{2CB8633A-7C70-3C48-8FEE-69941AF2B466}"/>
              </a:ext>
            </a:extLst>
          </p:cNvPr>
          <p:cNvSpPr/>
          <p:nvPr userDrawn="1"/>
        </p:nvSpPr>
        <p:spPr>
          <a:xfrm>
            <a:off x="5535466" y="5600935"/>
            <a:ext cx="643415" cy="643415"/>
          </a:xfrm>
          <a:prstGeom prst="ellipse">
            <a:avLst/>
          </a:prstGeom>
          <a:noFill/>
          <a:ln w="381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3B967D9-597D-E14A-AE80-4C3877655FB2}"/>
              </a:ext>
            </a:extLst>
          </p:cNvPr>
          <p:cNvSpPr/>
          <p:nvPr userDrawn="1"/>
        </p:nvSpPr>
        <p:spPr>
          <a:xfrm>
            <a:off x="5664569" y="541205"/>
            <a:ext cx="283407" cy="283407"/>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B7114435-8CC0-E744-B541-8EF28B774ECF}"/>
              </a:ext>
            </a:extLst>
          </p:cNvPr>
          <p:cNvSpPr/>
          <p:nvPr userDrawn="1"/>
        </p:nvSpPr>
        <p:spPr>
          <a:xfrm flipV="1">
            <a:off x="11885583" y="3453319"/>
            <a:ext cx="167338" cy="16733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BB844B6D-9772-1D4A-A22A-19F6A1250CD6}"/>
              </a:ext>
            </a:extLst>
          </p:cNvPr>
          <p:cNvGrpSpPr/>
          <p:nvPr userDrawn="1"/>
        </p:nvGrpSpPr>
        <p:grpSpPr>
          <a:xfrm rot="5400000">
            <a:off x="-21619" y="1088453"/>
            <a:ext cx="910099" cy="99010"/>
            <a:chOff x="622418" y="280927"/>
            <a:chExt cx="2335705" cy="254101"/>
          </a:xfrm>
        </p:grpSpPr>
        <p:sp>
          <p:nvSpPr>
            <p:cNvPr id="31" name="Oval 30">
              <a:extLst>
                <a:ext uri="{FF2B5EF4-FFF2-40B4-BE49-F238E27FC236}">
                  <a16:creationId xmlns:a16="http://schemas.microsoft.com/office/drawing/2014/main" id="{4834FA13-7139-8546-99A9-CF39B5EDFDF5}"/>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46C656-7A16-8445-80B5-88C23703E694}"/>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E0A223A-22AD-6D40-9B6F-62F488036D58}"/>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1DB8FD84-D022-E842-9B56-88F0574EBD30}"/>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42F4DC0E-4CC4-374D-BE14-132577B95A70}"/>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A4E00522-1D16-F244-89FE-668EEBD08F2B}"/>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itle 1">
            <a:extLst>
              <a:ext uri="{FF2B5EF4-FFF2-40B4-BE49-F238E27FC236}">
                <a16:creationId xmlns:a16="http://schemas.microsoft.com/office/drawing/2014/main" id="{C4C5AC59-B537-D54C-9B5C-55B75E9117A7}"/>
              </a:ext>
            </a:extLst>
          </p:cNvPr>
          <p:cNvSpPr>
            <a:spLocks noGrp="1"/>
          </p:cNvSpPr>
          <p:nvPr>
            <p:ph type="title" hasCustomPrompt="1"/>
          </p:nvPr>
        </p:nvSpPr>
        <p:spPr>
          <a:xfrm>
            <a:off x="1097280" y="421817"/>
            <a:ext cx="4144095"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1253830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21" name="Group 20">
            <a:extLst>
              <a:ext uri="{FF2B5EF4-FFF2-40B4-BE49-F238E27FC236}">
                <a16:creationId xmlns:a16="http://schemas.microsoft.com/office/drawing/2014/main" id="{7A2141DD-8D8D-FA43-BD4F-2CFC93C87782}"/>
              </a:ext>
            </a:extLst>
          </p:cNvPr>
          <p:cNvGrpSpPr/>
          <p:nvPr userDrawn="1"/>
        </p:nvGrpSpPr>
        <p:grpSpPr>
          <a:xfrm rot="5400000">
            <a:off x="-21619" y="1088453"/>
            <a:ext cx="910099" cy="99010"/>
            <a:chOff x="622418" y="280927"/>
            <a:chExt cx="2335705" cy="254101"/>
          </a:xfrm>
        </p:grpSpPr>
        <p:sp>
          <p:nvSpPr>
            <p:cNvPr id="22" name="Oval 21">
              <a:extLst>
                <a:ext uri="{FF2B5EF4-FFF2-40B4-BE49-F238E27FC236}">
                  <a16:creationId xmlns:a16="http://schemas.microsoft.com/office/drawing/2014/main" id="{71A62821-5E0F-DE41-B5C2-17A3A7277F4E}"/>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C311AE14-D8F0-1D4C-9D8D-60383658279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1F2BE645-D4F2-304C-9AFA-473D8F888A85}"/>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93640330-30A6-6948-87A7-9DE6D41794F5}"/>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ADFB6548-D83C-1D4E-AE87-2E8F1D3D0FA7}"/>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97C7400-7EDC-8845-AB5A-80FB8175C1E2}"/>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BC941C44-9B96-0040-8C71-D8364EB577C2}"/>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9" name="Oval 28">
            <a:extLst>
              <a:ext uri="{FF2B5EF4-FFF2-40B4-BE49-F238E27FC236}">
                <a16:creationId xmlns:a16="http://schemas.microsoft.com/office/drawing/2014/main" id="{E014993B-5057-2A4C-9CA0-383DC5504020}"/>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43B110E8-1FE2-BC47-A5AE-4C698B688B65}"/>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87DACF2F-5D4D-434D-8786-E4DF0385E6F6}"/>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FE816CC-CBCA-7946-B9E5-E9649EF369BE}"/>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Picture Placeholder 3">
            <a:extLst>
              <a:ext uri="{FF2B5EF4-FFF2-40B4-BE49-F238E27FC236}">
                <a16:creationId xmlns:a16="http://schemas.microsoft.com/office/drawing/2014/main" id="{C950F4E3-11A9-2549-A00D-601AEF6E49A4}"/>
              </a:ext>
            </a:extLst>
          </p:cNvPr>
          <p:cNvSpPr>
            <a:spLocks noGrp="1"/>
          </p:cNvSpPr>
          <p:nvPr>
            <p:ph type="pic" sz="quarter" idx="13"/>
          </p:nvPr>
        </p:nvSpPr>
        <p:spPr>
          <a:xfrm>
            <a:off x="1097279" y="2160508"/>
            <a:ext cx="2919413" cy="2919413"/>
          </a:xfrm>
          <a:prstGeom prst="ellipse">
            <a:avLst/>
          </a:prstGeom>
          <a:solidFill>
            <a:srgbClr val="EDEFF7"/>
          </a:solidFill>
          <a:ln w="38100">
            <a:solidFill>
              <a:schemeClr val="accent3"/>
            </a:solidFill>
          </a:ln>
        </p:spPr>
        <p:txBody>
          <a:bodyPr anchor="ctr"/>
          <a:lstStyle>
            <a:lvl1pPr algn="ctr">
              <a:defRPr/>
            </a:lvl1pPr>
          </a:lstStyle>
          <a:p>
            <a:r>
              <a:rPr lang="en-US"/>
              <a:t>Click icon to add picture</a:t>
            </a:r>
            <a:endParaRPr lang="en-US" dirty="0"/>
          </a:p>
        </p:txBody>
      </p:sp>
      <p:sp>
        <p:nvSpPr>
          <p:cNvPr id="21" name="Picture Placeholder 3">
            <a:extLst>
              <a:ext uri="{FF2B5EF4-FFF2-40B4-BE49-F238E27FC236}">
                <a16:creationId xmlns:a16="http://schemas.microsoft.com/office/drawing/2014/main" id="{21B5A175-E633-E74F-AE3B-DF58F989F443}"/>
              </a:ext>
            </a:extLst>
          </p:cNvPr>
          <p:cNvSpPr>
            <a:spLocks noGrp="1"/>
          </p:cNvSpPr>
          <p:nvPr>
            <p:ph type="pic" sz="quarter" idx="14"/>
          </p:nvPr>
        </p:nvSpPr>
        <p:spPr>
          <a:xfrm>
            <a:off x="4659186" y="2160508"/>
            <a:ext cx="2919413" cy="2919413"/>
          </a:xfrm>
          <a:prstGeom prst="ellipse">
            <a:avLst/>
          </a:prstGeom>
          <a:solidFill>
            <a:srgbClr val="EDEFF7"/>
          </a:solidFill>
          <a:ln w="38100">
            <a:solidFill>
              <a:schemeClr val="accent6"/>
            </a:solidFill>
          </a:ln>
        </p:spPr>
        <p:txBody>
          <a:bodyPr anchor="ctr"/>
          <a:lstStyle>
            <a:lvl1pPr algn="ctr">
              <a:defRPr/>
            </a:lvl1pPr>
          </a:lstStyle>
          <a:p>
            <a:r>
              <a:rPr lang="en-US"/>
              <a:t>Click icon to add picture</a:t>
            </a:r>
            <a:endParaRPr lang="en-US" dirty="0"/>
          </a:p>
        </p:txBody>
      </p:sp>
      <p:sp>
        <p:nvSpPr>
          <p:cNvPr id="22" name="Picture Placeholder 3">
            <a:extLst>
              <a:ext uri="{FF2B5EF4-FFF2-40B4-BE49-F238E27FC236}">
                <a16:creationId xmlns:a16="http://schemas.microsoft.com/office/drawing/2014/main" id="{261D2778-BA56-D247-9B2C-28D010C9D4E2}"/>
              </a:ext>
            </a:extLst>
          </p:cNvPr>
          <p:cNvSpPr>
            <a:spLocks noGrp="1"/>
          </p:cNvSpPr>
          <p:nvPr>
            <p:ph type="pic" sz="quarter" idx="15"/>
          </p:nvPr>
        </p:nvSpPr>
        <p:spPr>
          <a:xfrm>
            <a:off x="8221093" y="2160508"/>
            <a:ext cx="2919413" cy="2919413"/>
          </a:xfrm>
          <a:prstGeom prst="ellipse">
            <a:avLst/>
          </a:prstGeom>
          <a:solidFill>
            <a:srgbClr val="EDEFF7"/>
          </a:solidFill>
          <a:ln w="38100">
            <a:solidFill>
              <a:schemeClr val="accent1"/>
            </a:solidFill>
          </a:ln>
        </p:spPr>
        <p:txBody>
          <a:bodyPr anchor="ctr"/>
          <a:lstStyle>
            <a:lvl1pPr algn="ctr">
              <a:defRPr/>
            </a:lvl1pPr>
          </a:lstStyle>
          <a:p>
            <a:r>
              <a:rPr lang="en-US"/>
              <a:t>Click icon to add picture</a:t>
            </a:r>
            <a:endParaRPr lang="en-US" dirty="0"/>
          </a:p>
        </p:txBody>
      </p:sp>
      <p:sp>
        <p:nvSpPr>
          <p:cNvPr id="23" name="Text Placeholder 3">
            <a:extLst>
              <a:ext uri="{FF2B5EF4-FFF2-40B4-BE49-F238E27FC236}">
                <a16:creationId xmlns:a16="http://schemas.microsoft.com/office/drawing/2014/main" id="{2DAF6EFF-134E-BA40-8B51-917FDE13C076}"/>
              </a:ext>
            </a:extLst>
          </p:cNvPr>
          <p:cNvSpPr>
            <a:spLocks noGrp="1"/>
          </p:cNvSpPr>
          <p:nvPr>
            <p:ph type="body" sz="half" idx="2" hasCustomPrompt="1"/>
          </p:nvPr>
        </p:nvSpPr>
        <p:spPr>
          <a:xfrm>
            <a:off x="1097279"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4" name="Text Placeholder 3">
            <a:extLst>
              <a:ext uri="{FF2B5EF4-FFF2-40B4-BE49-F238E27FC236}">
                <a16:creationId xmlns:a16="http://schemas.microsoft.com/office/drawing/2014/main" id="{188BF917-678C-1249-95B9-7FD2AC7B2231}"/>
              </a:ext>
            </a:extLst>
          </p:cNvPr>
          <p:cNvSpPr>
            <a:spLocks noGrp="1"/>
          </p:cNvSpPr>
          <p:nvPr>
            <p:ph type="body" sz="half" idx="16" hasCustomPrompt="1"/>
          </p:nvPr>
        </p:nvSpPr>
        <p:spPr>
          <a:xfrm>
            <a:off x="4666773"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5" name="Text Placeholder 3">
            <a:extLst>
              <a:ext uri="{FF2B5EF4-FFF2-40B4-BE49-F238E27FC236}">
                <a16:creationId xmlns:a16="http://schemas.microsoft.com/office/drawing/2014/main" id="{BAFF17AE-3EA2-2D47-BCDD-E5587B127062}"/>
              </a:ext>
            </a:extLst>
          </p:cNvPr>
          <p:cNvSpPr>
            <a:spLocks noGrp="1"/>
          </p:cNvSpPr>
          <p:nvPr>
            <p:ph type="body" sz="half" idx="17" hasCustomPrompt="1"/>
          </p:nvPr>
        </p:nvSpPr>
        <p:spPr>
          <a:xfrm>
            <a:off x="8236267"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grpSp>
        <p:nvGrpSpPr>
          <p:cNvPr id="26" name="Group 25">
            <a:extLst>
              <a:ext uri="{FF2B5EF4-FFF2-40B4-BE49-F238E27FC236}">
                <a16:creationId xmlns:a16="http://schemas.microsoft.com/office/drawing/2014/main" id="{F2D7EDB7-7C02-0245-8A1F-553F094A4429}"/>
              </a:ext>
            </a:extLst>
          </p:cNvPr>
          <p:cNvGrpSpPr/>
          <p:nvPr userDrawn="1"/>
        </p:nvGrpSpPr>
        <p:grpSpPr>
          <a:xfrm rot="5400000">
            <a:off x="-21619" y="1088453"/>
            <a:ext cx="910099" cy="99010"/>
            <a:chOff x="622418" y="280927"/>
            <a:chExt cx="2335705" cy="254101"/>
          </a:xfrm>
        </p:grpSpPr>
        <p:sp>
          <p:nvSpPr>
            <p:cNvPr id="27" name="Oval 26">
              <a:extLst>
                <a:ext uri="{FF2B5EF4-FFF2-40B4-BE49-F238E27FC236}">
                  <a16:creationId xmlns:a16="http://schemas.microsoft.com/office/drawing/2014/main" id="{8CF5D165-4F6F-2447-8B9E-8B0D94808ED3}"/>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146C35C7-7133-4C43-BBF7-575440F7BAD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33DD7BE-C379-5C42-9FB0-EF72161049F4}"/>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743DFC41-C6DE-7942-9358-E23A1EE8759D}"/>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2ABB593-7229-9548-8BCC-C947B1BF8D93}"/>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86D2413-D60D-484E-ACAB-31891AFDA133}"/>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itle 1">
            <a:extLst>
              <a:ext uri="{FF2B5EF4-FFF2-40B4-BE49-F238E27FC236}">
                <a16:creationId xmlns:a16="http://schemas.microsoft.com/office/drawing/2014/main" id="{86090E0F-345E-3D4B-8886-95D8A4A77CE7}"/>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325868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17873" y="758952"/>
            <a:ext cx="7356255" cy="3566160"/>
          </a:xfrm>
          <a:prstGeom prst="rect">
            <a:avLst/>
          </a:prstGeom>
        </p:spPr>
        <p:txBody>
          <a:bodyPr anchor="b" anchorCtr="0">
            <a:normAutofit/>
          </a:bodyPr>
          <a:lstStyle>
            <a:lvl1pPr algn="ctr">
              <a:lnSpc>
                <a:spcPct val="90000"/>
              </a:lnSpc>
              <a:defRPr sz="8000" b="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17873" y="4663440"/>
            <a:ext cx="7356255" cy="1143000"/>
          </a:xfrm>
        </p:spPr>
        <p:txBody>
          <a:bodyPr lIns="91440" rIns="91440" anchor="t" anchorCtr="0">
            <a:normAutofit/>
          </a:bodyPr>
          <a:lstStyle>
            <a:lvl1pPr marL="0" indent="0" algn="ctr">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158240" y="4485132"/>
            <a:ext cx="9875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Oval 11">
            <a:extLst>
              <a:ext uri="{FF2B5EF4-FFF2-40B4-BE49-F238E27FC236}">
                <a16:creationId xmlns:a16="http://schemas.microsoft.com/office/drawing/2014/main" id="{8675A452-E352-BE40-9E44-7C0E90F4DBC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72E00246-7C7C-8E48-B95E-02BE89F197F5}"/>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BF1652A-A323-BC48-9A00-7ECF1C4E1DA4}"/>
              </a:ext>
            </a:extLst>
          </p:cNvPr>
          <p:cNvSpPr/>
          <p:nvPr userDrawn="1"/>
        </p:nvSpPr>
        <p:spPr>
          <a:xfrm>
            <a:off x="11634902" y="2565781"/>
            <a:ext cx="283407" cy="283407"/>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F733BC29-8FD1-CB45-8FF6-0C7CC3CB423D}"/>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C67EB1F-C984-B840-BD1F-FD174D01A3AF}"/>
              </a:ext>
            </a:extLst>
          </p:cNvPr>
          <p:cNvSpPr/>
          <p:nvPr userDrawn="1"/>
        </p:nvSpPr>
        <p:spPr>
          <a:xfrm>
            <a:off x="6135" y="0"/>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9D75F8B1-A294-E349-BD08-B06B2954212A}"/>
              </a:ext>
            </a:extLst>
          </p:cNvPr>
          <p:cNvGrpSpPr/>
          <p:nvPr userDrawn="1"/>
        </p:nvGrpSpPr>
        <p:grpSpPr>
          <a:xfrm>
            <a:off x="495300" y="0"/>
            <a:ext cx="11201400" cy="6880860"/>
            <a:chOff x="495300" y="0"/>
            <a:chExt cx="11201400" cy="6880860"/>
          </a:xfrm>
        </p:grpSpPr>
        <p:sp>
          <p:nvSpPr>
            <p:cNvPr id="33" name="Freeform 32">
              <a:extLst>
                <a:ext uri="{FF2B5EF4-FFF2-40B4-BE49-F238E27FC236}">
                  <a16:creationId xmlns:a16="http://schemas.microsoft.com/office/drawing/2014/main" id="{5942EFAD-842E-9C46-9853-C0F135D24007}"/>
                </a:ext>
              </a:extLst>
            </p:cNvPr>
            <p:cNvSpPr/>
            <p:nvPr userDrawn="1"/>
          </p:nvSpPr>
          <p:spPr>
            <a:xfrm>
              <a:off x="495300" y="0"/>
              <a:ext cx="1337265" cy="6880860"/>
            </a:xfrm>
            <a:custGeom>
              <a:avLst/>
              <a:gdLst>
                <a:gd name="connsiteX0" fmla="*/ 1173967 w 1337265"/>
                <a:gd name="connsiteY0" fmla="*/ 0 h 6880860"/>
                <a:gd name="connsiteX1" fmla="*/ 1319300 w 1337265"/>
                <a:gd name="connsiteY1" fmla="*/ 0 h 6880860"/>
                <a:gd name="connsiteX2" fmla="*/ 1204253 w 1337265"/>
                <a:gd name="connsiteY2" fmla="*/ 146399 h 6880860"/>
                <a:gd name="connsiteX3" fmla="*/ 114300 w 1337265"/>
                <a:gd name="connsiteY3" fmla="*/ 3429000 h 6880860"/>
                <a:gd name="connsiteX4" fmla="*/ 1204253 w 1337265"/>
                <a:gd name="connsiteY4" fmla="*/ 6711601 h 6880860"/>
                <a:gd name="connsiteX5" fmla="*/ 1337265 w 1337265"/>
                <a:gd name="connsiteY5" fmla="*/ 6880860 h 6880860"/>
                <a:gd name="connsiteX6" fmla="*/ 1191931 w 1337265"/>
                <a:gd name="connsiteY6" fmla="*/ 6880860 h 6880860"/>
                <a:gd name="connsiteX7" fmla="*/ 1112661 w 1337265"/>
                <a:gd name="connsiteY7" fmla="*/ 6779988 h 6880860"/>
                <a:gd name="connsiteX8" fmla="*/ 0 w 1337265"/>
                <a:gd name="connsiteY8" fmla="*/ 3429000 h 6880860"/>
                <a:gd name="connsiteX9" fmla="*/ 1112661 w 1337265"/>
                <a:gd name="connsiteY9" fmla="*/ 78012 h 6880860"/>
                <a:gd name="connsiteX10" fmla="*/ 1173967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173967" y="0"/>
                  </a:moveTo>
                  <a:lnTo>
                    <a:pt x="1319300" y="0"/>
                  </a:lnTo>
                  <a:lnTo>
                    <a:pt x="1204253" y="146399"/>
                  </a:lnTo>
                  <a:cubicBezTo>
                    <a:pt x="519693" y="1061765"/>
                    <a:pt x="114300" y="2198040"/>
                    <a:pt x="114300" y="3429000"/>
                  </a:cubicBezTo>
                  <a:cubicBezTo>
                    <a:pt x="114300" y="4659960"/>
                    <a:pt x="519693" y="5796235"/>
                    <a:pt x="1204253" y="6711601"/>
                  </a:cubicBezTo>
                  <a:lnTo>
                    <a:pt x="1337265" y="6880860"/>
                  </a:lnTo>
                  <a:lnTo>
                    <a:pt x="1191931" y="6880860"/>
                  </a:lnTo>
                  <a:lnTo>
                    <a:pt x="1112661" y="6779988"/>
                  </a:lnTo>
                  <a:cubicBezTo>
                    <a:pt x="413839" y="5845552"/>
                    <a:pt x="0" y="4685605"/>
                    <a:pt x="0" y="3429000"/>
                  </a:cubicBezTo>
                  <a:cubicBezTo>
                    <a:pt x="0" y="2172395"/>
                    <a:pt x="413839" y="1012448"/>
                    <a:pt x="1112661" y="78012"/>
                  </a:cubicBezTo>
                  <a:lnTo>
                    <a:pt x="117396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a:extLst>
                <a:ext uri="{FF2B5EF4-FFF2-40B4-BE49-F238E27FC236}">
                  <a16:creationId xmlns:a16="http://schemas.microsoft.com/office/drawing/2014/main" id="{BE0B7AF7-52C0-EB45-93DE-79DFF44F5AAE}"/>
                </a:ext>
              </a:extLst>
            </p:cNvPr>
            <p:cNvSpPr/>
            <p:nvPr userDrawn="1"/>
          </p:nvSpPr>
          <p:spPr>
            <a:xfrm>
              <a:off x="10359435" y="0"/>
              <a:ext cx="1337265" cy="6880860"/>
            </a:xfrm>
            <a:custGeom>
              <a:avLst/>
              <a:gdLst>
                <a:gd name="connsiteX0" fmla="*/ 17965 w 1337265"/>
                <a:gd name="connsiteY0" fmla="*/ 0 h 6880860"/>
                <a:gd name="connsiteX1" fmla="*/ 163299 w 1337265"/>
                <a:gd name="connsiteY1" fmla="*/ 0 h 6880860"/>
                <a:gd name="connsiteX2" fmla="*/ 224604 w 1337265"/>
                <a:gd name="connsiteY2" fmla="*/ 78012 h 6880860"/>
                <a:gd name="connsiteX3" fmla="*/ 1337265 w 1337265"/>
                <a:gd name="connsiteY3" fmla="*/ 3429000 h 6880860"/>
                <a:gd name="connsiteX4" fmla="*/ 224604 w 1337265"/>
                <a:gd name="connsiteY4" fmla="*/ 6779988 h 6880860"/>
                <a:gd name="connsiteX5" fmla="*/ 145334 w 1337265"/>
                <a:gd name="connsiteY5" fmla="*/ 6880860 h 6880860"/>
                <a:gd name="connsiteX6" fmla="*/ 0 w 1337265"/>
                <a:gd name="connsiteY6" fmla="*/ 6880860 h 6880860"/>
                <a:gd name="connsiteX7" fmla="*/ 133012 w 1337265"/>
                <a:gd name="connsiteY7" fmla="*/ 6711601 h 6880860"/>
                <a:gd name="connsiteX8" fmla="*/ 1222965 w 1337265"/>
                <a:gd name="connsiteY8" fmla="*/ 3429000 h 6880860"/>
                <a:gd name="connsiteX9" fmla="*/ 133012 w 1337265"/>
                <a:gd name="connsiteY9" fmla="*/ 146399 h 6880860"/>
                <a:gd name="connsiteX10" fmla="*/ 17965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7965" y="0"/>
                  </a:moveTo>
                  <a:lnTo>
                    <a:pt x="163299" y="0"/>
                  </a:lnTo>
                  <a:lnTo>
                    <a:pt x="224604" y="78012"/>
                  </a:lnTo>
                  <a:cubicBezTo>
                    <a:pt x="923426" y="1012448"/>
                    <a:pt x="1337265" y="2172395"/>
                    <a:pt x="1337265" y="3429000"/>
                  </a:cubicBezTo>
                  <a:cubicBezTo>
                    <a:pt x="1337265" y="4685605"/>
                    <a:pt x="923426" y="5845552"/>
                    <a:pt x="224604" y="6779988"/>
                  </a:cubicBezTo>
                  <a:lnTo>
                    <a:pt x="145334" y="6880860"/>
                  </a:lnTo>
                  <a:lnTo>
                    <a:pt x="0" y="6880860"/>
                  </a:lnTo>
                  <a:lnTo>
                    <a:pt x="133012" y="6711601"/>
                  </a:lnTo>
                  <a:cubicBezTo>
                    <a:pt x="817572" y="5796235"/>
                    <a:pt x="1222965" y="4659960"/>
                    <a:pt x="1222965" y="3429000"/>
                  </a:cubicBezTo>
                  <a:cubicBezTo>
                    <a:pt x="1222965" y="2198040"/>
                    <a:pt x="817572" y="1061765"/>
                    <a:pt x="133012" y="146399"/>
                  </a:cubicBezTo>
                  <a:lnTo>
                    <a:pt x="17965"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1" name="Group 10">
            <a:extLst>
              <a:ext uri="{FF2B5EF4-FFF2-40B4-BE49-F238E27FC236}">
                <a16:creationId xmlns:a16="http://schemas.microsoft.com/office/drawing/2014/main" id="{D06E6D77-4CA3-764C-99E1-7D2CFE6B929E}"/>
              </a:ext>
            </a:extLst>
          </p:cNvPr>
          <p:cNvGrpSpPr/>
          <p:nvPr userDrawn="1"/>
        </p:nvGrpSpPr>
        <p:grpSpPr>
          <a:xfrm rot="5400000">
            <a:off x="-21619" y="1088453"/>
            <a:ext cx="910099" cy="99010"/>
            <a:chOff x="622418" y="280927"/>
            <a:chExt cx="2335705" cy="254101"/>
          </a:xfrm>
        </p:grpSpPr>
        <p:sp>
          <p:nvSpPr>
            <p:cNvPr id="12" name="Oval 11">
              <a:extLst>
                <a:ext uri="{FF2B5EF4-FFF2-40B4-BE49-F238E27FC236}">
                  <a16:creationId xmlns:a16="http://schemas.microsoft.com/office/drawing/2014/main" id="{1D155117-8A2A-414B-9598-C2919DF747DC}"/>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3838F88-99DE-9246-A83B-9C7DB6AE99EF}"/>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031FBA2-FD0D-7346-8941-4861923E15CF}"/>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22D5D5E-3339-5D47-9E1C-8897082672DB}"/>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3BE7267-458F-A141-8480-10E9FB55367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71A438B-57BE-F445-AFBB-BBB2270E9BB4}"/>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itle 1">
            <a:extLst>
              <a:ext uri="{FF2B5EF4-FFF2-40B4-BE49-F238E27FC236}">
                <a16:creationId xmlns:a16="http://schemas.microsoft.com/office/drawing/2014/main" id="{040C74AA-3663-2A49-AA62-C9207F22BF3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9" name="Oval 18">
            <a:extLst>
              <a:ext uri="{FF2B5EF4-FFF2-40B4-BE49-F238E27FC236}">
                <a16:creationId xmlns:a16="http://schemas.microsoft.com/office/drawing/2014/main" id="{8E70AAE0-F405-8C4D-B2F2-BC73ABD2560F}"/>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C72AC8A-19AA-5641-88DA-414732A1A643}"/>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0FF4153-FE4A-204C-B4B4-F331F8058F73}"/>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0910027-B57E-5C4C-B196-C2CF16EB6B83}"/>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DD896C11-7092-DD43-9676-23A81081B759}"/>
              </a:ext>
            </a:extLst>
          </p:cNvPr>
          <p:cNvGrpSpPr/>
          <p:nvPr userDrawn="1"/>
        </p:nvGrpSpPr>
        <p:grpSpPr>
          <a:xfrm rot="5400000">
            <a:off x="-21619" y="1088453"/>
            <a:ext cx="910099" cy="99010"/>
            <a:chOff x="622418" y="280927"/>
            <a:chExt cx="2335705" cy="254101"/>
          </a:xfrm>
        </p:grpSpPr>
        <p:sp>
          <p:nvSpPr>
            <p:cNvPr id="14" name="Oval 13">
              <a:extLst>
                <a:ext uri="{FF2B5EF4-FFF2-40B4-BE49-F238E27FC236}">
                  <a16:creationId xmlns:a16="http://schemas.microsoft.com/office/drawing/2014/main" id="{D39FB8D4-533A-0C44-89B5-487470B0B82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42B0AB-C322-C14B-B2A1-E9F144473219}"/>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7ABE4C7-7926-3949-9205-07E33FB2D2CE}"/>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1B43F26-6C7C-4D43-9D1C-A0F792F54874}"/>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53D175F-F9D4-DD4E-81B9-495A2E867249}"/>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52D03A0-BBCF-2042-832A-8082F1377835}"/>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itle 1">
            <a:extLst>
              <a:ext uri="{FF2B5EF4-FFF2-40B4-BE49-F238E27FC236}">
                <a16:creationId xmlns:a16="http://schemas.microsoft.com/office/drawing/2014/main" id="{E2831508-70C2-2F43-998D-55CE4837BA4C}"/>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Oval 20">
            <a:extLst>
              <a:ext uri="{FF2B5EF4-FFF2-40B4-BE49-F238E27FC236}">
                <a16:creationId xmlns:a16="http://schemas.microsoft.com/office/drawing/2014/main" id="{5232ACE3-4E65-6243-9416-19BFA39FD92C}"/>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372105-F1CB-9149-A4B9-C151B3CCB9B4}"/>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CAE2DDF3-5C18-5644-8994-8CD902656DE8}"/>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0383F4E3-E6C1-BB40-90E6-290C140F9A07}"/>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7" name="Oval 16">
            <a:extLst>
              <a:ext uri="{FF2B5EF4-FFF2-40B4-BE49-F238E27FC236}">
                <a16:creationId xmlns:a16="http://schemas.microsoft.com/office/drawing/2014/main" id="{7B23D2B0-E152-D14D-8154-8DD47BD10DF3}"/>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A3BEDF6-5ABA-3B42-99BB-4438813B1A4B}"/>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A9CF8BE7-F2AC-AB4C-900F-F64D55111EFC}"/>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5EF4254B-D281-684E-BD0B-63AEC0AC197C}"/>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5751389"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Picture Placeholder 20">
            <a:extLst>
              <a:ext uri="{FF2B5EF4-FFF2-40B4-BE49-F238E27FC236}">
                <a16:creationId xmlns:a16="http://schemas.microsoft.com/office/drawing/2014/main" id="{384D173E-9054-4C40-98EA-A6EAC4D8511B}"/>
              </a:ext>
            </a:extLst>
          </p:cNvPr>
          <p:cNvSpPr>
            <a:spLocks noGrp="1"/>
          </p:cNvSpPr>
          <p:nvPr>
            <p:ph type="pic" sz="quarter" idx="13"/>
          </p:nvPr>
        </p:nvSpPr>
        <p:spPr>
          <a:xfrm>
            <a:off x="7921641" y="0"/>
            <a:ext cx="4270360" cy="6858001"/>
          </a:xfrm>
          <a:custGeom>
            <a:avLst/>
            <a:gdLst>
              <a:gd name="connsiteX0" fmla="*/ 1904091 w 4305219"/>
              <a:gd name="connsiteY0" fmla="*/ 0 h 6913983"/>
              <a:gd name="connsiteX1" fmla="*/ 4305219 w 4305219"/>
              <a:gd name="connsiteY1" fmla="*/ 0 h 6913983"/>
              <a:gd name="connsiteX2" fmla="*/ 4305219 w 4305219"/>
              <a:gd name="connsiteY2" fmla="*/ 6913983 h 6913983"/>
              <a:gd name="connsiteX3" fmla="*/ 1818156 w 4305219"/>
              <a:gd name="connsiteY3" fmla="*/ 6913983 h 6913983"/>
              <a:gd name="connsiteX4" fmla="*/ 1507580 w 4305219"/>
              <a:gd name="connsiteY4" fmla="*/ 6681739 h 6913983"/>
              <a:gd name="connsiteX5" fmla="*/ 0 w 4305219"/>
              <a:gd name="connsiteY5" fmla="*/ 3484983 h 6913983"/>
              <a:gd name="connsiteX6" fmla="*/ 1826504 w 4305219"/>
              <a:gd name="connsiteY6" fmla="*/ 49741 h 691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5219" h="6913983">
                <a:moveTo>
                  <a:pt x="1904091" y="0"/>
                </a:moveTo>
                <a:lnTo>
                  <a:pt x="4305219" y="0"/>
                </a:lnTo>
                <a:lnTo>
                  <a:pt x="4305219" y="6913983"/>
                </a:lnTo>
                <a:lnTo>
                  <a:pt x="1818156" y="6913983"/>
                </a:lnTo>
                <a:lnTo>
                  <a:pt x="1507580" y="6681739"/>
                </a:lnTo>
                <a:cubicBezTo>
                  <a:pt x="586863" y="5921896"/>
                  <a:pt x="0" y="4771974"/>
                  <a:pt x="0" y="3484983"/>
                </a:cubicBezTo>
                <a:cubicBezTo>
                  <a:pt x="0" y="2054993"/>
                  <a:pt x="724522" y="794225"/>
                  <a:pt x="1826504" y="49741"/>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wrap="square">
            <a:noAutofit/>
          </a:bodyPr>
          <a:lstStyle/>
          <a:p>
            <a:r>
              <a:rPr lang="en-US"/>
              <a:t>Click icon to add picture</a:t>
            </a:r>
            <a:endParaRPr lang="en-US" dirty="0"/>
          </a:p>
        </p:txBody>
      </p:sp>
      <p:sp>
        <p:nvSpPr>
          <p:cNvPr id="18" name="Content Placeholder 2">
            <a:extLst>
              <a:ext uri="{FF2B5EF4-FFF2-40B4-BE49-F238E27FC236}">
                <a16:creationId xmlns:a16="http://schemas.microsoft.com/office/drawing/2014/main" id="{881322FE-E286-E344-B332-CF37E6CAD2DC}"/>
              </a:ext>
            </a:extLst>
          </p:cNvPr>
          <p:cNvSpPr>
            <a:spLocks noGrp="1"/>
          </p:cNvSpPr>
          <p:nvPr>
            <p:ph sz="half" idx="1"/>
          </p:nvPr>
        </p:nvSpPr>
        <p:spPr>
          <a:xfrm>
            <a:off x="1097278" y="2322728"/>
            <a:ext cx="5751389"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998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4/11/2021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22" r:id="rId3"/>
    <p:sldLayoutId id="2147483708" r:id="rId4"/>
    <p:sldLayoutId id="2147483709" r:id="rId5"/>
    <p:sldLayoutId id="2147483716" r:id="rId6"/>
    <p:sldLayoutId id="2147483710" r:id="rId7"/>
    <p:sldLayoutId id="2147483724" r:id="rId8"/>
    <p:sldLayoutId id="2147483711" r:id="rId9"/>
    <p:sldLayoutId id="2147483718" r:id="rId10"/>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hindawi.com/journals/cmmm/2013/964918/" TargetMode="External"/><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0278-9A9A-0F4E-BDCF-6351BE173254}"/>
              </a:ext>
            </a:extLst>
          </p:cNvPr>
          <p:cNvSpPr>
            <a:spLocks noGrp="1"/>
          </p:cNvSpPr>
          <p:nvPr>
            <p:ph type="ctrTitle"/>
          </p:nvPr>
        </p:nvSpPr>
        <p:spPr>
          <a:xfrm>
            <a:off x="769218" y="2110419"/>
            <a:ext cx="10061170" cy="1447060"/>
          </a:xfrm>
        </p:spPr>
        <p:txBody>
          <a:bodyPr>
            <a:noAutofit/>
          </a:bodyPr>
          <a:lstStyle/>
          <a:p>
            <a:pPr algn="ctr">
              <a:lnSpc>
                <a:spcPct val="100000"/>
              </a:lnSpc>
            </a:pPr>
            <a:r>
              <a:rPr lang="en-US" b="1" dirty="0"/>
              <a:t>Semina</a:t>
            </a:r>
            <a:r>
              <a:rPr lang="en-US" dirty="0"/>
              <a:t>r</a:t>
            </a:r>
            <a:br>
              <a:rPr lang="en-US" dirty="0"/>
            </a:br>
            <a:br>
              <a:rPr lang="en-US" sz="3600" dirty="0"/>
            </a:br>
            <a:r>
              <a:rPr lang="en-US" sz="3600" dirty="0"/>
              <a:t>Topic- Image Reconstruction using Electrical Impedance Tomography</a:t>
            </a:r>
            <a:br>
              <a:rPr lang="en-US" sz="3600" dirty="0"/>
            </a:br>
            <a:r>
              <a:rPr lang="en-US" sz="1800" dirty="0"/>
              <a:t> </a:t>
            </a:r>
            <a:endParaRPr lang="en-US" sz="3600" dirty="0"/>
          </a:p>
        </p:txBody>
      </p:sp>
      <p:sp>
        <p:nvSpPr>
          <p:cNvPr id="3" name="Subtitle 2">
            <a:extLst>
              <a:ext uri="{FF2B5EF4-FFF2-40B4-BE49-F238E27FC236}">
                <a16:creationId xmlns:a16="http://schemas.microsoft.com/office/drawing/2014/main" id="{117F481B-9C2C-084A-8DF1-0582D2DA4B02}"/>
              </a:ext>
            </a:extLst>
          </p:cNvPr>
          <p:cNvSpPr>
            <a:spLocks noGrp="1"/>
          </p:cNvSpPr>
          <p:nvPr>
            <p:ph type="subTitle" idx="1"/>
          </p:nvPr>
        </p:nvSpPr>
        <p:spPr>
          <a:xfrm>
            <a:off x="2379215" y="4651899"/>
            <a:ext cx="8779235" cy="2041864"/>
          </a:xfrm>
        </p:spPr>
        <p:txBody>
          <a:bodyPr>
            <a:normAutofit fontScale="70000" lnSpcReduction="20000"/>
          </a:bodyPr>
          <a:lstStyle/>
          <a:p>
            <a:pPr>
              <a:lnSpc>
                <a:spcPct val="170000"/>
              </a:lnSpc>
              <a:spcBef>
                <a:spcPts val="600"/>
              </a:spcBef>
            </a:pPr>
            <a:r>
              <a:rPr lang="en-US" sz="2400" b="1" dirty="0"/>
              <a:t>BY  		    </a:t>
            </a:r>
            <a:r>
              <a:rPr lang="en-US" sz="2400" dirty="0"/>
              <a:t>:</a:t>
            </a:r>
            <a:r>
              <a:rPr lang="en-US" sz="2400" b="1" dirty="0"/>
              <a:t> </a:t>
            </a:r>
            <a:r>
              <a:rPr lang="en-US" sz="2400" dirty="0"/>
              <a:t>Kritika srivastava</a:t>
            </a:r>
          </a:p>
          <a:p>
            <a:pPr>
              <a:lnSpc>
                <a:spcPct val="120000"/>
              </a:lnSpc>
              <a:spcBef>
                <a:spcPts val="600"/>
              </a:spcBef>
            </a:pPr>
            <a:r>
              <a:rPr lang="en-US" b="1" dirty="0"/>
              <a:t>Roll Number  </a:t>
            </a:r>
            <a:r>
              <a:rPr lang="en-US" dirty="0"/>
              <a:t>: 182042</a:t>
            </a:r>
          </a:p>
          <a:p>
            <a:pPr>
              <a:lnSpc>
                <a:spcPct val="120000"/>
              </a:lnSpc>
              <a:spcBef>
                <a:spcPts val="600"/>
              </a:spcBef>
            </a:pPr>
            <a:r>
              <a:rPr lang="en-US" b="1" dirty="0"/>
              <a:t>Session</a:t>
            </a:r>
            <a:r>
              <a:rPr lang="en-US" dirty="0"/>
              <a:t>         : fall 2021</a:t>
            </a:r>
          </a:p>
          <a:p>
            <a:pPr>
              <a:lnSpc>
                <a:spcPct val="120000"/>
              </a:lnSpc>
              <a:spcBef>
                <a:spcPts val="600"/>
              </a:spcBef>
            </a:pPr>
            <a:r>
              <a:rPr lang="en-US" b="1" dirty="0"/>
              <a:t>DATE</a:t>
            </a:r>
            <a:r>
              <a:rPr lang="en-US" dirty="0"/>
              <a:t>               : 11 April 2021</a:t>
            </a:r>
          </a:p>
          <a:p>
            <a:pPr>
              <a:lnSpc>
                <a:spcPct val="120000"/>
              </a:lnSpc>
              <a:spcBef>
                <a:spcPts val="600"/>
              </a:spcBef>
            </a:pPr>
            <a:r>
              <a:rPr lang="en-US" b="1" dirty="0"/>
              <a:t>B. Tech,3</a:t>
            </a:r>
            <a:r>
              <a:rPr lang="en-US" b="1" baseline="30000" dirty="0"/>
              <a:t>rd</a:t>
            </a:r>
            <a:r>
              <a:rPr lang="en-US" b="1" dirty="0"/>
              <a:t> YEAR </a:t>
            </a:r>
            <a:r>
              <a:rPr lang="en-US" dirty="0"/>
              <a:t>[ electrical engineering ]</a:t>
            </a:r>
          </a:p>
          <a:p>
            <a:pPr>
              <a:lnSpc>
                <a:spcPct val="120000"/>
              </a:lnSpc>
            </a:pPr>
            <a:endParaRPr lang="en-US" dirty="0"/>
          </a:p>
          <a:p>
            <a:endParaRPr lang="en-US" dirty="0"/>
          </a:p>
        </p:txBody>
      </p:sp>
    </p:spTree>
    <p:extLst>
      <p:ext uri="{BB962C8B-B14F-4D97-AF65-F5344CB8AC3E}">
        <p14:creationId xmlns:p14="http://schemas.microsoft.com/office/powerpoint/2010/main" val="3827693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AF4DEF81-F1BD-A944-954B-12098682A698}"/>
              </a:ext>
            </a:extLst>
          </p:cNvPr>
          <p:cNvPicPr>
            <a:picLocks noGrp="1" noChangeAspect="1"/>
          </p:cNvPicPr>
          <p:nvPr>
            <p:ph type="pic" sz="quarter" idx="13"/>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20000"/>
                    </a14:imgEffect>
                  </a14:imgLayer>
                </a14:imgProps>
              </a:ext>
            </a:extLst>
          </a:blip>
          <a:srcRect/>
          <a:stretch/>
        </p:blipFill>
        <p:spPr>
          <a:xfrm>
            <a:off x="5417347" y="252484"/>
            <a:ext cx="6089650" cy="5933136"/>
          </a:xfrm>
        </p:spPr>
      </p:pic>
      <p:sp>
        <p:nvSpPr>
          <p:cNvPr id="3" name="Content Placeholder 2">
            <a:extLst>
              <a:ext uri="{FF2B5EF4-FFF2-40B4-BE49-F238E27FC236}">
                <a16:creationId xmlns:a16="http://schemas.microsoft.com/office/drawing/2014/main" id="{EDF69AA2-97D6-4693-9E8A-BEBB49A5C6F9}"/>
              </a:ext>
            </a:extLst>
          </p:cNvPr>
          <p:cNvSpPr>
            <a:spLocks noGrp="1"/>
          </p:cNvSpPr>
          <p:nvPr>
            <p:ph sz="half" idx="1"/>
          </p:nvPr>
        </p:nvSpPr>
        <p:spPr>
          <a:xfrm>
            <a:off x="685003" y="2329932"/>
            <a:ext cx="4632063" cy="4032225"/>
          </a:xfrm>
        </p:spPr>
        <p:txBody>
          <a:bodyPr/>
          <a:lstStyle/>
          <a:p>
            <a:pPr algn="just"/>
            <a:r>
              <a:rPr lang="en-US" dirty="0"/>
              <a:t>Electrical impedance tomography is a relatively slow resolution imaging modality, but it is </a:t>
            </a:r>
          </a:p>
          <a:p>
            <a:pPr marL="342900" indent="-342900" algn="just">
              <a:buClr>
                <a:schemeClr val="accent6">
                  <a:lumMod val="75000"/>
                </a:schemeClr>
              </a:buClr>
              <a:buFont typeface="+mj-lt"/>
              <a:buAutoNum type="arabicPeriod"/>
            </a:pPr>
            <a:r>
              <a:rPr lang="en-US" dirty="0"/>
              <a:t>Non-invasive</a:t>
            </a:r>
          </a:p>
          <a:p>
            <a:pPr marL="342900" indent="-342900" algn="just">
              <a:buClr>
                <a:schemeClr val="accent6">
                  <a:lumMod val="75000"/>
                </a:schemeClr>
              </a:buClr>
              <a:buFont typeface="+mj-lt"/>
              <a:buAutoNum type="arabicPeriod"/>
            </a:pPr>
            <a:r>
              <a:rPr lang="en-US" dirty="0"/>
              <a:t>Non-cumbersome</a:t>
            </a:r>
          </a:p>
          <a:p>
            <a:pPr marL="342900" indent="-342900" algn="just">
              <a:buClr>
                <a:schemeClr val="accent6">
                  <a:lumMod val="75000"/>
                </a:schemeClr>
              </a:buClr>
              <a:buFont typeface="+mj-lt"/>
              <a:buAutoNum type="arabicPeriod"/>
            </a:pPr>
            <a:r>
              <a:rPr lang="en-US" dirty="0"/>
              <a:t>Suitable for monitoring</a:t>
            </a:r>
          </a:p>
          <a:p>
            <a:pPr marL="342900" indent="-342900" algn="just">
              <a:buClr>
                <a:schemeClr val="accent6">
                  <a:lumMod val="75000"/>
                </a:schemeClr>
              </a:buClr>
              <a:buFont typeface="+mj-lt"/>
              <a:buAutoNum type="arabicPeriod"/>
            </a:pPr>
            <a:r>
              <a:rPr lang="en-US" dirty="0"/>
              <a:t>Has a low-cost underlying technology </a:t>
            </a:r>
          </a:p>
        </p:txBody>
      </p:sp>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a:xfrm>
            <a:off x="817880" y="495843"/>
            <a:ext cx="4144095" cy="1369074"/>
          </a:xfrm>
        </p:spPr>
        <p:txBody>
          <a:bodyPr/>
          <a:lstStyle/>
          <a:p>
            <a:r>
              <a:rPr lang="en-US" dirty="0"/>
              <a:t>Advantages</a:t>
            </a:r>
          </a:p>
        </p:txBody>
      </p:sp>
    </p:spTree>
    <p:extLst>
      <p:ext uri="{BB962C8B-B14F-4D97-AF65-F5344CB8AC3E}">
        <p14:creationId xmlns:p14="http://schemas.microsoft.com/office/powerpoint/2010/main" val="13678023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69AA2-97D6-4693-9E8A-BEBB49A5C6F9}"/>
              </a:ext>
            </a:extLst>
          </p:cNvPr>
          <p:cNvSpPr>
            <a:spLocks noGrp="1"/>
          </p:cNvSpPr>
          <p:nvPr>
            <p:ph sz="half" idx="1"/>
          </p:nvPr>
        </p:nvSpPr>
        <p:spPr>
          <a:xfrm>
            <a:off x="685003" y="1601799"/>
            <a:ext cx="10982064" cy="4032225"/>
          </a:xfrm>
        </p:spPr>
        <p:txBody>
          <a:bodyPr>
            <a:normAutofit/>
          </a:bodyPr>
          <a:lstStyle/>
          <a:p>
            <a:pPr algn="just">
              <a:buClr>
                <a:schemeClr val="accent6">
                  <a:lumMod val="75000"/>
                </a:schemeClr>
              </a:buClr>
              <a:buFont typeface="Courier New" panose="02070309020205020404" pitchFamily="49" charset="0"/>
              <a:buChar char="o"/>
            </a:pPr>
            <a:r>
              <a:rPr lang="en-US" sz="1800" b="0" i="0" u="none" strike="noStrike" baseline="0" dirty="0">
                <a:solidFill>
                  <a:schemeClr val="bg2">
                    <a:lumMod val="25000"/>
                  </a:schemeClr>
                </a:solidFill>
              </a:rPr>
              <a:t>   Absolute EIT approaches are targeted at digital reconstruction of static images, i.e. </a:t>
            </a:r>
            <a:r>
              <a:rPr lang="en-IN" sz="1800" b="0" i="0" u="none" strike="noStrike" baseline="0" dirty="0">
                <a:solidFill>
                  <a:schemeClr val="bg2">
                    <a:lumMod val="25000"/>
                  </a:schemeClr>
                </a:solidFill>
              </a:rPr>
              <a:t>two-dimensional representations of the </a:t>
            </a:r>
            <a:r>
              <a:rPr lang="en-US" sz="1800" b="0" i="0" u="none" strike="noStrike" baseline="0" dirty="0">
                <a:solidFill>
                  <a:schemeClr val="bg2">
                    <a:lumMod val="25000"/>
                  </a:schemeClr>
                </a:solidFill>
              </a:rPr>
              <a:t>anatomy within the body part of interest. As mentioned above and unlike linear x-rays in Computed Tomography, electrical currents travel three-dimensionally along the path of least resistivity, which results in partial loss of</a:t>
            </a:r>
            <a:r>
              <a:rPr lang="en-IN" sz="1800" b="0" i="0" u="none" strike="noStrike" baseline="0" dirty="0">
                <a:solidFill>
                  <a:schemeClr val="bg2">
                    <a:lumMod val="25000"/>
                  </a:schemeClr>
                </a:solidFill>
              </a:rPr>
              <a:t>the electrical current applied.</a:t>
            </a:r>
          </a:p>
          <a:p>
            <a:pPr algn="just">
              <a:buClr>
                <a:schemeClr val="accent6">
                  <a:lumMod val="75000"/>
                </a:schemeClr>
              </a:buClr>
              <a:buFont typeface="Courier New" panose="02070309020205020404" pitchFamily="49" charset="0"/>
              <a:buChar char="o"/>
            </a:pPr>
            <a:r>
              <a:rPr lang="en-US" sz="1800" b="0" i="0" u="none" strike="noStrike" baseline="0" dirty="0">
                <a:solidFill>
                  <a:schemeClr val="bg2">
                    <a:lumMod val="25000"/>
                  </a:schemeClr>
                </a:solidFill>
              </a:rPr>
              <a:t>   This is one of the reasons why image reconstruction in absolute EIT is so complex, since there is usually more than just one solution for image reconstruction of a three-dimensional area projected onto a two-dimensional</a:t>
            </a:r>
            <a:r>
              <a:rPr lang="en-US" sz="1800" dirty="0">
                <a:solidFill>
                  <a:schemeClr val="bg2">
                    <a:lumMod val="25000"/>
                  </a:schemeClr>
                </a:solidFill>
              </a:rPr>
              <a:t> </a:t>
            </a:r>
            <a:r>
              <a:rPr lang="en-IN" sz="1800" b="0" i="0" u="none" strike="noStrike" baseline="0" dirty="0">
                <a:solidFill>
                  <a:schemeClr val="bg2">
                    <a:lumMod val="25000"/>
                  </a:schemeClr>
                </a:solidFill>
              </a:rPr>
              <a:t>plane.</a:t>
            </a:r>
          </a:p>
          <a:p>
            <a:pPr algn="just">
              <a:buClr>
                <a:schemeClr val="accent6">
                  <a:lumMod val="75000"/>
                </a:schemeClr>
              </a:buClr>
              <a:buFont typeface="Courier New" panose="02070309020205020404" pitchFamily="49" charset="0"/>
              <a:buChar char="o"/>
            </a:pPr>
            <a:r>
              <a:rPr lang="en-US" sz="1800" b="0" i="0" u="none" strike="noStrike" baseline="0" dirty="0">
                <a:solidFill>
                  <a:schemeClr val="bg2">
                    <a:lumMod val="25000"/>
                  </a:schemeClr>
                </a:solidFill>
              </a:rPr>
              <a:t>   Another difficulty is that given the number of electrodes and the measurement precision at each electrode, only objects bigger than a given size can be distinguished. This explains the necessity of highly sophisticated mathematical algorithms that will account for the inverse problem and its ill-positioning.</a:t>
            </a:r>
            <a:endParaRPr lang="en-US" dirty="0">
              <a:solidFill>
                <a:schemeClr val="bg2">
                  <a:lumMod val="25000"/>
                </a:schemeClr>
              </a:solidFill>
            </a:endParaRPr>
          </a:p>
        </p:txBody>
      </p:sp>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a:xfrm>
            <a:off x="817880" y="495843"/>
            <a:ext cx="4144095" cy="1369074"/>
          </a:xfrm>
        </p:spPr>
        <p:txBody>
          <a:bodyPr/>
          <a:lstStyle/>
          <a:p>
            <a:r>
              <a:rPr lang="en-US" dirty="0"/>
              <a:t>disadvantages</a:t>
            </a:r>
          </a:p>
        </p:txBody>
      </p:sp>
    </p:spTree>
    <p:extLst>
      <p:ext uri="{BB962C8B-B14F-4D97-AF65-F5344CB8AC3E}">
        <p14:creationId xmlns:p14="http://schemas.microsoft.com/office/powerpoint/2010/main" val="27262206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2851B4-4FAF-204B-8A15-3D99639B09C6}"/>
              </a:ext>
            </a:extLst>
          </p:cNvPr>
          <p:cNvSpPr>
            <a:spLocks noGrp="1"/>
          </p:cNvSpPr>
          <p:nvPr>
            <p:ph type="body" idx="1"/>
          </p:nvPr>
        </p:nvSpPr>
        <p:spPr>
          <a:xfrm>
            <a:off x="467362" y="1689259"/>
            <a:ext cx="5322149" cy="736282"/>
          </a:xfrm>
        </p:spPr>
        <p:txBody>
          <a:bodyPr>
            <a:normAutofit/>
          </a:bodyPr>
          <a:lstStyle/>
          <a:p>
            <a:r>
              <a:rPr lang="en-US" sz="1800" b="1" dirty="0"/>
              <a:t>Electrical impedance tomography</a:t>
            </a:r>
          </a:p>
        </p:txBody>
      </p:sp>
      <p:sp>
        <p:nvSpPr>
          <p:cNvPr id="4" name="Content Placeholder 3">
            <a:extLst>
              <a:ext uri="{FF2B5EF4-FFF2-40B4-BE49-F238E27FC236}">
                <a16:creationId xmlns:a16="http://schemas.microsoft.com/office/drawing/2014/main" id="{92315CA4-1D54-774F-9F25-FC3ED96E9CBD}"/>
              </a:ext>
            </a:extLst>
          </p:cNvPr>
          <p:cNvSpPr>
            <a:spLocks noGrp="1"/>
          </p:cNvSpPr>
          <p:nvPr>
            <p:ph sz="half" idx="2"/>
          </p:nvPr>
        </p:nvSpPr>
        <p:spPr>
          <a:xfrm>
            <a:off x="513931" y="2425541"/>
            <a:ext cx="4639736" cy="4010642"/>
          </a:xfrm>
        </p:spPr>
        <p:txBody>
          <a:bodyPr>
            <a:normAutofit fontScale="92500"/>
          </a:bodyPr>
          <a:lstStyle/>
          <a:p>
            <a:pPr algn="just">
              <a:lnSpc>
                <a:spcPct val="150000"/>
              </a:lnSpc>
            </a:pPr>
            <a:r>
              <a:rPr lang="en-US" sz="1400" dirty="0"/>
              <a:t>In contrast to most other tomographic imaging techniques, EIT does not apply any kind of ionizing radiation. Currents typically applied in EIT are relatively small and certainly below the threshold at which they would cause significant nerve stimulation. The frequency of the alternating current is sufficiently high not to give rise to electrolytic effects in the body and the Ohmic power dissipated is sufficiently small and diffused over the body to be easily handled by the body's thermoregulatory system. These properties qualify EIT to be continuously applied in humans, e.g., during mechanical ventilation in an intensive care unit (ICU). </a:t>
            </a:r>
            <a:endParaRPr lang="en-US" sz="1600" dirty="0"/>
          </a:p>
        </p:txBody>
      </p:sp>
      <p:sp>
        <p:nvSpPr>
          <p:cNvPr id="5" name="Text Placeholder 4">
            <a:extLst>
              <a:ext uri="{FF2B5EF4-FFF2-40B4-BE49-F238E27FC236}">
                <a16:creationId xmlns:a16="http://schemas.microsoft.com/office/drawing/2014/main" id="{64C4F781-5DDC-744B-9C59-CE60EFE82B43}"/>
              </a:ext>
            </a:extLst>
          </p:cNvPr>
          <p:cNvSpPr>
            <a:spLocks noGrp="1"/>
          </p:cNvSpPr>
          <p:nvPr>
            <p:ph type="body" sz="quarter" idx="3"/>
          </p:nvPr>
        </p:nvSpPr>
        <p:spPr>
          <a:xfrm>
            <a:off x="6424507" y="1689259"/>
            <a:ext cx="4700694" cy="736282"/>
          </a:xfrm>
        </p:spPr>
        <p:txBody>
          <a:bodyPr>
            <a:normAutofit/>
          </a:bodyPr>
          <a:lstStyle/>
          <a:p>
            <a:r>
              <a:rPr lang="en-US" sz="1800" b="1" dirty="0"/>
              <a:t>Other techniques</a:t>
            </a:r>
          </a:p>
        </p:txBody>
      </p:sp>
      <p:sp>
        <p:nvSpPr>
          <p:cNvPr id="6" name="Content Placeholder 5">
            <a:extLst>
              <a:ext uri="{FF2B5EF4-FFF2-40B4-BE49-F238E27FC236}">
                <a16:creationId xmlns:a16="http://schemas.microsoft.com/office/drawing/2014/main" id="{0FEFE9F7-6704-114E-AA84-5D397FB644B5}"/>
              </a:ext>
            </a:extLst>
          </p:cNvPr>
          <p:cNvSpPr>
            <a:spLocks noGrp="1"/>
          </p:cNvSpPr>
          <p:nvPr>
            <p:ph sz="quarter" idx="4"/>
          </p:nvPr>
        </p:nvSpPr>
        <p:spPr>
          <a:xfrm>
            <a:off x="6424507" y="2425541"/>
            <a:ext cx="4639736" cy="2910821"/>
          </a:xfrm>
        </p:spPr>
        <p:txBody>
          <a:bodyPr>
            <a:normAutofit/>
          </a:bodyPr>
          <a:lstStyle/>
          <a:p>
            <a:pPr marL="0" indent="0" algn="just">
              <a:buClr>
                <a:schemeClr val="accent6">
                  <a:lumMod val="75000"/>
                </a:schemeClr>
              </a:buClr>
              <a:buNone/>
            </a:pPr>
            <a:r>
              <a:rPr lang="en-US" sz="1300" b="0" i="0" u="none" strike="noStrike" baseline="0" dirty="0">
                <a:solidFill>
                  <a:schemeClr val="bg2">
                    <a:lumMod val="25000"/>
                  </a:schemeClr>
                </a:solidFill>
              </a:rPr>
              <a:t>In x-rays in Computed Tomography, electrical currents travel linearly along the path of least resistivity, which does not cause any loss in contrast to the results of EIT which cause partial loss of </a:t>
            </a:r>
            <a:r>
              <a:rPr lang="en-IN" sz="1300" b="0" i="0" u="none" strike="noStrike" baseline="0" dirty="0">
                <a:solidFill>
                  <a:schemeClr val="bg2">
                    <a:lumMod val="25000"/>
                  </a:schemeClr>
                </a:solidFill>
              </a:rPr>
              <a:t>the electrical current applied.</a:t>
            </a:r>
            <a:r>
              <a:rPr lang="en-IN" sz="1300" dirty="0">
                <a:effectLst/>
                <a:latin typeface="Calibri" panose="020F0502020204030204" pitchFamily="34" charset="0"/>
                <a:ea typeface="Calibri" panose="020F0502020204030204" pitchFamily="34" charset="0"/>
                <a:cs typeface="Mangal" panose="02040503050203030202" pitchFamily="18" charset="0"/>
              </a:rPr>
              <a:t> </a:t>
            </a:r>
          </a:p>
          <a:p>
            <a:pPr marL="0" indent="0" algn="just">
              <a:buClr>
                <a:schemeClr val="accent6">
                  <a:lumMod val="75000"/>
                </a:schemeClr>
              </a:buClr>
              <a:buNone/>
            </a:pPr>
            <a:r>
              <a:rPr lang="en-IN" sz="1300" dirty="0">
                <a:effectLst/>
                <a:ea typeface="Calibri" panose="020F0502020204030204" pitchFamily="34" charset="0"/>
                <a:cs typeface="Mangal" panose="02040503050203030202" pitchFamily="18" charset="0"/>
              </a:rPr>
              <a:t>MRI, CT, X-</a:t>
            </a:r>
            <a:r>
              <a:rPr lang="en-IN" sz="1300" dirty="0" err="1">
                <a:effectLst/>
                <a:ea typeface="Calibri" panose="020F0502020204030204" pitchFamily="34" charset="0"/>
                <a:cs typeface="Mangal" panose="02040503050203030202" pitchFamily="18" charset="0"/>
              </a:rPr>
              <a:t>ray,etc</a:t>
            </a:r>
            <a:r>
              <a:rPr lang="en-IN" sz="1300" dirty="0">
                <a:effectLst/>
                <a:ea typeface="Calibri" panose="020F0502020204030204" pitchFamily="34" charset="0"/>
                <a:cs typeface="Mangal" panose="02040503050203030202" pitchFamily="18" charset="0"/>
              </a:rPr>
              <a:t> are expected to have relatively good resolution compared to EIT. </a:t>
            </a:r>
            <a:endParaRPr lang="en-IN" sz="1300" b="0" i="0" u="none" strike="noStrike" baseline="0" dirty="0">
              <a:solidFill>
                <a:schemeClr val="bg2">
                  <a:lumMod val="25000"/>
                </a:schemeClr>
              </a:solidFill>
            </a:endParaRPr>
          </a:p>
        </p:txBody>
      </p:sp>
      <p:sp>
        <p:nvSpPr>
          <p:cNvPr id="2" name="Title 1">
            <a:extLst>
              <a:ext uri="{FF2B5EF4-FFF2-40B4-BE49-F238E27FC236}">
                <a16:creationId xmlns:a16="http://schemas.microsoft.com/office/drawing/2014/main" id="{20952EB8-B342-F643-A64F-31E653B436D2}"/>
              </a:ext>
            </a:extLst>
          </p:cNvPr>
          <p:cNvSpPr>
            <a:spLocks noGrp="1"/>
          </p:cNvSpPr>
          <p:nvPr>
            <p:ph type="title"/>
          </p:nvPr>
        </p:nvSpPr>
        <p:spPr/>
        <p:txBody>
          <a:bodyPr/>
          <a:lstStyle/>
          <a:p>
            <a:r>
              <a:rPr lang="en-US" dirty="0"/>
              <a:t>Competitive comparison</a:t>
            </a:r>
          </a:p>
        </p:txBody>
      </p:sp>
    </p:spTree>
    <p:extLst>
      <p:ext uri="{BB962C8B-B14F-4D97-AF65-F5344CB8AC3E}">
        <p14:creationId xmlns:p14="http://schemas.microsoft.com/office/powerpoint/2010/main" val="310302845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2242-44AE-40C6-B131-070CF6824ECD}"/>
              </a:ext>
            </a:extLst>
          </p:cNvPr>
          <p:cNvSpPr>
            <a:spLocks noGrp="1"/>
          </p:cNvSpPr>
          <p:nvPr>
            <p:ph type="title"/>
          </p:nvPr>
        </p:nvSpPr>
        <p:spPr>
          <a:xfrm>
            <a:off x="2417869" y="684445"/>
            <a:ext cx="7356255" cy="654981"/>
          </a:xfrm>
        </p:spPr>
        <p:txBody>
          <a:bodyPr anchor="b">
            <a:normAutofit/>
          </a:bodyPr>
          <a:lstStyle/>
          <a:p>
            <a:r>
              <a:rPr lang="en-US" sz="3200" dirty="0"/>
              <a:t>CONCLUSION AND FUTURE OF EIT</a:t>
            </a:r>
          </a:p>
        </p:txBody>
      </p:sp>
      <p:sp>
        <p:nvSpPr>
          <p:cNvPr id="8" name="TextBox 7">
            <a:extLst>
              <a:ext uri="{FF2B5EF4-FFF2-40B4-BE49-F238E27FC236}">
                <a16:creationId xmlns:a16="http://schemas.microsoft.com/office/drawing/2014/main" id="{DD7133E0-2483-49DD-8907-E6AE1A57F8E9}"/>
              </a:ext>
            </a:extLst>
          </p:cNvPr>
          <p:cNvSpPr txBox="1"/>
          <p:nvPr/>
        </p:nvSpPr>
        <p:spPr>
          <a:xfrm>
            <a:off x="1845729" y="1680704"/>
            <a:ext cx="8500533" cy="4247317"/>
          </a:xfrm>
          <a:prstGeom prst="rect">
            <a:avLst/>
          </a:prstGeom>
          <a:noFill/>
        </p:spPr>
        <p:txBody>
          <a:bodyPr wrap="square" rtlCol="0">
            <a:spAutoFit/>
          </a:bodyPr>
          <a:lstStyle/>
          <a:p>
            <a:pPr algn="just"/>
            <a:r>
              <a:rPr lang="en-IN" dirty="0">
                <a:effectLst/>
                <a:ea typeface="Calibri" panose="020F0502020204030204" pitchFamily="34" charset="0"/>
                <a:cs typeface="BrowalliaUPC" panose="020B0604020202020204" pitchFamily="34" charset="-34"/>
              </a:rPr>
              <a:t>Electrical tomography is a relatively new instrumentation tool that can benefit a lot of process industries. </a:t>
            </a:r>
          </a:p>
          <a:p>
            <a:pPr algn="just"/>
            <a:endParaRPr lang="en-IN" dirty="0">
              <a:effectLst/>
              <a:ea typeface="Calibri" panose="020F0502020204030204" pitchFamily="34" charset="0"/>
              <a:cs typeface="BrowalliaUPC" panose="020B0604020202020204" pitchFamily="34" charset="-34"/>
            </a:endParaRPr>
          </a:p>
          <a:p>
            <a:pPr algn="just"/>
            <a:r>
              <a:rPr lang="en-IN" dirty="0">
                <a:effectLst/>
                <a:ea typeface="Calibri" panose="020F0502020204030204" pitchFamily="34" charset="0"/>
                <a:cs typeface="BrowalliaUPC" panose="020B0604020202020204" pitchFamily="34" charset="-34"/>
              </a:rPr>
              <a:t>Although the technology has already been implemented into real-life industries, there is still much room for improvement and further development. 	More thoughts need to be considered when transferring the research outcomes into real-life tomography applications. </a:t>
            </a:r>
          </a:p>
          <a:p>
            <a:pPr algn="just"/>
            <a:endParaRPr lang="en-IN" dirty="0">
              <a:effectLst/>
              <a:ea typeface="Calibri" panose="020F0502020204030204" pitchFamily="34" charset="0"/>
              <a:cs typeface="BrowalliaUPC" panose="020B0604020202020204" pitchFamily="34" charset="-34"/>
            </a:endParaRPr>
          </a:p>
          <a:p>
            <a:pPr algn="just"/>
            <a:r>
              <a:rPr lang="en-IN" dirty="0">
                <a:ea typeface="Calibri" panose="020F0502020204030204" pitchFamily="34" charset="0"/>
                <a:cs typeface="BrowalliaUPC" panose="020B0604020202020204" pitchFamily="34" charset="-34"/>
              </a:rPr>
              <a:t>	</a:t>
            </a:r>
            <a:r>
              <a:rPr lang="en-IN" dirty="0">
                <a:effectLst/>
                <a:ea typeface="Calibri" panose="020F0502020204030204" pitchFamily="34" charset="0"/>
                <a:cs typeface="BrowalliaUPC" panose="020B0604020202020204" pitchFamily="34" charset="-34"/>
              </a:rPr>
              <a:t>The most difficult part is to establish a balance between system performance (accuracy and resolution) and applicability (speed and robustness). Electrical tomography is not a standalone subject; to achieve a successful tomography implementation, it needs to integrate in-depth knowledge from different fields (process, electronics, physics and mathematics, etc.).</a:t>
            </a:r>
            <a:endParaRPr lang="en-US" dirty="0">
              <a:cs typeface="BrowalliaUPC" panose="020B0604020202020204" pitchFamily="34" charset="-34"/>
            </a:endParaRPr>
          </a:p>
          <a:p>
            <a:pPr algn="just"/>
            <a:endParaRPr lang="en-IN" dirty="0"/>
          </a:p>
        </p:txBody>
      </p:sp>
    </p:spTree>
    <p:extLst>
      <p:ext uri="{BB962C8B-B14F-4D97-AF65-F5344CB8AC3E}">
        <p14:creationId xmlns:p14="http://schemas.microsoft.com/office/powerpoint/2010/main" val="95236536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E67FFD-EEBA-0F43-9CCE-29C860613EC9}"/>
              </a:ext>
            </a:extLst>
          </p:cNvPr>
          <p:cNvSpPr>
            <a:spLocks noGrp="1"/>
          </p:cNvSpPr>
          <p:nvPr>
            <p:ph type="title"/>
          </p:nvPr>
        </p:nvSpPr>
        <p:spPr>
          <a:xfrm>
            <a:off x="1097280" y="304371"/>
            <a:ext cx="10058400" cy="1369074"/>
          </a:xfrm>
        </p:spPr>
        <p:txBody>
          <a:bodyPr/>
          <a:lstStyle/>
          <a:p>
            <a:r>
              <a:rPr lang="en-US" dirty="0"/>
              <a:t>references</a:t>
            </a:r>
          </a:p>
        </p:txBody>
      </p:sp>
      <p:pic>
        <p:nvPicPr>
          <p:cNvPr id="7" name="Content Placeholder 6">
            <a:extLst>
              <a:ext uri="{FF2B5EF4-FFF2-40B4-BE49-F238E27FC236}">
                <a16:creationId xmlns:a16="http://schemas.microsoft.com/office/drawing/2014/main" id="{22EB658E-4F08-42B2-9F64-77B4C02EB94B}"/>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rcRect/>
          <a:stretch/>
        </p:blipFill>
        <p:spPr>
          <a:xfrm>
            <a:off x="1136595" y="4787553"/>
            <a:ext cx="368564" cy="368564"/>
          </a:xfrm>
        </p:spPr>
      </p:pic>
      <p:sp>
        <p:nvSpPr>
          <p:cNvPr id="9" name="TextBox 8">
            <a:extLst>
              <a:ext uri="{FF2B5EF4-FFF2-40B4-BE49-F238E27FC236}">
                <a16:creationId xmlns:a16="http://schemas.microsoft.com/office/drawing/2014/main" id="{4FCD2B1C-F6DE-4936-9CFD-57D30E9A5B80}"/>
              </a:ext>
            </a:extLst>
          </p:cNvPr>
          <p:cNvSpPr txBox="1"/>
          <p:nvPr/>
        </p:nvSpPr>
        <p:spPr>
          <a:xfrm>
            <a:off x="1465844" y="1815392"/>
            <a:ext cx="8897356" cy="3754874"/>
          </a:xfrm>
          <a:prstGeom prst="rect">
            <a:avLst/>
          </a:prstGeom>
          <a:noFill/>
        </p:spPr>
        <p:txBody>
          <a:bodyPr wrap="square" rtlCol="0">
            <a:spAutoFit/>
          </a:bodyPr>
          <a:lstStyle/>
          <a:p>
            <a:pPr algn="l"/>
            <a:r>
              <a:rPr lang="en-US" sz="1400" b="0" i="0" u="none" strike="noStrike" baseline="0" dirty="0">
                <a:latin typeface="+mj-lt"/>
              </a:rPr>
              <a:t>T. A. Khan and S. H. Ling, “Review on Electrical Impedance Tomography: Artificial Intelligence Methods and its Applications,” </a:t>
            </a:r>
            <a:r>
              <a:rPr lang="en-US" sz="1400" b="0" i="1" u="none" strike="noStrike" baseline="0" dirty="0">
                <a:latin typeface="+mj-lt"/>
              </a:rPr>
              <a:t>Algorithms</a:t>
            </a:r>
            <a:r>
              <a:rPr lang="en-US" sz="1400" b="0" i="0" u="none" strike="noStrike" baseline="0" dirty="0">
                <a:latin typeface="+mj-lt"/>
              </a:rPr>
              <a:t>, vol. 12, no. 5, p. 88, Apr. 2019</a:t>
            </a:r>
            <a:r>
              <a:rPr lang="en-IN" sz="1400" dirty="0">
                <a:latin typeface="+mj-lt"/>
              </a:rPr>
              <a:t>.</a:t>
            </a:r>
          </a:p>
          <a:p>
            <a:r>
              <a:rPr lang="en-IN" sz="1400" dirty="0">
                <a:latin typeface="+mj-lt"/>
              </a:rPr>
              <a:t>	</a:t>
            </a:r>
          </a:p>
          <a:p>
            <a:pPr algn="l"/>
            <a:r>
              <a:rPr lang="en-US" sz="1400" b="0" i="0" u="none" strike="noStrike" baseline="0" dirty="0">
                <a:latin typeface="+mj-lt"/>
              </a:rPr>
              <a:t>Soleimani, “M. Electrical impedance tomography system: an open access circuit </a:t>
            </a:r>
            <a:r>
              <a:rPr lang="en-IN" sz="1400" b="0" i="0" u="none" strike="noStrike" baseline="0" dirty="0">
                <a:latin typeface="+mj-lt"/>
              </a:rPr>
              <a:t>design,” </a:t>
            </a:r>
            <a:r>
              <a:rPr lang="en-IN" sz="1400" b="0" i="1" u="none" strike="noStrike" baseline="0" dirty="0">
                <a:latin typeface="+mj-lt"/>
              </a:rPr>
              <a:t>BioMed Eng OnLine </a:t>
            </a:r>
            <a:r>
              <a:rPr lang="en-IN" sz="1400" b="1" i="0" u="none" strike="noStrike" baseline="0" dirty="0">
                <a:latin typeface="+mj-lt"/>
              </a:rPr>
              <a:t>5, </a:t>
            </a:r>
            <a:r>
              <a:rPr lang="en-IN" sz="1400" b="0" i="0" u="none" strike="noStrike" baseline="0" dirty="0">
                <a:latin typeface="+mj-lt"/>
              </a:rPr>
              <a:t>28 (2006).</a:t>
            </a:r>
          </a:p>
          <a:p>
            <a:pPr algn="l"/>
            <a:endParaRPr lang="en-IN" sz="1400" dirty="0">
              <a:latin typeface="+mj-lt"/>
            </a:endParaRPr>
          </a:p>
          <a:p>
            <a:pPr algn="l"/>
            <a:endParaRPr lang="en-IN" sz="1400" b="1" i="1" dirty="0">
              <a:latin typeface="+mj-lt"/>
            </a:endParaRPr>
          </a:p>
          <a:p>
            <a:pPr algn="l"/>
            <a:r>
              <a:rPr lang="en-IN" sz="1400" b="1" i="1" dirty="0">
                <a:latin typeface="+mj-lt"/>
              </a:rPr>
              <a:t>CONFERENCE PUBLICATION :</a:t>
            </a:r>
            <a:r>
              <a:rPr lang="en-IN" sz="1400" dirty="0">
                <a:latin typeface="+mj-lt"/>
              </a:rPr>
              <a:t>	</a:t>
            </a:r>
          </a:p>
          <a:p>
            <a:pPr algn="l"/>
            <a:r>
              <a:rPr lang="en-US" sz="1400" b="0" i="0" u="none" strike="noStrike" baseline="0" dirty="0">
                <a:latin typeface="+mj-lt"/>
              </a:rPr>
              <a:t>Soleimani M, Movafeghi A: "Image Reconstruction Methods for Electrical Impedance Tomography (EIT) on SUT-1 system". </a:t>
            </a:r>
            <a:r>
              <a:rPr lang="en-US" sz="1400" b="0" i="1" u="none" strike="noStrike" baseline="0" dirty="0">
                <a:latin typeface="+mj-lt"/>
              </a:rPr>
              <a:t>23rd Annual International Conference of the IEEE Engineering in Medicine and Biology Society, Istanbul, Turkey </a:t>
            </a:r>
            <a:r>
              <a:rPr lang="en-US" sz="1400" b="0" i="0" u="none" strike="noStrike" baseline="0" dirty="0">
                <a:latin typeface="+mj-lt"/>
              </a:rPr>
              <a:t>2001.</a:t>
            </a:r>
          </a:p>
          <a:p>
            <a:pPr algn="l"/>
            <a:endParaRPr lang="en-US" sz="1400" b="1" i="1" dirty="0">
              <a:latin typeface="+mj-lt"/>
            </a:endParaRPr>
          </a:p>
          <a:p>
            <a:pPr algn="l"/>
            <a:endParaRPr lang="en-US" sz="1400" b="1" i="1" dirty="0">
              <a:latin typeface="+mj-lt"/>
            </a:endParaRPr>
          </a:p>
          <a:p>
            <a:pPr algn="l"/>
            <a:r>
              <a:rPr lang="en-US" sz="1400" b="1" i="1" dirty="0">
                <a:latin typeface="+mj-lt"/>
              </a:rPr>
              <a:t>BOOK:</a:t>
            </a:r>
            <a:r>
              <a:rPr lang="en-IN" sz="1400" dirty="0">
                <a:latin typeface="+mj-lt"/>
              </a:rPr>
              <a:t>	</a:t>
            </a:r>
          </a:p>
          <a:p>
            <a:pPr algn="l"/>
            <a:r>
              <a:rPr lang="en-IN" sz="1400" b="0" i="0" u="none" strike="noStrike" baseline="0" dirty="0">
                <a:latin typeface="+mj-lt"/>
              </a:rPr>
              <a:t>Teschner, Eckhard &amp; Imhoff, Michael &amp; Leonhardt, Steffen. (2015). Electrical </a:t>
            </a:r>
            <a:r>
              <a:rPr lang="en-US" sz="1400" b="0" i="0" u="none" strike="noStrike" baseline="0" dirty="0">
                <a:latin typeface="+mj-lt"/>
              </a:rPr>
              <a:t>Impedance Tomography: The realisation of regional ventilation Monitoring, 2nd edition.</a:t>
            </a:r>
            <a:endParaRPr lang="en-IN" sz="1400" dirty="0">
              <a:latin typeface="+mj-lt"/>
            </a:endParaRPr>
          </a:p>
        </p:txBody>
      </p:sp>
      <p:pic>
        <p:nvPicPr>
          <p:cNvPr id="11" name="Content Placeholder 6" descr="Tag with solid fill">
            <a:extLst>
              <a:ext uri="{FF2B5EF4-FFF2-40B4-BE49-F238E27FC236}">
                <a16:creationId xmlns:a16="http://schemas.microsoft.com/office/drawing/2014/main" id="{3DBCB84B-C982-443D-AEE0-E5BF5FBE2EC2}"/>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133104" y="1785414"/>
            <a:ext cx="368564" cy="368564"/>
          </a:xfrm>
          <a:prstGeom prst="rect">
            <a:avLst/>
          </a:prstGeom>
        </p:spPr>
      </p:pic>
      <p:pic>
        <p:nvPicPr>
          <p:cNvPr id="13" name="Content Placeholder 6">
            <a:extLst>
              <a:ext uri="{FF2B5EF4-FFF2-40B4-BE49-F238E27FC236}">
                <a16:creationId xmlns:a16="http://schemas.microsoft.com/office/drawing/2014/main" id="{878BA891-229F-4E38-9A4A-ADA8EFCEAD6C}"/>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97280" y="2660242"/>
            <a:ext cx="368564" cy="368564"/>
          </a:xfrm>
          <a:prstGeom prst="rect">
            <a:avLst/>
          </a:prstGeom>
        </p:spPr>
      </p:pic>
      <p:pic>
        <p:nvPicPr>
          <p:cNvPr id="14" name="Content Placeholder 6">
            <a:extLst>
              <a:ext uri="{FF2B5EF4-FFF2-40B4-BE49-F238E27FC236}">
                <a16:creationId xmlns:a16="http://schemas.microsoft.com/office/drawing/2014/main" id="{8AC4E048-AE96-4EF5-A5D9-D84219F77619}"/>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115192" y="3544161"/>
            <a:ext cx="368564" cy="368564"/>
          </a:xfrm>
          <a:prstGeom prst="rect">
            <a:avLst/>
          </a:prstGeom>
        </p:spPr>
      </p:pic>
    </p:spTree>
    <p:extLst>
      <p:ext uri="{BB962C8B-B14F-4D97-AF65-F5344CB8AC3E}">
        <p14:creationId xmlns:p14="http://schemas.microsoft.com/office/powerpoint/2010/main" val="1237448532"/>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8BD93C5-FCEF-4FC9-8E1A-4C6566D55554}"/>
              </a:ext>
            </a:extLst>
          </p:cNvPr>
          <p:cNvSpPr>
            <a:spLocks noGrp="1"/>
          </p:cNvSpPr>
          <p:nvPr>
            <p:ph type="title"/>
          </p:nvPr>
        </p:nvSpPr>
        <p:spPr>
          <a:xfrm>
            <a:off x="1219200" y="2744463"/>
            <a:ext cx="5751389" cy="1369074"/>
          </a:xfrm>
        </p:spPr>
        <p:txBody>
          <a:bodyPr>
            <a:normAutofit/>
          </a:bodyPr>
          <a:lstStyle/>
          <a:p>
            <a:r>
              <a:rPr lang="en-US" sz="8000" dirty="0"/>
              <a:t>Thank you</a:t>
            </a:r>
          </a:p>
        </p:txBody>
      </p:sp>
      <p:pic>
        <p:nvPicPr>
          <p:cNvPr id="5" name="Picture 4">
            <a:extLst>
              <a:ext uri="{FF2B5EF4-FFF2-40B4-BE49-F238E27FC236}">
                <a16:creationId xmlns:a16="http://schemas.microsoft.com/office/drawing/2014/main" id="{69AC644A-4513-46B0-994D-01217E5FE7A4}"/>
              </a:ext>
            </a:extLst>
          </p:cNvPr>
          <p:cNvPicPr>
            <a:picLocks noChangeAspect="1"/>
          </p:cNvPicPr>
          <p:nvPr/>
        </p:nvPicPr>
        <p:blipFill rotWithShape="1">
          <a:blip r:embed="rId2"/>
          <a:srcRect l="25342" r="30137"/>
          <a:stretch/>
        </p:blipFill>
        <p:spPr>
          <a:xfrm>
            <a:off x="7833360" y="10"/>
            <a:ext cx="4358641" cy="6857991"/>
          </a:xfrm>
          <a:custGeom>
            <a:avLst/>
            <a:gdLst>
              <a:gd name="connsiteX0" fmla="*/ 1904091 w 4305219"/>
              <a:gd name="connsiteY0" fmla="*/ 0 h 6913983"/>
              <a:gd name="connsiteX1" fmla="*/ 4305219 w 4305219"/>
              <a:gd name="connsiteY1" fmla="*/ 0 h 6913983"/>
              <a:gd name="connsiteX2" fmla="*/ 4305219 w 4305219"/>
              <a:gd name="connsiteY2" fmla="*/ 6913983 h 6913983"/>
              <a:gd name="connsiteX3" fmla="*/ 1818156 w 4305219"/>
              <a:gd name="connsiteY3" fmla="*/ 6913983 h 6913983"/>
              <a:gd name="connsiteX4" fmla="*/ 1507580 w 4305219"/>
              <a:gd name="connsiteY4" fmla="*/ 6681739 h 6913983"/>
              <a:gd name="connsiteX5" fmla="*/ 0 w 4305219"/>
              <a:gd name="connsiteY5" fmla="*/ 3484983 h 6913983"/>
              <a:gd name="connsiteX6" fmla="*/ 1826504 w 4305219"/>
              <a:gd name="connsiteY6" fmla="*/ 49741 h 691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5219" h="6913983">
                <a:moveTo>
                  <a:pt x="1904091" y="0"/>
                </a:moveTo>
                <a:lnTo>
                  <a:pt x="4305219" y="0"/>
                </a:lnTo>
                <a:lnTo>
                  <a:pt x="4305219" y="6913983"/>
                </a:lnTo>
                <a:lnTo>
                  <a:pt x="1818156" y="6913983"/>
                </a:lnTo>
                <a:lnTo>
                  <a:pt x="1507580" y="6681739"/>
                </a:lnTo>
                <a:cubicBezTo>
                  <a:pt x="586863" y="5921896"/>
                  <a:pt x="0" y="4771974"/>
                  <a:pt x="0" y="3484983"/>
                </a:cubicBezTo>
                <a:cubicBezTo>
                  <a:pt x="0" y="2054993"/>
                  <a:pt x="724522" y="794225"/>
                  <a:pt x="1826504" y="49741"/>
                </a:cubicBezTo>
                <a:close/>
              </a:path>
            </a:pathLst>
          </a:custGeom>
          <a:noFill/>
        </p:spPr>
      </p:pic>
    </p:spTree>
    <p:extLst>
      <p:ext uri="{BB962C8B-B14F-4D97-AF65-F5344CB8AC3E}">
        <p14:creationId xmlns:p14="http://schemas.microsoft.com/office/powerpoint/2010/main" val="248616153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a:extLst>
              <a:ext uri="{FF2B5EF4-FFF2-40B4-BE49-F238E27FC236}">
                <a16:creationId xmlns:a16="http://schemas.microsoft.com/office/drawing/2014/main" id="{E70F7F78-29FD-3E49-BEFD-E20A8C71DD55}"/>
              </a:ext>
            </a:extLst>
          </p:cNvPr>
          <p:cNvPicPr>
            <a:picLocks noGrp="1" noChangeAspect="1"/>
          </p:cNvPicPr>
          <p:nvPr>
            <p:ph idx="1"/>
          </p:nvPr>
        </p:nvPicPr>
        <p:blipFill>
          <a:blip r:embed="rId2"/>
          <a:stretch/>
        </p:blipFill>
        <p:spPr>
          <a:xfrm>
            <a:off x="1097281" y="2108200"/>
            <a:ext cx="9730184" cy="3760788"/>
          </a:xfrm>
          <a:noFill/>
        </p:spPr>
      </p:pic>
      <p:sp>
        <p:nvSpPr>
          <p:cNvPr id="12" name="Title 11">
            <a:extLst>
              <a:ext uri="{FF2B5EF4-FFF2-40B4-BE49-F238E27FC236}">
                <a16:creationId xmlns:a16="http://schemas.microsoft.com/office/drawing/2014/main" id="{8BB1D2D3-565B-8645-85F7-41F999D96B52}"/>
              </a:ext>
            </a:extLst>
          </p:cNvPr>
          <p:cNvSpPr>
            <a:spLocks noGrp="1"/>
          </p:cNvSpPr>
          <p:nvPr>
            <p:ph type="title"/>
          </p:nvPr>
        </p:nvSpPr>
        <p:spPr>
          <a:xfrm>
            <a:off x="1097280" y="421817"/>
            <a:ext cx="10058400" cy="1369074"/>
          </a:xfrm>
        </p:spPr>
        <p:txBody>
          <a:bodyPr anchor="ctr">
            <a:normAutofit/>
          </a:bodyPr>
          <a:lstStyle/>
          <a:p>
            <a:pPr algn="ctr"/>
            <a:r>
              <a:rPr lang="en-US" dirty="0"/>
              <a:t>Audience QUESTIONS</a:t>
            </a:r>
          </a:p>
        </p:txBody>
      </p:sp>
    </p:spTree>
    <p:extLst>
      <p:ext uri="{BB962C8B-B14F-4D97-AF65-F5344CB8AC3E}">
        <p14:creationId xmlns:p14="http://schemas.microsoft.com/office/powerpoint/2010/main" val="446868113"/>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B00C7-0803-8A43-A9F3-6FF24BDCB923}"/>
              </a:ext>
            </a:extLst>
          </p:cNvPr>
          <p:cNvSpPr>
            <a:spLocks noGrp="1"/>
          </p:cNvSpPr>
          <p:nvPr>
            <p:ph type="title"/>
          </p:nvPr>
        </p:nvSpPr>
        <p:spPr>
          <a:xfrm>
            <a:off x="2484361" y="88244"/>
            <a:ext cx="7223277" cy="963316"/>
          </a:xfrm>
        </p:spPr>
        <p:txBody>
          <a:bodyPr>
            <a:normAutofit fontScale="90000"/>
          </a:bodyPr>
          <a:lstStyle/>
          <a:p>
            <a:r>
              <a:rPr lang="en-US" sz="6600" b="1" dirty="0"/>
              <a:t>Contents</a:t>
            </a:r>
          </a:p>
        </p:txBody>
      </p:sp>
      <p:sp>
        <p:nvSpPr>
          <p:cNvPr id="3" name="Text Placeholder 2">
            <a:extLst>
              <a:ext uri="{FF2B5EF4-FFF2-40B4-BE49-F238E27FC236}">
                <a16:creationId xmlns:a16="http://schemas.microsoft.com/office/drawing/2014/main" id="{8CFCA704-4032-7441-8B97-38C90F96D7F8}"/>
              </a:ext>
            </a:extLst>
          </p:cNvPr>
          <p:cNvSpPr>
            <a:spLocks noGrp="1"/>
          </p:cNvSpPr>
          <p:nvPr>
            <p:ph type="body" idx="1"/>
          </p:nvPr>
        </p:nvSpPr>
        <p:spPr>
          <a:xfrm>
            <a:off x="2675043" y="1158092"/>
            <a:ext cx="6406813" cy="5109543"/>
          </a:xfrm>
        </p:spPr>
        <p:txBody>
          <a:bodyPr>
            <a:normAutofit lnSpcReduction="10000"/>
          </a:bodyPr>
          <a:lstStyle/>
          <a:p>
            <a:pPr marL="457200" indent="-457200" algn="l">
              <a:buClr>
                <a:schemeClr val="accent6">
                  <a:lumMod val="75000"/>
                </a:schemeClr>
              </a:buClr>
              <a:buFont typeface="+mj-lt"/>
              <a:buAutoNum type="arabicPeriod"/>
            </a:pPr>
            <a:r>
              <a:rPr lang="en-US" sz="2800" dirty="0">
                <a:latin typeface="AngsanaUPC" panose="02020603050405020304" pitchFamily="18" charset="-34"/>
                <a:cs typeface="AngsanaUPC" panose="02020603050405020304" pitchFamily="18" charset="-34"/>
              </a:rPr>
              <a:t>Introduction </a:t>
            </a:r>
          </a:p>
          <a:p>
            <a:pPr marL="457200" indent="-457200" algn="l">
              <a:buClr>
                <a:schemeClr val="accent6">
                  <a:lumMod val="75000"/>
                </a:schemeClr>
              </a:buClr>
              <a:buFont typeface="+mj-lt"/>
              <a:buAutoNum type="arabicPeriod"/>
            </a:pPr>
            <a:r>
              <a:rPr lang="en-US" sz="2800" dirty="0">
                <a:latin typeface="AngsanaUPC" panose="02020603050405020304" pitchFamily="18" charset="-34"/>
                <a:cs typeface="AngsanaUPC" panose="02020603050405020304" pitchFamily="18" charset="-34"/>
              </a:rPr>
              <a:t>Components </a:t>
            </a:r>
          </a:p>
          <a:p>
            <a:pPr marL="457200" indent="-457200" algn="l">
              <a:buClr>
                <a:schemeClr val="accent6">
                  <a:lumMod val="75000"/>
                </a:schemeClr>
              </a:buClr>
              <a:buFont typeface="+mj-lt"/>
              <a:buAutoNum type="arabicPeriod"/>
            </a:pPr>
            <a:r>
              <a:rPr lang="en-US" sz="2800" dirty="0">
                <a:latin typeface="AngsanaUPC" panose="02020603050405020304" pitchFamily="18" charset="-34"/>
                <a:cs typeface="AngsanaUPC" panose="02020603050405020304" pitchFamily="18" charset="-34"/>
              </a:rPr>
              <a:t>Process </a:t>
            </a:r>
          </a:p>
          <a:p>
            <a:pPr marL="457200" indent="-457200" algn="l">
              <a:buClr>
                <a:schemeClr val="accent6">
                  <a:lumMod val="75000"/>
                </a:schemeClr>
              </a:buClr>
              <a:buFont typeface="+mj-lt"/>
              <a:buAutoNum type="arabicPeriod"/>
            </a:pPr>
            <a:r>
              <a:rPr lang="en-US" sz="2800" dirty="0">
                <a:latin typeface="AngsanaUPC" panose="02020603050405020304" pitchFamily="18" charset="-34"/>
                <a:cs typeface="AngsanaUPC" panose="02020603050405020304" pitchFamily="18" charset="-34"/>
              </a:rPr>
              <a:t>Applications </a:t>
            </a:r>
          </a:p>
          <a:p>
            <a:pPr marL="457200" indent="-457200" algn="l">
              <a:buClr>
                <a:schemeClr val="accent6">
                  <a:lumMod val="75000"/>
                </a:schemeClr>
              </a:buClr>
              <a:buFont typeface="+mj-lt"/>
              <a:buAutoNum type="arabicPeriod"/>
            </a:pPr>
            <a:r>
              <a:rPr lang="en-US" sz="2800" dirty="0">
                <a:latin typeface="AngsanaUPC" panose="02020603050405020304" pitchFamily="18" charset="-34"/>
                <a:cs typeface="AngsanaUPC" panose="02020603050405020304" pitchFamily="18" charset="-34"/>
              </a:rPr>
              <a:t>Advantages </a:t>
            </a:r>
          </a:p>
          <a:p>
            <a:pPr marL="457200" indent="-457200" algn="l">
              <a:buClr>
                <a:schemeClr val="accent6">
                  <a:lumMod val="75000"/>
                </a:schemeClr>
              </a:buClr>
              <a:buFont typeface="+mj-lt"/>
              <a:buAutoNum type="arabicPeriod"/>
            </a:pPr>
            <a:r>
              <a:rPr lang="en-US" sz="2800" dirty="0">
                <a:latin typeface="AngsanaUPC" panose="02020603050405020304" pitchFamily="18" charset="-34"/>
                <a:cs typeface="AngsanaUPC" panose="02020603050405020304" pitchFamily="18" charset="-34"/>
              </a:rPr>
              <a:t>Disadvantages </a:t>
            </a:r>
          </a:p>
          <a:p>
            <a:pPr marL="457200" indent="-457200" algn="l">
              <a:buClr>
                <a:schemeClr val="accent6">
                  <a:lumMod val="75000"/>
                </a:schemeClr>
              </a:buClr>
              <a:buFont typeface="+mj-lt"/>
              <a:buAutoNum type="arabicPeriod"/>
            </a:pPr>
            <a:r>
              <a:rPr lang="en-US" sz="2800" dirty="0">
                <a:latin typeface="AngsanaUPC" panose="02020603050405020304" pitchFamily="18" charset="-34"/>
                <a:cs typeface="AngsanaUPC" panose="02020603050405020304" pitchFamily="18" charset="-34"/>
              </a:rPr>
              <a:t>Competitive comparison</a:t>
            </a:r>
          </a:p>
          <a:p>
            <a:pPr marL="457200" indent="-457200" algn="l">
              <a:buClr>
                <a:schemeClr val="accent6">
                  <a:lumMod val="75000"/>
                </a:schemeClr>
              </a:buClr>
              <a:buFont typeface="+mj-lt"/>
              <a:buAutoNum type="arabicPeriod"/>
            </a:pPr>
            <a:r>
              <a:rPr lang="en-US" sz="2800" dirty="0">
                <a:latin typeface="AngsanaUPC" panose="02020603050405020304" pitchFamily="18" charset="-34"/>
                <a:cs typeface="AngsanaUPC" panose="02020603050405020304" pitchFamily="18" charset="-34"/>
              </a:rPr>
              <a:t>Conclusion and future of EIT</a:t>
            </a:r>
          </a:p>
          <a:p>
            <a:pPr marL="457200" indent="-457200" algn="l">
              <a:buClr>
                <a:schemeClr val="accent6">
                  <a:lumMod val="75000"/>
                </a:schemeClr>
              </a:buClr>
              <a:buFont typeface="+mj-lt"/>
              <a:buAutoNum type="arabicPeriod"/>
            </a:pPr>
            <a:r>
              <a:rPr lang="en-US" sz="2800" dirty="0">
                <a:latin typeface="AngsanaUPC" panose="02020603050405020304" pitchFamily="18" charset="-34"/>
                <a:cs typeface="AngsanaUPC" panose="02020603050405020304" pitchFamily="18" charset="-34"/>
              </a:rPr>
              <a:t>Reference</a:t>
            </a:r>
          </a:p>
        </p:txBody>
      </p:sp>
    </p:spTree>
    <p:extLst>
      <p:ext uri="{BB962C8B-B14F-4D97-AF65-F5344CB8AC3E}">
        <p14:creationId xmlns:p14="http://schemas.microsoft.com/office/powerpoint/2010/main" val="1639088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23">
            <a:extLst>
              <a:ext uri="{FF2B5EF4-FFF2-40B4-BE49-F238E27FC236}">
                <a16:creationId xmlns:a16="http://schemas.microsoft.com/office/drawing/2014/main" id="{14641C01-C347-EE4E-A9B1-95BFFAA1ADA5}"/>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a:stretch/>
        </p:blipFill>
        <p:spPr>
          <a:xfrm>
            <a:off x="5843172" y="497682"/>
            <a:ext cx="5876663" cy="5862636"/>
          </a:xfrm>
        </p:spPr>
      </p:pic>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472165" y="1566505"/>
            <a:ext cx="5280565" cy="4793813"/>
          </a:xfrm>
        </p:spPr>
        <p:txBody>
          <a:bodyPr>
            <a:normAutofit/>
          </a:bodyPr>
          <a:lstStyle/>
          <a:p>
            <a:pPr algn="just"/>
            <a:r>
              <a:rPr lang="en-US" dirty="0"/>
              <a:t>           </a:t>
            </a:r>
            <a:r>
              <a:rPr lang="en-US" sz="1800" dirty="0">
                <a:solidFill>
                  <a:schemeClr val="tx1"/>
                </a:solidFill>
                <a:latin typeface="Times New Roman" panose="02020603050405020304" pitchFamily="18" charset="0"/>
                <a:cs typeface="Times New Roman" panose="02020603050405020304" pitchFamily="18" charset="0"/>
              </a:rPr>
              <a:t>Electrical Impedance Tomography is a relatively new medical Imaging Technique. It uses low-frequency electrical current to probe a body; the method is sensitive to changes in electrical conductivity. </a:t>
            </a:r>
          </a:p>
          <a:p>
            <a:pPr algn="just"/>
            <a:r>
              <a:rPr lang="en-US" sz="1800" dirty="0">
                <a:solidFill>
                  <a:schemeClr val="tx1"/>
                </a:solidFill>
                <a:latin typeface="Times New Roman" panose="02020603050405020304" pitchFamily="18" charset="0"/>
                <a:cs typeface="Times New Roman" panose="02020603050405020304" pitchFamily="18" charset="0"/>
              </a:rPr>
              <a:t>            By injecting known amounts of current and measuring the resulting electrical potential field at points on the boundary of the body, it is possible to "invert" such data to determine the conductivity or resistivity of the region of the body probed by the currents.</a:t>
            </a:r>
          </a:p>
          <a:p>
            <a:pPr algn="just"/>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This technique exploits the electrical properties of tissues such as resistance and capacitance. It aims at exploiting the differences in the passive electrical properties of tissues in order to generate a tomographic image.</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dirty="0"/>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p:txBody>
          <a:bodyPr/>
          <a:lstStyle/>
          <a:p>
            <a:r>
              <a:rPr lang="en-US" b="1" dirty="0">
                <a:sym typeface="Bodoni SvtyTwo ITC TT-Book"/>
              </a:rPr>
              <a:t>Introduction</a:t>
            </a:r>
          </a:p>
        </p:txBody>
      </p:sp>
    </p:spTree>
    <p:extLst>
      <p:ext uri="{BB962C8B-B14F-4D97-AF65-F5344CB8AC3E}">
        <p14:creationId xmlns:p14="http://schemas.microsoft.com/office/powerpoint/2010/main" val="39801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65C7417-0D38-4F4F-8BF7-D45A2C771946}"/>
              </a:ext>
            </a:extLst>
          </p:cNvPr>
          <p:cNvSpPr>
            <a:spLocks noGrp="1"/>
          </p:cNvSpPr>
          <p:nvPr>
            <p:ph sz="half" idx="1"/>
          </p:nvPr>
        </p:nvSpPr>
        <p:spPr>
          <a:xfrm>
            <a:off x="321426" y="1790891"/>
            <a:ext cx="4046388" cy="4185877"/>
          </a:xfrm>
        </p:spPr>
        <p:txBody>
          <a:bodyPr>
            <a:normAutofit fontScale="92500" lnSpcReduction="10000"/>
          </a:bodyPr>
          <a:lstStyle/>
          <a:p>
            <a:pPr algn="just"/>
            <a:r>
              <a:rPr lang="en-US" sz="1800" dirty="0"/>
              <a:t>The EIT system consists of a PC in which an I/O card is installed with an external current generator, a multiplexer, a power supply and a phantom with an array of electrodes. The measurement system provides 12-bit accuracy and hence, suitable data acquisition software has been prepared accordingly.</a:t>
            </a:r>
          </a:p>
          <a:p>
            <a:pPr algn="just"/>
            <a:r>
              <a:rPr lang="en-US" sz="1800" dirty="0"/>
              <a:t>EIT is specified for a process that has a conductive continuous phase. EMT is mainly applied for high conductive fluids, which can induce measurable current under a magnetic field.</a:t>
            </a:r>
            <a:endParaRPr lang="en-IN" sz="1800" dirty="0"/>
          </a:p>
        </p:txBody>
      </p:sp>
      <p:pic>
        <p:nvPicPr>
          <p:cNvPr id="6" name="Picture 5" descr="Diagram&#10;&#10;Description automatically generated">
            <a:extLst>
              <a:ext uri="{FF2B5EF4-FFF2-40B4-BE49-F238E27FC236}">
                <a16:creationId xmlns:a16="http://schemas.microsoft.com/office/drawing/2014/main" id="{F1528016-15AA-48EA-A677-22640119C316}"/>
              </a:ext>
            </a:extLst>
          </p:cNvPr>
          <p:cNvPicPr>
            <a:picLocks noChangeAspect="1"/>
          </p:cNvPicPr>
          <p:nvPr/>
        </p:nvPicPr>
        <p:blipFill>
          <a:blip r:embed="rId2"/>
          <a:stretch>
            <a:fillRect/>
          </a:stretch>
        </p:blipFill>
        <p:spPr>
          <a:xfrm>
            <a:off x="4447713" y="1451790"/>
            <a:ext cx="7653680" cy="3954419"/>
          </a:xfrm>
          <a:prstGeom prst="rect">
            <a:avLst/>
          </a:prstGeom>
          <a:noFill/>
        </p:spPr>
      </p:pic>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a:xfrm>
            <a:off x="1097280" y="421817"/>
            <a:ext cx="10058400" cy="1369074"/>
          </a:xfrm>
        </p:spPr>
        <p:txBody>
          <a:bodyPr anchor="ctr">
            <a:normAutofit/>
          </a:bodyPr>
          <a:lstStyle/>
          <a:p>
            <a:r>
              <a:rPr lang="en-US" b="1" dirty="0"/>
              <a:t>COMPONENTS</a:t>
            </a:r>
          </a:p>
        </p:txBody>
      </p:sp>
    </p:spTree>
    <p:extLst>
      <p:ext uri="{BB962C8B-B14F-4D97-AF65-F5344CB8AC3E}">
        <p14:creationId xmlns:p14="http://schemas.microsoft.com/office/powerpoint/2010/main" val="29043570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97278" y="503047"/>
            <a:ext cx="5751389" cy="1369074"/>
          </a:xfrm>
        </p:spPr>
        <p:txBody>
          <a:bodyPr anchor="ctr">
            <a:normAutofit/>
          </a:bodyPr>
          <a:lstStyle/>
          <a:p>
            <a:r>
              <a:rPr lang="en-US" b="1" dirty="0"/>
              <a:t>PROCESS</a:t>
            </a:r>
          </a:p>
        </p:txBody>
      </p:sp>
      <p:pic>
        <p:nvPicPr>
          <p:cNvPr id="7" name="Picture Placeholder 6" descr="Graphical user interface&#10;&#10;Description automatically generated">
            <a:extLst>
              <a:ext uri="{FF2B5EF4-FFF2-40B4-BE49-F238E27FC236}">
                <a16:creationId xmlns:a16="http://schemas.microsoft.com/office/drawing/2014/main" id="{63AE1BE0-28BE-404C-BA2F-6FF3CF46A246}"/>
              </a:ext>
            </a:extLst>
          </p:cNvPr>
          <p:cNvPicPr>
            <a:picLocks noGrp="1" noChangeAspect="1"/>
          </p:cNvPicPr>
          <p:nvPr>
            <p:ph type="pic" sz="quarter" idx="13"/>
          </p:nvPr>
        </p:nvPicPr>
        <p:blipFill rotWithShape="1">
          <a:blip r:embed="rId2"/>
          <a:stretch/>
        </p:blipFill>
        <p:spPr>
          <a:xfrm>
            <a:off x="7936226" y="3194750"/>
            <a:ext cx="4157709" cy="3663250"/>
          </a:xfrm>
          <a:noFill/>
          <a:effectLst>
            <a:glow rad="304800">
              <a:srgbClr val="00B0F0">
                <a:alpha val="40000"/>
              </a:srgbClr>
            </a:glow>
            <a:softEdge rad="266700"/>
          </a:effectLst>
        </p:spPr>
      </p:pic>
      <p:sp>
        <p:nvSpPr>
          <p:cNvPr id="3" name="Content Placeholder 2">
            <a:extLst>
              <a:ext uri="{FF2B5EF4-FFF2-40B4-BE49-F238E27FC236}">
                <a16:creationId xmlns:a16="http://schemas.microsoft.com/office/drawing/2014/main" id="{79497D95-D925-3641-A715-DB7630E983B0}"/>
              </a:ext>
            </a:extLst>
          </p:cNvPr>
          <p:cNvSpPr>
            <a:spLocks noGrp="1"/>
          </p:cNvSpPr>
          <p:nvPr>
            <p:ph sz="half" idx="1"/>
          </p:nvPr>
        </p:nvSpPr>
        <p:spPr>
          <a:xfrm>
            <a:off x="1328097" y="1660126"/>
            <a:ext cx="5751389" cy="4863504"/>
          </a:xfrm>
        </p:spPr>
        <p:txBody>
          <a:bodyPr anchor="t">
            <a:normAutofit/>
          </a:bodyPr>
          <a:lstStyle/>
          <a:p>
            <a:pPr marL="342900" indent="-342900" algn="just">
              <a:buClr>
                <a:schemeClr val="tx1">
                  <a:lumMod val="75000"/>
                  <a:lumOff val="25000"/>
                </a:schemeClr>
              </a:buClr>
              <a:buFont typeface="+mj-lt"/>
              <a:buAutoNum type="arabicPeriod"/>
            </a:pPr>
            <a:r>
              <a:rPr lang="en-US" dirty="0"/>
              <a:t>An array of equally spaced electrodes, often arranged in a transverse plane, are fixed to the boundary wall of a vessel to map the changing spatial distribution of permittivity and/or resistivity (or its inverse, conductivity) of the material contained within.</a:t>
            </a:r>
          </a:p>
          <a:p>
            <a:pPr marL="342900" indent="-342900" algn="just">
              <a:buClr>
                <a:schemeClr val="tx1">
                  <a:lumMod val="75000"/>
                  <a:lumOff val="25000"/>
                </a:schemeClr>
              </a:buClr>
              <a:buFont typeface="+mj-lt"/>
              <a:buAutoNum type="arabicPeriod"/>
            </a:pPr>
            <a:r>
              <a:rPr lang="en-US" dirty="0"/>
              <a:t>The resulting signals are interpreted by a computer and the resulting boundary datasets, inverted by means of an image reconstruction technique to provide a distribution map of the internal resistivity/permittivity, are used to create a series of ‘live’ 2D or 3D images of the process occurring within.</a:t>
            </a:r>
          </a:p>
          <a:p>
            <a:pPr marL="342900" indent="-342900" algn="just">
              <a:buClr>
                <a:schemeClr val="tx1">
                  <a:lumMod val="75000"/>
                  <a:lumOff val="25000"/>
                </a:schemeClr>
              </a:buClr>
              <a:buFont typeface="+mj-lt"/>
              <a:buAutoNum type="arabicPeriod"/>
            </a:pPr>
            <a:r>
              <a:rPr lang="en-US" dirty="0"/>
              <a:t>Interpolation over several planes of sensor arrays enables the rendering of 3D images for imaging different stages of a process.</a:t>
            </a:r>
          </a:p>
        </p:txBody>
      </p:sp>
      <p:pic>
        <p:nvPicPr>
          <p:cNvPr id="5" name="Picture 4" descr="Diagram, schematic&#10;&#10;Description automatically generated">
            <a:extLst>
              <a:ext uri="{FF2B5EF4-FFF2-40B4-BE49-F238E27FC236}">
                <a16:creationId xmlns:a16="http://schemas.microsoft.com/office/drawing/2014/main" id="{C7E8B1CC-8246-4149-824E-6FC15A86B621}"/>
              </a:ext>
            </a:extLst>
          </p:cNvPr>
          <p:cNvPicPr>
            <a:picLocks noChangeAspect="1"/>
          </p:cNvPicPr>
          <p:nvPr/>
        </p:nvPicPr>
        <p:blipFill>
          <a:blip r:embed="rId3"/>
          <a:stretch>
            <a:fillRect/>
          </a:stretch>
        </p:blipFill>
        <p:spPr>
          <a:xfrm>
            <a:off x="9066226" y="503047"/>
            <a:ext cx="2600877" cy="2316353"/>
          </a:xfrm>
          <a:prstGeom prst="rect">
            <a:avLst/>
          </a:prstGeom>
        </p:spPr>
      </p:pic>
    </p:spTree>
    <p:extLst>
      <p:ext uri="{BB962C8B-B14F-4D97-AF65-F5344CB8AC3E}">
        <p14:creationId xmlns:p14="http://schemas.microsoft.com/office/powerpoint/2010/main" val="3610370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Diagram&#10;&#10;Description automatically generated">
            <a:extLst>
              <a:ext uri="{FF2B5EF4-FFF2-40B4-BE49-F238E27FC236}">
                <a16:creationId xmlns:a16="http://schemas.microsoft.com/office/drawing/2014/main" id="{EAEF9C70-36C9-4F13-9194-497A91C33DEE}"/>
              </a:ext>
            </a:extLst>
          </p:cNvPr>
          <p:cNvPicPr>
            <a:picLocks noChangeAspect="1"/>
          </p:cNvPicPr>
          <p:nvPr/>
        </p:nvPicPr>
        <p:blipFill>
          <a:blip r:embed="rId2"/>
          <a:stretch>
            <a:fillRect/>
          </a:stretch>
        </p:blipFill>
        <p:spPr>
          <a:xfrm>
            <a:off x="1669001" y="772357"/>
            <a:ext cx="8673484" cy="5903651"/>
          </a:xfrm>
          <a:prstGeom prst="rect">
            <a:avLst/>
          </a:prstGeom>
          <a:noFill/>
        </p:spPr>
      </p:pic>
      <p:sp>
        <p:nvSpPr>
          <p:cNvPr id="20" name="TextBox 19">
            <a:extLst>
              <a:ext uri="{FF2B5EF4-FFF2-40B4-BE49-F238E27FC236}">
                <a16:creationId xmlns:a16="http://schemas.microsoft.com/office/drawing/2014/main" id="{F06A55E4-8A8D-428E-980B-C6A8AC2832D8}"/>
              </a:ext>
            </a:extLst>
          </p:cNvPr>
          <p:cNvSpPr txBox="1"/>
          <p:nvPr/>
        </p:nvSpPr>
        <p:spPr>
          <a:xfrm>
            <a:off x="1066800" y="341790"/>
            <a:ext cx="10058400" cy="1369074"/>
          </a:xfrm>
          <a:prstGeom prst="rect">
            <a:avLst/>
          </a:prstGeom>
        </p:spPr>
        <p:txBody>
          <a:bodyPr vert="horz" lIns="0" tIns="45720" rIns="0" bIns="45720" rtlCol="0" anchor="ctr">
            <a:normAutofit/>
          </a:bodyPr>
          <a:lstStyle/>
          <a:p>
            <a:pPr>
              <a:lnSpc>
                <a:spcPct val="90000"/>
              </a:lnSpc>
              <a:spcBef>
                <a:spcPct val="0"/>
              </a:spcBef>
              <a:spcAft>
                <a:spcPts val="600"/>
              </a:spcAft>
            </a:pPr>
            <a:r>
              <a:rPr lang="en-US" sz="4000" b="1" kern="1200" cap="all" spc="-50" baseline="0" dirty="0">
                <a:solidFill>
                  <a:schemeClr val="tx1">
                    <a:lumMod val="75000"/>
                    <a:lumOff val="25000"/>
                  </a:schemeClr>
                </a:solidFill>
                <a:latin typeface="+mj-lt"/>
                <a:ea typeface="+mj-ea"/>
                <a:cs typeface="+mj-cs"/>
              </a:rPr>
              <a:t>Diagram</a:t>
            </a:r>
          </a:p>
        </p:txBody>
      </p:sp>
    </p:spTree>
    <p:extLst>
      <p:ext uri="{BB962C8B-B14F-4D97-AF65-F5344CB8AC3E}">
        <p14:creationId xmlns:p14="http://schemas.microsoft.com/office/powerpoint/2010/main" val="319396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a:extLst>
              <a:ext uri="{FF2B5EF4-FFF2-40B4-BE49-F238E27FC236}">
                <a16:creationId xmlns:a16="http://schemas.microsoft.com/office/drawing/2014/main" id="{E01CCBC3-476F-DA4C-A883-93E600ECAC2E}"/>
              </a:ext>
            </a:extLst>
          </p:cNvPr>
          <p:cNvSpPr>
            <a:spLocks noGrp="1"/>
          </p:cNvSpPr>
          <p:nvPr>
            <p:ph sz="half" idx="1"/>
          </p:nvPr>
        </p:nvSpPr>
        <p:spPr>
          <a:xfrm>
            <a:off x="980900" y="1463748"/>
            <a:ext cx="10439400" cy="1110119"/>
          </a:xfrm>
        </p:spPr>
        <p:txBody>
          <a:bodyPr anchor="t">
            <a:normAutofit/>
          </a:bodyPr>
          <a:lstStyle/>
          <a:p>
            <a:pPr marL="457200" indent="-457200">
              <a:buClr>
                <a:schemeClr val="accent6">
                  <a:lumMod val="75000"/>
                </a:schemeClr>
              </a:buClr>
              <a:buFont typeface="+mj-lt"/>
              <a:buAutoNum type="arabicPeriod"/>
            </a:pPr>
            <a:r>
              <a:rPr lang="en-US" sz="2000" dirty="0"/>
              <a:t>EIT can image physiological processes</a:t>
            </a:r>
          </a:p>
          <a:p>
            <a:pPr marL="457200" indent="-457200">
              <a:buClr>
                <a:schemeClr val="accent6">
                  <a:lumMod val="75000"/>
                </a:schemeClr>
              </a:buClr>
              <a:buFont typeface="+mj-lt"/>
              <a:buAutoNum type="arabicPeriod"/>
            </a:pPr>
            <a:r>
              <a:rPr lang="en-US" sz="2000" dirty="0"/>
              <a:t>Involving movement of conductive fluids and gases.</a:t>
            </a:r>
          </a:p>
          <a:p>
            <a:pPr marL="457200" indent="-457200">
              <a:buClr>
                <a:schemeClr val="accent6">
                  <a:lumMod val="75000"/>
                </a:schemeClr>
              </a:buClr>
              <a:buFont typeface="+mj-lt"/>
              <a:buAutoNum type="arabicPeriod"/>
            </a:pPr>
            <a:endParaRPr lang="en-US" dirty="0"/>
          </a:p>
        </p:txBody>
      </p:sp>
      <p:sp>
        <p:nvSpPr>
          <p:cNvPr id="2" name="Title 1">
            <a:extLst>
              <a:ext uri="{FF2B5EF4-FFF2-40B4-BE49-F238E27FC236}">
                <a16:creationId xmlns:a16="http://schemas.microsoft.com/office/drawing/2014/main" id="{6F204F3F-D196-428C-AE74-238938FD8008}"/>
              </a:ext>
            </a:extLst>
          </p:cNvPr>
          <p:cNvSpPr>
            <a:spLocks noGrp="1"/>
          </p:cNvSpPr>
          <p:nvPr>
            <p:ph type="title"/>
          </p:nvPr>
        </p:nvSpPr>
        <p:spPr>
          <a:xfrm>
            <a:off x="980900" y="288335"/>
            <a:ext cx="4144095" cy="1369074"/>
          </a:xfrm>
        </p:spPr>
        <p:txBody>
          <a:bodyPr anchor="ctr">
            <a:normAutofit/>
          </a:bodyPr>
          <a:lstStyle/>
          <a:p>
            <a:r>
              <a:rPr lang="en-US" b="1" dirty="0"/>
              <a:t>Applications</a:t>
            </a:r>
          </a:p>
        </p:txBody>
      </p:sp>
      <p:graphicFrame>
        <p:nvGraphicFramePr>
          <p:cNvPr id="9" name="Content Placeholder 2" descr="SmartArt graphic of Linear Venn">
            <a:extLst>
              <a:ext uri="{FF2B5EF4-FFF2-40B4-BE49-F238E27FC236}">
                <a16:creationId xmlns:a16="http://schemas.microsoft.com/office/drawing/2014/main" id="{D3B52276-F93A-4B34-BC12-B5493C5B39DA}"/>
              </a:ext>
            </a:extLst>
          </p:cNvPr>
          <p:cNvGraphicFramePr>
            <a:graphicFrameLocks/>
          </p:cNvGraphicFramePr>
          <p:nvPr>
            <p:extLst>
              <p:ext uri="{D42A27DB-BD31-4B8C-83A1-F6EECF244321}">
                <p14:modId xmlns:p14="http://schemas.microsoft.com/office/powerpoint/2010/main" val="2269991594"/>
              </p:ext>
            </p:extLst>
          </p:nvPr>
        </p:nvGraphicFramePr>
        <p:xfrm>
          <a:off x="465665" y="2573867"/>
          <a:ext cx="10439401" cy="3015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208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94C0-0A51-6C41-B1ED-E95AC84C23D7}"/>
              </a:ext>
            </a:extLst>
          </p:cNvPr>
          <p:cNvSpPr>
            <a:spLocks noGrp="1"/>
          </p:cNvSpPr>
          <p:nvPr>
            <p:ph type="title"/>
          </p:nvPr>
        </p:nvSpPr>
        <p:spPr/>
        <p:txBody>
          <a:bodyPr/>
          <a:lstStyle/>
          <a:p>
            <a:r>
              <a:rPr lang="en-US" dirty="0">
                <a:sym typeface="Bodoni SvtyTwo ITC TT-Book"/>
              </a:rPr>
              <a:t>LUNGS (a-</a:t>
            </a:r>
            <a:r>
              <a:rPr lang="en-US" dirty="0" err="1">
                <a:sym typeface="Bodoni SvtyTwo ITC TT-Book"/>
              </a:rPr>
              <a:t>eit</a:t>
            </a:r>
            <a:r>
              <a:rPr lang="en-US" dirty="0">
                <a:sym typeface="Bodoni SvtyTwo ITC TT-Book"/>
              </a:rPr>
              <a:t>, f-</a:t>
            </a:r>
            <a:r>
              <a:rPr lang="en-US" dirty="0" err="1">
                <a:sym typeface="Bodoni SvtyTwo ITC TT-Book"/>
              </a:rPr>
              <a:t>eit</a:t>
            </a:r>
            <a:r>
              <a:rPr lang="en-US" dirty="0">
                <a:sym typeface="Bodoni SvtyTwo ITC TT-Book"/>
              </a:rPr>
              <a:t>)</a:t>
            </a:r>
            <a:endParaRPr lang="en-US" dirty="0"/>
          </a:p>
        </p:txBody>
      </p:sp>
      <p:sp>
        <p:nvSpPr>
          <p:cNvPr id="4" name="Content Placeholder 3">
            <a:extLst>
              <a:ext uri="{FF2B5EF4-FFF2-40B4-BE49-F238E27FC236}">
                <a16:creationId xmlns:a16="http://schemas.microsoft.com/office/drawing/2014/main" id="{399D5F43-10C4-4E7D-A61C-111BD1734945}"/>
              </a:ext>
            </a:extLst>
          </p:cNvPr>
          <p:cNvSpPr>
            <a:spLocks noGrp="1"/>
          </p:cNvSpPr>
          <p:nvPr>
            <p:ph idx="1"/>
          </p:nvPr>
        </p:nvSpPr>
        <p:spPr>
          <a:xfrm>
            <a:off x="1097280" y="1888067"/>
            <a:ext cx="4905587" cy="3981025"/>
          </a:xfrm>
        </p:spPr>
        <p:txBody>
          <a:bodyPr>
            <a:normAutofit fontScale="92500" lnSpcReduction="10000"/>
          </a:bodyPr>
          <a:lstStyle/>
          <a:p>
            <a:pPr algn="just">
              <a:buClr>
                <a:schemeClr val="accent6">
                  <a:lumMod val="75000"/>
                </a:schemeClr>
              </a:buClr>
              <a:buFont typeface="Courier New" panose="02070309020205020404" pitchFamily="49" charset="0"/>
              <a:buChar char="o"/>
            </a:pPr>
            <a:r>
              <a:rPr lang="en-IN" dirty="0"/>
              <a:t>    EIT is particularly useful for monitoring lung function because lung tissue resistivity is 5 times higher when compared to most other soft-tissues within the thorax.</a:t>
            </a:r>
          </a:p>
          <a:p>
            <a:pPr algn="just">
              <a:buClr>
                <a:schemeClr val="accent6">
                  <a:lumMod val="75000"/>
                </a:schemeClr>
              </a:buClr>
              <a:buFont typeface="Courier New" panose="02070309020205020404" pitchFamily="49" charset="0"/>
              <a:buChar char="o"/>
            </a:pPr>
            <a:r>
              <a:rPr lang="en-IN" dirty="0"/>
              <a:t>    The results in high absolute contrast of the lungs in general. In addition, lung resistivity increases and decreases several-fold between inspiration and Expiration which explains why monitoring the respiratory cycle is currently the most promising clinical application of functional EIT.</a:t>
            </a:r>
          </a:p>
          <a:p>
            <a:endParaRPr lang="en-IN" dirty="0"/>
          </a:p>
        </p:txBody>
      </p:sp>
      <p:pic>
        <p:nvPicPr>
          <p:cNvPr id="7" name="Picture 6" descr="Diagram&#10;&#10;Description automatically generated">
            <a:extLst>
              <a:ext uri="{FF2B5EF4-FFF2-40B4-BE49-F238E27FC236}">
                <a16:creationId xmlns:a16="http://schemas.microsoft.com/office/drawing/2014/main" id="{DE0254E4-6EAD-4C55-A418-96B7894C3F53}"/>
              </a:ext>
            </a:extLst>
          </p:cNvPr>
          <p:cNvPicPr>
            <a:picLocks noChangeAspect="1"/>
          </p:cNvPicPr>
          <p:nvPr/>
        </p:nvPicPr>
        <p:blipFill>
          <a:blip r:embed="rId2"/>
          <a:stretch>
            <a:fillRect/>
          </a:stretch>
        </p:blipFill>
        <p:spPr>
          <a:xfrm>
            <a:off x="6358467" y="1456267"/>
            <a:ext cx="5273435" cy="4340799"/>
          </a:xfrm>
          <a:prstGeom prst="rect">
            <a:avLst/>
          </a:prstGeom>
        </p:spPr>
      </p:pic>
    </p:spTree>
    <p:extLst>
      <p:ext uri="{BB962C8B-B14F-4D97-AF65-F5344CB8AC3E}">
        <p14:creationId xmlns:p14="http://schemas.microsoft.com/office/powerpoint/2010/main" val="4114459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94C0-0A51-6C41-B1ED-E95AC84C23D7}"/>
              </a:ext>
            </a:extLst>
          </p:cNvPr>
          <p:cNvSpPr>
            <a:spLocks noGrp="1"/>
          </p:cNvSpPr>
          <p:nvPr>
            <p:ph type="title"/>
          </p:nvPr>
        </p:nvSpPr>
        <p:spPr/>
        <p:txBody>
          <a:bodyPr/>
          <a:lstStyle/>
          <a:p>
            <a:r>
              <a:rPr lang="en-US" dirty="0">
                <a:sym typeface="Bodoni SvtyTwo ITC TT-Book"/>
              </a:rPr>
              <a:t>brain (a-</a:t>
            </a:r>
            <a:r>
              <a:rPr lang="en-US" dirty="0" err="1">
                <a:sym typeface="Bodoni SvtyTwo ITC TT-Book"/>
              </a:rPr>
              <a:t>eit</a:t>
            </a:r>
            <a:r>
              <a:rPr lang="en-US" dirty="0">
                <a:sym typeface="Bodoni SvtyTwo ITC TT-Book"/>
              </a:rPr>
              <a:t>, f-</a:t>
            </a:r>
            <a:r>
              <a:rPr lang="en-US" dirty="0" err="1">
                <a:sym typeface="Bodoni SvtyTwo ITC TT-Book"/>
              </a:rPr>
              <a:t>eit</a:t>
            </a:r>
            <a:r>
              <a:rPr lang="en-US" dirty="0">
                <a:sym typeface="Bodoni SvtyTwo ITC TT-Book"/>
              </a:rPr>
              <a:t>, mf-</a:t>
            </a:r>
            <a:r>
              <a:rPr lang="en-US" dirty="0" err="1">
                <a:sym typeface="Bodoni SvtyTwo ITC TT-Book"/>
              </a:rPr>
              <a:t>eit</a:t>
            </a:r>
            <a:r>
              <a:rPr lang="en-US" dirty="0">
                <a:sym typeface="Bodoni SvtyTwo ITC TT-Book"/>
              </a:rPr>
              <a:t>)</a:t>
            </a:r>
            <a:endParaRPr lang="en-US" dirty="0"/>
          </a:p>
        </p:txBody>
      </p:sp>
      <p:sp>
        <p:nvSpPr>
          <p:cNvPr id="4" name="Content Placeholder 3">
            <a:extLst>
              <a:ext uri="{FF2B5EF4-FFF2-40B4-BE49-F238E27FC236}">
                <a16:creationId xmlns:a16="http://schemas.microsoft.com/office/drawing/2014/main" id="{399D5F43-10C4-4E7D-A61C-111BD1734945}"/>
              </a:ext>
            </a:extLst>
          </p:cNvPr>
          <p:cNvSpPr>
            <a:spLocks noGrp="1"/>
          </p:cNvSpPr>
          <p:nvPr>
            <p:ph idx="1"/>
          </p:nvPr>
        </p:nvSpPr>
        <p:spPr>
          <a:xfrm>
            <a:off x="1097280" y="2430008"/>
            <a:ext cx="4905587" cy="4006175"/>
          </a:xfrm>
        </p:spPr>
        <p:txBody>
          <a:bodyPr>
            <a:normAutofit/>
          </a:bodyPr>
          <a:lstStyle/>
          <a:p>
            <a:pPr algn="just">
              <a:buClr>
                <a:schemeClr val="accent6">
                  <a:lumMod val="75000"/>
                </a:schemeClr>
              </a:buClr>
              <a:buFont typeface="Courier New" panose="02070309020205020404" pitchFamily="49" charset="0"/>
              <a:buChar char="o"/>
            </a:pPr>
            <a:r>
              <a:rPr lang="en-IN" dirty="0"/>
              <a:t>   EIT has been suggested as a basis for brain imaging to enable the detection and monitoring of cerebral ischemia and haemorrhage.</a:t>
            </a:r>
          </a:p>
          <a:p>
            <a:pPr algn="just">
              <a:buClr>
                <a:schemeClr val="accent6">
                  <a:lumMod val="75000"/>
                </a:schemeClr>
              </a:buClr>
              <a:buFont typeface="Courier New" panose="02070309020205020404" pitchFamily="49" charset="0"/>
              <a:buChar char="o"/>
            </a:pPr>
            <a:r>
              <a:rPr lang="en-IN" dirty="0"/>
              <a:t>  Other morphological pathologies      associated with impedance changes due to neuronal cell swelling.</a:t>
            </a:r>
          </a:p>
          <a:p>
            <a:endParaRPr lang="en-IN" dirty="0"/>
          </a:p>
        </p:txBody>
      </p:sp>
      <p:pic>
        <p:nvPicPr>
          <p:cNvPr id="7" name="Picture 6">
            <a:extLst>
              <a:ext uri="{FF2B5EF4-FFF2-40B4-BE49-F238E27FC236}">
                <a16:creationId xmlns:a16="http://schemas.microsoft.com/office/drawing/2014/main" id="{DE0254E4-6EAD-4C55-A418-96B7894C3F53}"/>
              </a:ext>
            </a:extLst>
          </p:cNvPr>
          <p:cNvPicPr>
            <a:picLocks noChangeAspect="1"/>
          </p:cNvPicPr>
          <p:nvPr/>
        </p:nvPicPr>
        <p:blipFill>
          <a:blip r:embed="rId2"/>
          <a:srcRect/>
          <a:stretch/>
        </p:blipFill>
        <p:spPr>
          <a:xfrm>
            <a:off x="6570132" y="1790891"/>
            <a:ext cx="5139267" cy="4338976"/>
          </a:xfrm>
          <a:prstGeom prst="rect">
            <a:avLst/>
          </a:prstGeom>
        </p:spPr>
      </p:pic>
    </p:spTree>
    <p:extLst>
      <p:ext uri="{BB962C8B-B14F-4D97-AF65-F5344CB8AC3E}">
        <p14:creationId xmlns:p14="http://schemas.microsoft.com/office/powerpoint/2010/main" val="3749540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RetrospectVTI">
  <a:themeElements>
    <a:clrScheme name="Brights">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3_Win32_AS_v2" id="{CF4846AB-E769-4F64-85D9-28E4AEB533C2}" vid="{4425D9ED-C4EC-465B-AB7E-72A929978A0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2FE978-FCBC-4C90-A410-B547AA7060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F4328E-77DF-41E8-952F-124AE19F1F7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A7FA506-1E93-4CA4-B270-1F08FD18C36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Light sales pitch presentation</Template>
  <TotalTime>520</TotalTime>
  <Words>1150</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AngsanaUPC</vt:lpstr>
      <vt:lpstr>Calibri</vt:lpstr>
      <vt:lpstr>Consolas</vt:lpstr>
      <vt:lpstr>Courier New</vt:lpstr>
      <vt:lpstr>Times New Roman</vt:lpstr>
      <vt:lpstr>Verdana</vt:lpstr>
      <vt:lpstr>RetrospectVTI</vt:lpstr>
      <vt:lpstr>Seminar  Topic- Image Reconstruction using Electrical Impedance Tomography  </vt:lpstr>
      <vt:lpstr>Contents</vt:lpstr>
      <vt:lpstr>Introduction</vt:lpstr>
      <vt:lpstr>COMPONENTS</vt:lpstr>
      <vt:lpstr>PROCESS</vt:lpstr>
      <vt:lpstr>PowerPoint Presentation</vt:lpstr>
      <vt:lpstr>Applications</vt:lpstr>
      <vt:lpstr>LUNGS (a-eit, f-eit)</vt:lpstr>
      <vt:lpstr>brain (a-eit, f-eit, mf-eit)</vt:lpstr>
      <vt:lpstr>Advantages</vt:lpstr>
      <vt:lpstr>disadvantages</vt:lpstr>
      <vt:lpstr>Competitive comparison</vt:lpstr>
      <vt:lpstr>CONCLUSION AND FUTURE OF EIT</vt:lpstr>
      <vt:lpstr>references</vt:lpstr>
      <vt:lpstr>Thank you</vt:lpstr>
      <vt:lpstr>Audience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Topic- Electrical Impedance Tomography   </dc:title>
  <dc:creator>Kritika Srivastava</dc:creator>
  <cp:lastModifiedBy>Kritika Srivastava</cp:lastModifiedBy>
  <cp:revision>34</cp:revision>
  <dcterms:created xsi:type="dcterms:W3CDTF">2021-04-08T17:27:10Z</dcterms:created>
  <dcterms:modified xsi:type="dcterms:W3CDTF">2021-04-11T04:20:23Z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