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70" r:id="rId10"/>
    <p:sldId id="263" r:id="rId11"/>
    <p:sldId id="266" r:id="rId12"/>
    <p:sldId id="264" r:id="rId13"/>
    <p:sldId id="271" r:id="rId14"/>
    <p:sldId id="272" r:id="rId15"/>
    <p:sldId id="273" r:id="rId16"/>
    <p:sldId id="267" r:id="rId17"/>
    <p:sldId id="268"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8D352-A4DE-FFB5-169C-0B3231390356}" v="274" dt="2020-05-20T17:33:51.991"/>
    <p1510:client id="{9645D93E-1D7B-1F1E-3F5E-345006772C60}" v="557" dt="2020-05-20T15:16:09.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A28CF6C0-B21F-4E0C-A8EF-324A2ABE2DED}" type="datetimeFigureOut">
              <a:rPr lang="en-US" smtClean="0"/>
              <a:t>5/20/2020</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190F64E-561E-4B52-A05C-94245F19FA60}"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8CF6C0-B21F-4E0C-A8EF-324A2ABE2DED}"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0F64E-561E-4B52-A05C-94245F19FA6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8CF6C0-B21F-4E0C-A8EF-324A2ABE2DED}"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0F64E-561E-4B52-A05C-94245F19FA6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A28CF6C0-B21F-4E0C-A8EF-324A2ABE2DED}" type="datetimeFigureOut">
              <a:rPr lang="en-US" smtClean="0"/>
              <a:t>5/20/2020</a:t>
            </a:fld>
            <a:endParaRPr lang="en-US" dirty="0"/>
          </a:p>
        </p:txBody>
      </p:sp>
      <p:sp>
        <p:nvSpPr>
          <p:cNvPr id="9" name="Slide Number Placeholder 8"/>
          <p:cNvSpPr>
            <a:spLocks noGrp="1"/>
          </p:cNvSpPr>
          <p:nvPr>
            <p:ph type="sldNum" sz="quarter" idx="15"/>
          </p:nvPr>
        </p:nvSpPr>
        <p:spPr/>
        <p:txBody>
          <a:bodyPr rtlCol="0"/>
          <a:lstStyle/>
          <a:p>
            <a:fld id="{5190F64E-561E-4B52-A05C-94245F19FA60}"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28CF6C0-B21F-4E0C-A8EF-324A2ABE2DED}" type="datetimeFigureOut">
              <a:rPr lang="en-US" smtClean="0"/>
              <a:t>5/20/2020</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5190F64E-561E-4B52-A05C-94245F19FA6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28CF6C0-B21F-4E0C-A8EF-324A2ABE2DED}"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0F64E-561E-4B52-A05C-94245F19FA60}"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28CF6C0-B21F-4E0C-A8EF-324A2ABE2DED}" type="datetimeFigureOut">
              <a:rPr lang="en-US" smtClean="0"/>
              <a:t>5/20/2020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90F64E-561E-4B52-A05C-94245F19FA60}"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A28CF6C0-B21F-4E0C-A8EF-324A2ABE2DED}" type="datetimeFigureOut">
              <a:rPr lang="en-US" smtClean="0"/>
              <a:t>5/20/2020</a:t>
            </a:fld>
            <a:endParaRPr lang="en-US" dirty="0"/>
          </a:p>
        </p:txBody>
      </p:sp>
      <p:sp>
        <p:nvSpPr>
          <p:cNvPr id="7" name="Slide Number Placeholder 6"/>
          <p:cNvSpPr>
            <a:spLocks noGrp="1"/>
          </p:cNvSpPr>
          <p:nvPr>
            <p:ph type="sldNum" sz="quarter" idx="11"/>
          </p:nvPr>
        </p:nvSpPr>
        <p:spPr/>
        <p:txBody>
          <a:bodyPr rtlCol="0"/>
          <a:lstStyle/>
          <a:p>
            <a:fld id="{5190F64E-561E-4B52-A05C-94245F19FA60}"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8CF6C0-B21F-4E0C-A8EF-324A2ABE2DED}" type="datetimeFigureOut">
              <a:rPr lang="en-US" smtClean="0"/>
              <a:t>5/20/2020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90F64E-561E-4B52-A05C-94245F19FA6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A28CF6C0-B21F-4E0C-A8EF-324A2ABE2DED}" type="datetimeFigureOut">
              <a:rPr lang="en-US" smtClean="0"/>
              <a:t>5/20/2020</a:t>
            </a:fld>
            <a:endParaRPr lang="en-US" dirty="0"/>
          </a:p>
        </p:txBody>
      </p:sp>
      <p:sp>
        <p:nvSpPr>
          <p:cNvPr id="22" name="Slide Number Placeholder 21"/>
          <p:cNvSpPr>
            <a:spLocks noGrp="1"/>
          </p:cNvSpPr>
          <p:nvPr>
            <p:ph type="sldNum" sz="quarter" idx="15"/>
          </p:nvPr>
        </p:nvSpPr>
        <p:spPr/>
        <p:txBody>
          <a:bodyPr rtlCol="0"/>
          <a:lstStyle/>
          <a:p>
            <a:fld id="{5190F64E-561E-4B52-A05C-94245F19FA60}"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28CF6C0-B21F-4E0C-A8EF-324A2ABE2DED}" type="datetimeFigureOut">
              <a:rPr lang="en-US" smtClean="0"/>
              <a:t>5/20/2020</a:t>
            </a:fld>
            <a:endParaRPr lang="en-US" dirty="0"/>
          </a:p>
        </p:txBody>
      </p:sp>
      <p:sp>
        <p:nvSpPr>
          <p:cNvPr id="18" name="Slide Number Placeholder 17"/>
          <p:cNvSpPr>
            <a:spLocks noGrp="1"/>
          </p:cNvSpPr>
          <p:nvPr>
            <p:ph type="sldNum" sz="quarter" idx="11"/>
          </p:nvPr>
        </p:nvSpPr>
        <p:spPr/>
        <p:txBody>
          <a:bodyPr rtlCol="0"/>
          <a:lstStyle/>
          <a:p>
            <a:fld id="{5190F64E-561E-4B52-A05C-94245F19FA60}"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28CF6C0-B21F-4E0C-A8EF-324A2ABE2DED}" type="datetimeFigureOut">
              <a:rPr lang="en-US" smtClean="0"/>
              <a:t>5/20/2020</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190F64E-561E-4B52-A05C-94245F19FA6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publication/220975322_Knuth-Morris-Pratt_Algorithm_An_Analysis" TargetMode="External"/><Relationship Id="rId2" Type="http://schemas.openxmlformats.org/officeDocument/2006/relationships/hyperlink" Target="https://www.researchgate.net/publication/337595769_The_Analysis_of_KMP_Algorithm_and_its_Optimization" TargetMode="External"/><Relationship Id="rId1" Type="http://schemas.openxmlformats.org/officeDocument/2006/relationships/slideLayout" Target="../slideLayouts/slideLayout2.xml"/><Relationship Id="rId4" Type="http://schemas.openxmlformats.org/officeDocument/2006/relationships/hyperlink" Target="https://www.iti.fh-flensburg.de/lang/algorithmen/pattern/kmpen.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812758"/>
            <a:ext cx="6172200" cy="1894362"/>
          </a:xfrm>
        </p:spPr>
        <p:txBody>
          <a:bodyPr>
            <a:normAutofit/>
          </a:bodyPr>
          <a:lstStyle/>
          <a:p>
            <a:r>
              <a:rPr lang="en-US" sz="3600" dirty="0">
                <a:solidFill>
                  <a:schemeClr val="tx1"/>
                </a:solidFill>
              </a:rPr>
              <a:t>      ANALYSIS OF THE KMP ALGORITHM</a:t>
            </a:r>
          </a:p>
        </p:txBody>
      </p:sp>
      <p:sp>
        <p:nvSpPr>
          <p:cNvPr id="3" name="Subtitle 2"/>
          <p:cNvSpPr>
            <a:spLocks noGrp="1"/>
          </p:cNvSpPr>
          <p:nvPr>
            <p:ph type="subTitle" idx="1"/>
          </p:nvPr>
        </p:nvSpPr>
        <p:spPr/>
        <p:txBody>
          <a:bodyPr/>
          <a:lstStyle/>
          <a:p>
            <a:r>
              <a:rPr lang="fi-FI" dirty="0">
                <a:solidFill>
                  <a:schemeClr val="tx1"/>
                </a:solidFill>
              </a:rPr>
              <a:t>KRITIKA  RAJ (180123024) </a:t>
            </a:r>
          </a:p>
          <a:p>
            <a:r>
              <a:rPr lang="fi-FI">
                <a:solidFill>
                  <a:schemeClr val="tx1"/>
                </a:solidFill>
              </a:rPr>
              <a:t>PRAGATI  MAHAMUNE </a:t>
            </a:r>
            <a:r>
              <a:rPr lang="fi-FI" dirty="0">
                <a:solidFill>
                  <a:schemeClr val="tx1"/>
                </a:solidFill>
              </a:rPr>
              <a:t>(180123032)</a:t>
            </a:r>
            <a:endParaRPr lang="en-US" dirty="0">
              <a:solidFill>
                <a:schemeClr val="tx1"/>
              </a:solidFill>
            </a:endParaRPr>
          </a:p>
        </p:txBody>
      </p:sp>
    </p:spTree>
    <p:extLst>
      <p:ext uri="{BB962C8B-B14F-4D97-AF65-F5344CB8AC3E}">
        <p14:creationId xmlns:p14="http://schemas.microsoft.com/office/powerpoint/2010/main" val="78865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analysis</a:t>
            </a:r>
          </a:p>
        </p:txBody>
      </p:sp>
      <p:sp>
        <p:nvSpPr>
          <p:cNvPr id="3" name="Content Placeholder 2"/>
          <p:cNvSpPr>
            <a:spLocks noGrp="1"/>
          </p:cNvSpPr>
          <p:nvPr>
            <p:ph sz="quarter" idx="1"/>
          </p:nvPr>
        </p:nvSpPr>
        <p:spPr/>
        <p:txBody>
          <a:bodyPr/>
          <a:lstStyle/>
          <a:p>
            <a:r>
              <a:rPr lang="en-US" dirty="0"/>
              <a:t>The time complexity of suffix generation is O(m) where m is the length of pattern.</a:t>
            </a:r>
          </a:p>
          <a:p>
            <a:r>
              <a:rPr lang="en-US" dirty="0"/>
              <a:t> Time complexity of finding pattern is O(n) where n is the length of the pattern.</a:t>
            </a:r>
          </a:p>
          <a:p>
            <a:r>
              <a:rPr lang="en-US" dirty="0"/>
              <a:t>Since </a:t>
            </a:r>
            <a:r>
              <a:rPr lang="en-US" i="1" dirty="0"/>
              <a:t>m&lt;=n</a:t>
            </a:r>
            <a:r>
              <a:rPr lang="en-US" dirty="0"/>
              <a:t> the overall complexity of the Knuth-Morris-Pratt algorithm is in </a:t>
            </a:r>
            <a:r>
              <a:rPr lang="en-US" i="1" dirty="0"/>
              <a:t>O</a:t>
            </a:r>
            <a:r>
              <a:rPr lang="en-US" dirty="0"/>
              <a:t>(</a:t>
            </a:r>
            <a:r>
              <a:rPr lang="en-US" i="1" dirty="0"/>
              <a:t>n</a:t>
            </a:r>
            <a:r>
              <a:rPr lang="en-US" dirty="0"/>
              <a:t>). </a:t>
            </a:r>
          </a:p>
          <a:p>
            <a:r>
              <a:rPr lang="en-US" dirty="0"/>
              <a:t>Total time complexity is O(n) for average as well as worst case.</a:t>
            </a:r>
          </a:p>
        </p:txBody>
      </p:sp>
    </p:spTree>
    <p:extLst>
      <p:ext uri="{BB962C8B-B14F-4D97-AF65-F5344CB8AC3E}">
        <p14:creationId xmlns:p14="http://schemas.microsoft.com/office/powerpoint/2010/main" val="8067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kmp</a:t>
            </a:r>
          </a:p>
        </p:txBody>
      </p:sp>
      <p:sp>
        <p:nvSpPr>
          <p:cNvPr id="3" name="Content Placeholder 2"/>
          <p:cNvSpPr>
            <a:spLocks noGrp="1"/>
          </p:cNvSpPr>
          <p:nvPr>
            <p:ph sz="quarter" idx="1"/>
          </p:nvPr>
        </p:nvSpPr>
        <p:spPr/>
        <p:txBody>
          <a:bodyPr/>
          <a:lstStyle/>
          <a:p>
            <a:r>
              <a:rPr lang="en-US" dirty="0"/>
              <a:t>Although this algorithm is relatively outstanding, it still has a considerable margin of improvement.</a:t>
            </a:r>
          </a:p>
          <a:p>
            <a:r>
              <a:rPr lang="en-US" dirty="0"/>
              <a:t>As the pattern slides forward, there are still many matches that are not necessary.</a:t>
            </a:r>
          </a:p>
          <a:p>
            <a:r>
              <a:rPr lang="en-US" dirty="0"/>
              <a:t>In addition, when the pattern first appears in the second part of the text, more comparisons will be needed.</a:t>
            </a:r>
          </a:p>
        </p:txBody>
      </p:sp>
    </p:spTree>
    <p:extLst>
      <p:ext uri="{BB962C8B-B14F-4D97-AF65-F5344CB8AC3E}">
        <p14:creationId xmlns:p14="http://schemas.microsoft.com/office/powerpoint/2010/main" val="369784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Focused</a:t>
            </a:r>
            <a:br>
              <a:rPr lang="en-US" dirty="0"/>
            </a:br>
            <a:r>
              <a:rPr lang="en-US" sz="2800" dirty="0">
                <a:solidFill>
                  <a:schemeClr val="tx1"/>
                </a:solidFill>
              </a:rPr>
              <a:t>l-</a:t>
            </a:r>
            <a:r>
              <a:rPr lang="en-US" sz="2000" dirty="0">
                <a:solidFill>
                  <a:schemeClr val="tx1"/>
                </a:solidFill>
              </a:rPr>
              <a:t>I-</a:t>
            </a:r>
            <a:r>
              <a:rPr lang="en-US" sz="2800" dirty="0" err="1">
                <a:solidFill>
                  <a:schemeClr val="tx1"/>
                </a:solidFill>
              </a:rPr>
              <a:t>kmp</a:t>
            </a:r>
            <a:r>
              <a:rPr lang="en-US" sz="2800" dirty="0">
                <a:solidFill>
                  <a:schemeClr val="tx1"/>
                </a:solidFill>
              </a:rPr>
              <a:t> algorithm</a:t>
            </a:r>
            <a:endParaRPr lang="en-US" dirty="0">
              <a:solidFill>
                <a:schemeClr val="tx1"/>
              </a:solidFill>
            </a:endParaRPr>
          </a:p>
        </p:txBody>
      </p:sp>
      <p:sp>
        <p:nvSpPr>
          <p:cNvPr id="5" name="Content Placeholder 4"/>
          <p:cNvSpPr>
            <a:spLocks noGrp="1"/>
          </p:cNvSpPr>
          <p:nvPr>
            <p:ph sz="quarter" idx="1"/>
          </p:nvPr>
        </p:nvSpPr>
        <p:spPr/>
        <p:txBody>
          <a:bodyPr vert="horz" anchor="t">
            <a:normAutofit/>
          </a:bodyPr>
          <a:lstStyle/>
          <a:p>
            <a:pPr marL="0" indent="0">
              <a:buNone/>
            </a:pPr>
            <a:r>
              <a:rPr lang="en-US" dirty="0"/>
              <a:t>This algorithm is based on a data structure ‘Last-Identical array’.</a:t>
            </a:r>
          </a:p>
          <a:p>
            <a:pPr marL="0" indent="0">
              <a:buNone/>
            </a:pPr>
            <a:r>
              <a:rPr lang="en-US"/>
              <a:t>For preprocessing part of this algorithm, one is required to make a letter table as shown below:</a:t>
            </a:r>
          </a:p>
          <a:p>
            <a:pPr marL="0" indent="0">
              <a:buNone/>
            </a:pPr>
            <a:endParaRPr lang="en-US" dirty="0"/>
          </a:p>
          <a:p>
            <a:pPr marL="0" indent="0">
              <a:buNone/>
            </a:pPr>
            <a:r>
              <a:rPr lang="en-US" dirty="0"/>
              <a:t>     Text: </a:t>
            </a:r>
            <a:r>
              <a:rPr lang="en-US" dirty="0" err="1"/>
              <a:t>abacdfgeacbmaacabb</a:t>
            </a:r>
            <a:endParaRPr lang="en-US"/>
          </a:p>
          <a:p>
            <a:pPr marL="0" indent="0">
              <a:buNone/>
            </a:pPr>
            <a:endParaRPr lang="en-US" dirty="0"/>
          </a:p>
          <a:p>
            <a:pPr marL="0" indent="0">
              <a:buNone/>
            </a:pPr>
            <a:r>
              <a:rPr lang="en-US" dirty="0"/>
              <a:t>Pattern: acabb</a:t>
            </a:r>
          </a:p>
          <a:p>
            <a:pPr marL="0" indent="0">
              <a:buNone/>
            </a:pPr>
            <a:r>
              <a:rPr lang="en-US" dirty="0"/>
              <a:t>              01234</a:t>
            </a:r>
          </a:p>
        </p:txBody>
      </p:sp>
      <p:graphicFrame>
        <p:nvGraphicFramePr>
          <p:cNvPr id="3" name="Table 2"/>
          <p:cNvGraphicFramePr>
            <a:graphicFrameLocks noGrp="1"/>
          </p:cNvGraphicFramePr>
          <p:nvPr>
            <p:extLst>
              <p:ext uri="{D42A27DB-BD31-4B8C-83A1-F6EECF244321}">
                <p14:modId xmlns:p14="http://schemas.microsoft.com/office/powerpoint/2010/main" val="3148024531"/>
              </p:ext>
            </p:extLst>
          </p:nvPr>
        </p:nvGraphicFramePr>
        <p:xfrm>
          <a:off x="5883807" y="4170583"/>
          <a:ext cx="1371600" cy="10972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270933">
                <a:tc>
                  <a:txBody>
                    <a:bodyPr/>
                    <a:lstStyle/>
                    <a:p>
                      <a:r>
                        <a:rPr lang="en-US"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0933">
                <a:tc>
                  <a:txBody>
                    <a:bodyPr/>
                    <a:lstStyle/>
                    <a:p>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0933">
                <a:tc>
                  <a:txBody>
                    <a:bodyPr/>
                    <a:lstStyle/>
                    <a:p>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7381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L-I-</a:t>
            </a:r>
            <a:r>
              <a:rPr lang="en-US" dirty="0" err="1"/>
              <a:t>kmp</a:t>
            </a:r>
            <a:r>
              <a:rPr lang="en-US" dirty="0"/>
              <a:t> algorithm(contd.)</a:t>
            </a:r>
          </a:p>
        </p:txBody>
      </p:sp>
      <p:sp>
        <p:nvSpPr>
          <p:cNvPr id="3" name="Content Placeholder 2"/>
          <p:cNvSpPr>
            <a:spLocks noGrp="1"/>
          </p:cNvSpPr>
          <p:nvPr>
            <p:ph sz="quarter" idx="1"/>
          </p:nvPr>
        </p:nvSpPr>
        <p:spPr/>
        <p:txBody>
          <a:bodyPr vert="horz" anchor="t">
            <a:normAutofit/>
          </a:bodyPr>
          <a:lstStyle/>
          <a:p>
            <a:r>
              <a:rPr lang="en-US"/>
              <a:t>In the last-identical array, the character in the </a:t>
            </a:r>
            <a:r>
              <a:rPr lang="en-US" dirty="0"/>
              <a:t>pattern not only corresponds to its position number but also points to the previous position of the same letter.</a:t>
            </a:r>
          </a:p>
          <a:p>
            <a:r>
              <a:rPr lang="en-US" dirty="0"/>
              <a:t>If this letter appears the first time from left to right, then it points NULL. In figure below, given the pattern “acabb” and its position array in order is “01234”, its last-identical array is to be “NULL NULL 0 NULL 3”.</a:t>
            </a:r>
          </a:p>
        </p:txBody>
      </p:sp>
      <p:graphicFrame>
        <p:nvGraphicFramePr>
          <p:cNvPr id="4" name="Table 3"/>
          <p:cNvGraphicFramePr>
            <a:graphicFrameLocks noGrp="1"/>
          </p:cNvGraphicFramePr>
          <p:nvPr>
            <p:extLst>
              <p:ext uri="{D42A27DB-BD31-4B8C-83A1-F6EECF244321}">
                <p14:modId xmlns:p14="http://schemas.microsoft.com/office/powerpoint/2010/main" val="763753653"/>
              </p:ext>
            </p:extLst>
          </p:nvPr>
        </p:nvGraphicFramePr>
        <p:xfrm>
          <a:off x="2133600" y="5105400"/>
          <a:ext cx="4495800" cy="1097280"/>
        </p:xfrm>
        <a:graphic>
          <a:graphicData uri="http://schemas.openxmlformats.org/drawingml/2006/table">
            <a:tbl>
              <a:tblPr firstRow="1" bandRow="1">
                <a:tableStyleId>{5C22544A-7EE6-4342-B048-85BDC9FD1C3A}</a:tableStyleId>
              </a:tblPr>
              <a:tblGrid>
                <a:gridCol w="899160">
                  <a:extLst>
                    <a:ext uri="{9D8B030D-6E8A-4147-A177-3AD203B41FA5}">
                      <a16:colId xmlns:a16="http://schemas.microsoft.com/office/drawing/2014/main" val="20000"/>
                    </a:ext>
                  </a:extLst>
                </a:gridCol>
                <a:gridCol w="899160">
                  <a:extLst>
                    <a:ext uri="{9D8B030D-6E8A-4147-A177-3AD203B41FA5}">
                      <a16:colId xmlns:a16="http://schemas.microsoft.com/office/drawing/2014/main" val="20001"/>
                    </a:ext>
                  </a:extLst>
                </a:gridCol>
                <a:gridCol w="899160">
                  <a:extLst>
                    <a:ext uri="{9D8B030D-6E8A-4147-A177-3AD203B41FA5}">
                      <a16:colId xmlns:a16="http://schemas.microsoft.com/office/drawing/2014/main" val="20002"/>
                    </a:ext>
                  </a:extLst>
                </a:gridCol>
                <a:gridCol w="899160">
                  <a:extLst>
                    <a:ext uri="{9D8B030D-6E8A-4147-A177-3AD203B41FA5}">
                      <a16:colId xmlns:a16="http://schemas.microsoft.com/office/drawing/2014/main" val="20003"/>
                    </a:ext>
                  </a:extLst>
                </a:gridCol>
                <a:gridCol w="899160">
                  <a:extLst>
                    <a:ext uri="{9D8B030D-6E8A-4147-A177-3AD203B41FA5}">
                      <a16:colId xmlns:a16="http://schemas.microsoft.com/office/drawing/2014/main" val="20004"/>
                    </a:ext>
                  </a:extLst>
                </a:gridCol>
              </a:tblGrid>
              <a:tr h="33020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0200">
                <a:tc>
                  <a:txBody>
                    <a:bodyPr/>
                    <a:lstStyle/>
                    <a:p>
                      <a:pPr algn="ctr"/>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0200">
                <a:tc>
                  <a:txBody>
                    <a:bodyPr/>
                    <a:lstStyle/>
                    <a:p>
                      <a:pPr algn="ctr"/>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8822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Comparison of Algorithms</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413" y="1448301"/>
            <a:ext cx="4168587" cy="5278081"/>
          </a:xfrm>
          <a:ln>
            <a:solidFill>
              <a:schemeClr val="bg1"/>
            </a:solidFill>
          </a:ln>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1447801"/>
            <a:ext cx="5029200" cy="5257799"/>
          </a:xfrm>
          <a:prstGeom prst="rect">
            <a:avLst/>
          </a:prstGeom>
          <a:ln>
            <a:solidFill>
              <a:schemeClr val="bg1"/>
            </a:solidFill>
          </a:ln>
        </p:spPr>
      </p:pic>
    </p:spTree>
    <p:extLst>
      <p:ext uri="{BB962C8B-B14F-4D97-AF65-F5344CB8AC3E}">
        <p14:creationId xmlns:p14="http://schemas.microsoft.com/office/powerpoint/2010/main" val="409138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Comparison of Algorithms</a:t>
            </a:r>
          </a:p>
        </p:txBody>
      </p:sp>
      <p:sp>
        <p:nvSpPr>
          <p:cNvPr id="3" name="Content Placeholder 2"/>
          <p:cNvSpPr>
            <a:spLocks noGrp="1"/>
          </p:cNvSpPr>
          <p:nvPr>
            <p:ph sz="quarter" idx="1"/>
          </p:nvPr>
        </p:nvSpPr>
        <p:spPr/>
        <p:txBody>
          <a:bodyPr vert="horz" anchor="t">
            <a:normAutofit/>
          </a:bodyPr>
          <a:lstStyle/>
          <a:p>
            <a:pPr marL="0" indent="0">
              <a:buNone/>
            </a:pPr>
            <a:r>
              <a:rPr lang="en-US" sz="1800" dirty="0"/>
              <a:t> The two essential elements to analyze the capability of the matching algorithm are times of attempt and the amount of letter’s matched during the whole matching procedure.</a:t>
            </a:r>
          </a:p>
          <a:p>
            <a:pPr marL="0" indent="0">
              <a:buNone/>
            </a:pPr>
            <a:endParaRPr lang="en-US" sz="1800" dirty="0"/>
          </a:p>
          <a:p>
            <a:pPr marL="0" indent="0">
              <a:buNone/>
            </a:pPr>
            <a:r>
              <a:rPr lang="en-US" sz="1800" dirty="0"/>
              <a:t> Table below shows that L-I-KMP algorithm performs well in practice </a:t>
            </a:r>
            <a:r>
              <a:rPr lang="en-US" sz="1800"/>
              <a:t>when the same letters are apart and there are few types of </a:t>
            </a:r>
            <a:r>
              <a:rPr lang="en-US" sz="1800" dirty="0"/>
              <a:t>letters  in the pattern. If the pattern is not so long, it can achieve a good speed similar to the original KMP algorithm. Therefore, this is an appropriate algorithm.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468091"/>
            <a:ext cx="6595242" cy="1524000"/>
          </a:xfrm>
          <a:prstGeom prst="rect">
            <a:avLst/>
          </a:prstGeom>
        </p:spPr>
      </p:pic>
    </p:spTree>
    <p:extLst>
      <p:ext uri="{BB962C8B-B14F-4D97-AF65-F5344CB8AC3E}">
        <p14:creationId xmlns:p14="http://schemas.microsoft.com/office/powerpoint/2010/main" val="3301180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p:txBody>
          <a:bodyPr vert="horz" anchor="t">
            <a:normAutofit/>
          </a:bodyPr>
          <a:lstStyle/>
          <a:p>
            <a:r>
              <a:rPr lang="en-US"/>
              <a:t>The efficiency of KMP and L-I-KMP algorithms </a:t>
            </a:r>
            <a:r>
              <a:rPr lang="en-US" dirty="0"/>
              <a:t>are almost equal, assuming that the amount of data is small.</a:t>
            </a:r>
          </a:p>
          <a:p>
            <a:r>
              <a:rPr lang="en-US" dirty="0"/>
              <a:t>However for large data set, and relatively big number of types of the pattern , or small but </a:t>
            </a:r>
            <a:r>
              <a:rPr lang="en-US"/>
              <a:t>unevenly distributed number, the L-I-KMP </a:t>
            </a:r>
            <a:r>
              <a:rPr lang="en-US" dirty="0"/>
              <a:t>algorithm is superior to the KMP algorithm.</a:t>
            </a:r>
          </a:p>
          <a:p>
            <a:r>
              <a:rPr lang="en-US" dirty="0"/>
              <a:t>The new algorithm can be improved in many aspects by optimizing the last-identical array or completing the comparing process with the letter numbered table.</a:t>
            </a:r>
          </a:p>
        </p:txBody>
      </p:sp>
    </p:spTree>
    <p:extLst>
      <p:ext uri="{BB962C8B-B14F-4D97-AF65-F5344CB8AC3E}">
        <p14:creationId xmlns:p14="http://schemas.microsoft.com/office/powerpoint/2010/main" val="19826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quarter" idx="1"/>
          </p:nvPr>
        </p:nvSpPr>
        <p:spPr/>
        <p:txBody>
          <a:bodyPr vert="horz" anchor="t">
            <a:normAutofit fontScale="85000" lnSpcReduction="20000"/>
          </a:bodyPr>
          <a:lstStyle/>
          <a:p>
            <a:r>
              <a:rPr lang="en-US" dirty="0"/>
              <a:t>The Analysis of KMP Algorithm and its Optimization, Article by Xiangyu Lu 2019 J. Phys: Conf. Ser. 1345 042005.</a:t>
            </a:r>
            <a:r>
              <a:rPr lang="en-US" dirty="0">
                <a:hlinkClick r:id="rId2"/>
              </a:rPr>
              <a:t> https://www.researchgate.net/publication/337595769_The_Analysis_of_KMP_Algorithm_and_its_Optimization</a:t>
            </a:r>
            <a:r>
              <a:rPr lang="en-US" dirty="0"/>
              <a:t> </a:t>
            </a:r>
          </a:p>
          <a:p>
            <a:endParaRPr lang="en-US" dirty="0"/>
          </a:p>
          <a:p>
            <a:r>
              <a:rPr lang="en-US" dirty="0"/>
              <a:t>Knuth-Morris-Pratt Algorithm: An Analysis, Conference Paper : August 1989 by Mireille Regnier </a:t>
            </a:r>
          </a:p>
          <a:p>
            <a:pPr marL="0" indent="0">
              <a:buNone/>
            </a:pPr>
            <a:r>
              <a:rPr lang="en-US" dirty="0"/>
              <a:t>  </a:t>
            </a:r>
            <a:r>
              <a:rPr lang="en-US" dirty="0">
                <a:hlinkClick r:id="rId3"/>
              </a:rPr>
              <a:t>https://www.researchgate.net/publication/220975322_Knuth-Morris-Pratt_Algorithm_An_Analysis</a:t>
            </a:r>
            <a:endParaRPr lang="en-US">
              <a:ea typeface="+mn-lt"/>
              <a:cs typeface="+mn-lt"/>
            </a:endParaRPr>
          </a:p>
          <a:p>
            <a:pPr marL="0" indent="0">
              <a:buNone/>
            </a:pPr>
            <a:endParaRPr lang="en-US" dirty="0"/>
          </a:p>
          <a:p>
            <a:r>
              <a:rPr lang="en-US" dirty="0"/>
              <a:t>Introduction To Algorithms, Thomas H. Cormen, Charles E. Leiserson, Ronald L. Rivest, Clifford Stein.</a:t>
            </a:r>
          </a:p>
          <a:p>
            <a:endParaRPr lang="en-US" dirty="0"/>
          </a:p>
          <a:p>
            <a:r>
              <a:rPr lang="en-US" dirty="0"/>
              <a:t>Illustration is from:</a:t>
            </a:r>
          </a:p>
          <a:p>
            <a:pPr marL="0" indent="0">
              <a:buNone/>
            </a:pPr>
            <a:r>
              <a:rPr lang="en-US" dirty="0">
                <a:hlinkClick r:id="rId4"/>
              </a:rPr>
              <a:t> https://www.iti.fh-flensburg.de/lang/algorithmen/pattern/kmpen.htm</a:t>
            </a:r>
            <a:endParaRPr lang="en-US" dirty="0"/>
          </a:p>
          <a:p>
            <a:endParaRPr lang="en-US" dirty="0"/>
          </a:p>
        </p:txBody>
      </p:sp>
    </p:spTree>
    <p:extLst>
      <p:ext uri="{BB962C8B-B14F-4D97-AF65-F5344CB8AC3E}">
        <p14:creationId xmlns:p14="http://schemas.microsoft.com/office/powerpoint/2010/main" val="22857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6CC5-6868-469A-BC7E-AB6F98964505}"/>
              </a:ext>
            </a:extLst>
          </p:cNvPr>
          <p:cNvSpPr>
            <a:spLocks noGrp="1"/>
          </p:cNvSpPr>
          <p:nvPr>
            <p:ph type="ctrTitle"/>
          </p:nvPr>
        </p:nvSpPr>
        <p:spPr>
          <a:xfrm>
            <a:off x="3084460" y="2894506"/>
            <a:ext cx="6172200" cy="1894362"/>
          </a:xfrm>
        </p:spPr>
        <p:txBody>
          <a:bodyPr>
            <a:noAutofit/>
          </a:bodyPr>
          <a:lstStyle/>
          <a:p>
            <a:r>
              <a:rPr lang="en-US" sz="7200" dirty="0"/>
              <a:t>THANK YOU</a:t>
            </a:r>
          </a:p>
        </p:txBody>
      </p:sp>
      <p:sp>
        <p:nvSpPr>
          <p:cNvPr id="3" name="Subtitle 2">
            <a:extLst>
              <a:ext uri="{FF2B5EF4-FFF2-40B4-BE49-F238E27FC236}">
                <a16:creationId xmlns:a16="http://schemas.microsoft.com/office/drawing/2014/main" id="{7F8529A1-0A0E-479D-9C04-4162467C130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272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endParaRPr lang="en-US" dirty="0"/>
          </a:p>
        </p:txBody>
      </p:sp>
      <p:sp>
        <p:nvSpPr>
          <p:cNvPr id="16" name="Content Placeholder 15">
            <a:extLst>
              <a:ext uri="{FF2B5EF4-FFF2-40B4-BE49-F238E27FC236}">
                <a16:creationId xmlns:a16="http://schemas.microsoft.com/office/drawing/2014/main" id="{34F00AD0-29B2-4BBF-B984-1ECD70C33E03}"/>
              </a:ext>
            </a:extLst>
          </p:cNvPr>
          <p:cNvSpPr>
            <a:spLocks noGrp="1"/>
          </p:cNvSpPr>
          <p:nvPr>
            <p:ph sz="quarter" idx="1"/>
          </p:nvPr>
        </p:nvSpPr>
        <p:spPr/>
        <p:txBody>
          <a:bodyPr vert="horz" anchor="t">
            <a:normAutofit/>
          </a:bodyPr>
          <a:lstStyle/>
          <a:p>
            <a:r>
              <a:rPr lang="en-US"/>
              <a:t>Pattern- matching Problem</a:t>
            </a:r>
          </a:p>
          <a:p>
            <a:endParaRPr lang="en-US" dirty="0"/>
          </a:p>
          <a:p>
            <a:r>
              <a:rPr lang="en-US"/>
              <a:t>State of Art of KMP</a:t>
            </a:r>
            <a:endParaRPr lang="en-US" dirty="0"/>
          </a:p>
          <a:p>
            <a:endParaRPr lang="en-US" dirty="0"/>
          </a:p>
          <a:p>
            <a:r>
              <a:rPr lang="en-US"/>
              <a:t>Limitations of KMP</a:t>
            </a:r>
          </a:p>
          <a:p>
            <a:endParaRPr lang="en-US" dirty="0"/>
          </a:p>
          <a:p>
            <a:r>
              <a:rPr lang="en-US"/>
              <a:t>Proposition of L-I-KMP</a:t>
            </a:r>
          </a:p>
          <a:p>
            <a:endParaRPr lang="en-US" dirty="0"/>
          </a:p>
          <a:p>
            <a:r>
              <a:rPr lang="en-US"/>
              <a:t>Conclusion</a:t>
            </a:r>
            <a:endParaRPr lang="en-US" dirty="0"/>
          </a:p>
        </p:txBody>
      </p:sp>
    </p:spTree>
    <p:extLst>
      <p:ext uri="{BB962C8B-B14F-4D97-AF65-F5344CB8AC3E}">
        <p14:creationId xmlns:p14="http://schemas.microsoft.com/office/powerpoint/2010/main" val="313660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Pattern-Matching Problem</a:t>
            </a:r>
          </a:p>
        </p:txBody>
      </p:sp>
      <p:sp>
        <p:nvSpPr>
          <p:cNvPr id="3" name="Content Placeholder 2"/>
          <p:cNvSpPr>
            <a:spLocks noGrp="1"/>
          </p:cNvSpPr>
          <p:nvPr>
            <p:ph sz="quarter" idx="1"/>
          </p:nvPr>
        </p:nvSpPr>
        <p:spPr>
          <a:xfrm>
            <a:off x="4419600" y="2011957"/>
            <a:ext cx="3962400" cy="4416552"/>
          </a:xfrm>
        </p:spPr>
        <p:txBody>
          <a:bodyPr/>
          <a:lstStyle/>
          <a:p>
            <a:endParaRPr lang="en-US" dirty="0"/>
          </a:p>
          <a:p>
            <a:r>
              <a:rPr lang="en-US" dirty="0"/>
              <a:t>Consider a string T and a smaller string P then a pattern-matching algorithm wants to find the starting index m in string T[ ] that matches the search string P[ ].</a:t>
            </a:r>
          </a:p>
          <a:p>
            <a:endParaRPr lang="en-US" dirty="0"/>
          </a:p>
        </p:txBody>
      </p:sp>
      <p:pic>
        <p:nvPicPr>
          <p:cNvPr id="5" name="Picture 5" descr="A screenshot of a cell phone&#10;&#10;Description generated with high confidence">
            <a:extLst>
              <a:ext uri="{FF2B5EF4-FFF2-40B4-BE49-F238E27FC236}">
                <a16:creationId xmlns:a16="http://schemas.microsoft.com/office/drawing/2014/main" id="{61DE746A-00AE-4508-9F2B-88461971F5EC}"/>
              </a:ext>
            </a:extLst>
          </p:cNvPr>
          <p:cNvPicPr>
            <a:picLocks noChangeAspect="1"/>
          </p:cNvPicPr>
          <p:nvPr/>
        </p:nvPicPr>
        <p:blipFill>
          <a:blip r:embed="rId2"/>
          <a:stretch>
            <a:fillRect/>
          </a:stretch>
        </p:blipFill>
        <p:spPr>
          <a:xfrm>
            <a:off x="192506" y="1893333"/>
            <a:ext cx="4165114" cy="4154174"/>
          </a:xfrm>
          <a:prstGeom prst="rect">
            <a:avLst/>
          </a:prstGeom>
        </p:spPr>
      </p:pic>
    </p:spTree>
    <p:extLst>
      <p:ext uri="{BB962C8B-B14F-4D97-AF65-F5344CB8AC3E}">
        <p14:creationId xmlns:p14="http://schemas.microsoft.com/office/powerpoint/2010/main" val="25100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Original kmp algorithm</a:t>
            </a:r>
          </a:p>
        </p:txBody>
      </p:sp>
      <p:sp>
        <p:nvSpPr>
          <p:cNvPr id="3" name="Content Placeholder 2"/>
          <p:cNvSpPr>
            <a:spLocks noGrp="1"/>
          </p:cNvSpPr>
          <p:nvPr>
            <p:ph sz="quarter" idx="1"/>
          </p:nvPr>
        </p:nvSpPr>
        <p:spPr/>
        <p:txBody>
          <a:bodyPr/>
          <a:lstStyle/>
          <a:p>
            <a:r>
              <a:rPr lang="en-US" dirty="0"/>
              <a:t>The Knuth-Morris-Pratt (KMP) algorithm has been considered as the first linear time string-matching algorithm with a serial cost of O(m+n) and a preprocessing time of O(m).</a:t>
            </a:r>
          </a:p>
          <a:p>
            <a:r>
              <a:rPr lang="en-US" dirty="0"/>
              <a:t>The KMP algorithm traverses the given pattern string from head to tail, trying to find the longest common elements between the prefix and the suffix of each substring of the pattern, and take down the length of the common part in a “Failure Table”, and the table being the same length of the pattern. </a:t>
            </a:r>
          </a:p>
        </p:txBody>
      </p:sp>
    </p:spTree>
    <p:extLst>
      <p:ext uri="{BB962C8B-B14F-4D97-AF65-F5344CB8AC3E}">
        <p14:creationId xmlns:p14="http://schemas.microsoft.com/office/powerpoint/2010/main" val="368295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kmp work?</a:t>
            </a:r>
          </a:p>
        </p:txBody>
      </p:sp>
      <p:sp>
        <p:nvSpPr>
          <p:cNvPr id="3" name="Content Placeholder 2"/>
          <p:cNvSpPr>
            <a:spLocks noGrp="1"/>
          </p:cNvSpPr>
          <p:nvPr>
            <p:ph sz="quarter" idx="1"/>
          </p:nvPr>
        </p:nvSpPr>
        <p:spPr/>
        <p:txBody>
          <a:bodyPr/>
          <a:lstStyle/>
          <a:p>
            <a:r>
              <a:rPr lang="en-US" dirty="0"/>
              <a:t> Start comparing the letters of T from the first letter of P. </a:t>
            </a:r>
          </a:p>
          <a:p>
            <a:r>
              <a:rPr lang="en-US" dirty="0"/>
              <a:t>Let N1 denotes the number of matched characters and updates with the comparison process.</a:t>
            </a:r>
          </a:p>
          <a:p>
            <a:r>
              <a:rPr lang="en-US" dirty="0"/>
              <a:t>Represent “the corresponding number in the Failure Table of the last matched character” as N2.</a:t>
            </a:r>
          </a:p>
          <a:p>
            <a:r>
              <a:rPr lang="en-US" dirty="0"/>
              <a:t>If the not-match situation starts from one letter of P then the digits that P needs to move towards the right are: (N1-N2). </a:t>
            </a:r>
          </a:p>
          <a:p>
            <a:endParaRPr lang="en-US" dirty="0"/>
          </a:p>
        </p:txBody>
      </p:sp>
    </p:spTree>
    <p:extLst>
      <p:ext uri="{BB962C8B-B14F-4D97-AF65-F5344CB8AC3E}">
        <p14:creationId xmlns:p14="http://schemas.microsoft.com/office/powerpoint/2010/main" val="421001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38302"/>
          </a:xfrm>
        </p:spPr>
        <p:txBody>
          <a:bodyPr/>
          <a:lstStyle/>
          <a:p>
            <a:r>
              <a:rPr lang="en-US"/>
              <a:t>Pseudo code for KMP </a:t>
            </a:r>
            <a:endParaRPr lang="en-US" dirty="0"/>
          </a:p>
        </p:txBody>
      </p:sp>
      <p:sp>
        <p:nvSpPr>
          <p:cNvPr id="3" name="Content Placeholder 2"/>
          <p:cNvSpPr>
            <a:spLocks noGrp="1"/>
          </p:cNvSpPr>
          <p:nvPr>
            <p:ph sz="quarter" idx="1"/>
          </p:nvPr>
        </p:nvSpPr>
        <p:spPr>
          <a:xfrm>
            <a:off x="457200" y="1151752"/>
            <a:ext cx="7467600" cy="5661270"/>
          </a:xfrm>
        </p:spPr>
        <p:txBody>
          <a:bodyPr vert="horz" anchor="t">
            <a:noAutofit/>
          </a:bodyPr>
          <a:lstStyle/>
          <a:p>
            <a:pPr marL="0" indent="0">
              <a:buNone/>
            </a:pPr>
            <a:r>
              <a:rPr lang="en-US" sz="1200" b="1" dirty="0">
                <a:latin typeface="Consolas"/>
              </a:rPr>
              <a:t>algorithm</a:t>
            </a:r>
            <a:r>
              <a:rPr lang="en-US" sz="1200" dirty="0">
                <a:latin typeface="Consolas"/>
              </a:rPr>
              <a:t> </a:t>
            </a:r>
            <a:r>
              <a:rPr lang="en-US" sz="1200" i="1" dirty="0">
                <a:latin typeface="Consolas"/>
              </a:rPr>
              <a:t>kmp_search</a:t>
            </a:r>
            <a:r>
              <a:rPr lang="en-US" sz="1200" dirty="0">
                <a:latin typeface="Consolas"/>
              </a:rPr>
              <a:t>:
    </a:t>
            </a:r>
            <a:r>
              <a:rPr lang="en-US" sz="1200" b="1" dirty="0">
                <a:latin typeface="Consolas"/>
              </a:rPr>
              <a:t>input</a:t>
            </a:r>
            <a:r>
              <a:rPr lang="en-US" sz="1200" dirty="0">
                <a:latin typeface="Consolas"/>
              </a:rPr>
              <a:t>:
        an array of characters, T(the text to be searched)
        an array of characters, P(the pattern sought)
    </a:t>
            </a:r>
            <a:r>
              <a:rPr lang="en-US" sz="1200" b="1" dirty="0">
                <a:latin typeface="Consolas"/>
              </a:rPr>
              <a:t>output</a:t>
            </a:r>
            <a:r>
              <a:rPr lang="en-US" sz="1200" dirty="0">
                <a:latin typeface="Consolas"/>
              </a:rPr>
              <a:t>:
        an array of integers, A (positions in T at which P is found)
        an integer, nP (number of positions)
    </a:t>
            </a:r>
            <a:r>
              <a:rPr lang="en-US" sz="1200" b="1" dirty="0">
                <a:latin typeface="Consolas"/>
              </a:rPr>
              <a:t>define variables</a:t>
            </a:r>
            <a:r>
              <a:rPr lang="en-US" sz="1200" dirty="0">
                <a:latin typeface="Consolas"/>
              </a:rPr>
              <a:t>:
        an integer, j ← 0 (the position of the current character in T)
        an integer, k ← 0 (the position of the current character in S)
        an array of integers, FT (the table, computed elsewhere)  // the "failure table"
    </a:t>
            </a:r>
            <a:r>
              <a:rPr lang="en-US" sz="1200" b="1" dirty="0">
                <a:latin typeface="Consolas"/>
              </a:rPr>
              <a:t>let</a:t>
            </a:r>
            <a:r>
              <a:rPr lang="en-US" sz="1200" dirty="0">
                <a:latin typeface="Consolas"/>
              </a:rPr>
              <a:t> nP ← 0
    </a:t>
            </a:r>
            <a:r>
              <a:rPr lang="en-US" sz="1200" b="1" dirty="0">
                <a:latin typeface="Consolas"/>
              </a:rPr>
              <a:t>while</a:t>
            </a:r>
            <a:r>
              <a:rPr lang="en-US" sz="1200" dirty="0">
                <a:latin typeface="Consolas"/>
              </a:rPr>
              <a:t> j &lt; length(T) </a:t>
            </a:r>
            <a:r>
              <a:rPr lang="en-US" sz="1200" b="1" dirty="0">
                <a:latin typeface="Consolas"/>
              </a:rPr>
              <a:t>do</a:t>
            </a:r>
            <a:r>
              <a:rPr lang="en-US" sz="1200" dirty="0">
                <a:latin typeface="Consolas"/>
              </a:rPr>
              <a:t>
        </a:t>
            </a:r>
            <a:r>
              <a:rPr lang="en-US" sz="1200" b="1" dirty="0">
                <a:latin typeface="Consolas"/>
              </a:rPr>
              <a:t>if</a:t>
            </a:r>
            <a:r>
              <a:rPr lang="en-US" sz="1200" dirty="0">
                <a:latin typeface="Consolas"/>
              </a:rPr>
              <a:t> P[k] = T[j] </a:t>
            </a:r>
            <a:r>
              <a:rPr lang="en-US" sz="1200" b="1" dirty="0">
                <a:latin typeface="Consolas"/>
              </a:rPr>
              <a:t>then</a:t>
            </a:r>
            <a:r>
              <a:rPr lang="en-US" sz="1200" dirty="0">
                <a:latin typeface="Consolas"/>
              </a:rPr>
              <a:t>
            </a:t>
            </a:r>
            <a:r>
              <a:rPr lang="en-US" sz="1200" b="1" dirty="0">
                <a:latin typeface="Consolas"/>
              </a:rPr>
              <a:t>let</a:t>
            </a:r>
            <a:r>
              <a:rPr lang="en-US" sz="1200" dirty="0">
                <a:latin typeface="Consolas"/>
              </a:rPr>
              <a:t> j ← j + 1
            </a:t>
            </a:r>
            <a:r>
              <a:rPr lang="en-US" sz="1200" b="1" dirty="0">
                <a:latin typeface="Consolas"/>
              </a:rPr>
              <a:t>let</a:t>
            </a:r>
            <a:r>
              <a:rPr lang="en-US" sz="1200" dirty="0">
                <a:latin typeface="Consolas"/>
              </a:rPr>
              <a:t> k ← k + 1
            </a:t>
            </a:r>
            <a:r>
              <a:rPr lang="en-US" sz="1200" b="1" dirty="0">
                <a:latin typeface="Consolas"/>
              </a:rPr>
              <a:t>if</a:t>
            </a:r>
            <a:r>
              <a:rPr lang="en-US" sz="1200" dirty="0">
                <a:latin typeface="Consolas"/>
              </a:rPr>
              <a:t> k = length(P) </a:t>
            </a:r>
            <a:r>
              <a:rPr lang="en-US" sz="1200" b="1" dirty="0">
                <a:latin typeface="Consolas"/>
              </a:rPr>
              <a:t>then</a:t>
            </a:r>
            <a:r>
              <a:rPr lang="en-US" sz="1200" dirty="0">
                <a:latin typeface="Consolas"/>
              </a:rPr>
              <a:t>
                (occurrence found, if only first occurrence is needed, m ← j - k  may be returned here)
                </a:t>
            </a:r>
            <a:r>
              <a:rPr lang="en-US" sz="1200" b="1" dirty="0">
                <a:latin typeface="Consolas"/>
              </a:rPr>
              <a:t>let</a:t>
            </a:r>
            <a:r>
              <a:rPr lang="en-US" sz="1200" dirty="0">
                <a:latin typeface="Consolas"/>
              </a:rPr>
              <a:t> A[</a:t>
            </a:r>
            <a:r>
              <a:rPr lang="en-US" sz="1200" dirty="0" err="1">
                <a:latin typeface="Consolas"/>
              </a:rPr>
              <a:t>nP</a:t>
            </a:r>
            <a:r>
              <a:rPr lang="en-US" sz="1200" dirty="0">
                <a:latin typeface="Consolas"/>
              </a:rPr>
              <a:t>] ← j - k, </a:t>
            </a:r>
            <a:r>
              <a:rPr lang="en-US" sz="1200" dirty="0" err="1">
                <a:latin typeface="Consolas"/>
              </a:rPr>
              <a:t>nP</a:t>
            </a:r>
            <a:r>
              <a:rPr lang="en-US" sz="1200" dirty="0">
                <a:latin typeface="Consolas"/>
              </a:rPr>
              <a:t> ← </a:t>
            </a:r>
            <a:r>
              <a:rPr lang="en-US" sz="1200" dirty="0" err="1">
                <a:latin typeface="Consolas"/>
              </a:rPr>
              <a:t>nP</a:t>
            </a:r>
            <a:r>
              <a:rPr lang="en-US" sz="1200" dirty="0">
                <a:latin typeface="Consolas"/>
              </a:rPr>
              <a:t> + 1
                </a:t>
            </a:r>
            <a:r>
              <a:rPr lang="en-US" sz="1200" b="1" dirty="0">
                <a:latin typeface="Consolas"/>
              </a:rPr>
              <a:t>let</a:t>
            </a:r>
            <a:r>
              <a:rPr lang="en-US" sz="1200" dirty="0">
                <a:latin typeface="Consolas"/>
              </a:rPr>
              <a:t> k ← FT[k] (FT[length(P)] can't be -1)
        </a:t>
            </a:r>
            <a:r>
              <a:rPr lang="en-US" sz="1200" b="1" dirty="0">
                <a:latin typeface="Consolas"/>
              </a:rPr>
              <a:t>else</a:t>
            </a:r>
            <a:r>
              <a:rPr lang="en-US" sz="1200" dirty="0">
                <a:latin typeface="Consolas"/>
              </a:rPr>
              <a:t>
            </a:t>
            </a:r>
            <a:r>
              <a:rPr lang="en-US" sz="1200" b="1" dirty="0">
                <a:latin typeface="Consolas"/>
              </a:rPr>
              <a:t>let</a:t>
            </a:r>
            <a:r>
              <a:rPr lang="en-US" sz="1200" dirty="0">
                <a:latin typeface="Consolas"/>
              </a:rPr>
              <a:t> k ← FT[k]
            </a:t>
            </a:r>
            <a:r>
              <a:rPr lang="en-US" sz="1200" b="1" dirty="0">
                <a:latin typeface="Consolas"/>
              </a:rPr>
              <a:t>if</a:t>
            </a:r>
            <a:r>
              <a:rPr lang="en-US" sz="1200" dirty="0">
                <a:latin typeface="Consolas"/>
              </a:rPr>
              <a:t> k &lt; 0 </a:t>
            </a:r>
            <a:r>
              <a:rPr lang="en-US" sz="1200" b="1" dirty="0">
                <a:latin typeface="Consolas"/>
              </a:rPr>
              <a:t>then</a:t>
            </a:r>
            <a:r>
              <a:rPr lang="en-US" sz="1200" dirty="0">
                <a:latin typeface="Consolas"/>
              </a:rPr>
              <a:t>
                </a:t>
            </a:r>
            <a:r>
              <a:rPr lang="en-US" sz="1200" b="1" dirty="0">
                <a:latin typeface="Consolas"/>
              </a:rPr>
              <a:t>let</a:t>
            </a:r>
            <a:r>
              <a:rPr lang="en-US" sz="1200" dirty="0">
                <a:latin typeface="Consolas"/>
              </a:rPr>
              <a:t> j ← j + 1
                </a:t>
            </a:r>
            <a:r>
              <a:rPr lang="en-US" sz="1200" b="1" dirty="0">
                <a:latin typeface="Consolas"/>
              </a:rPr>
              <a:t>let</a:t>
            </a:r>
            <a:r>
              <a:rPr lang="en-US" sz="1200" dirty="0">
                <a:latin typeface="Consolas"/>
              </a:rPr>
              <a:t> k ← k + 1</a:t>
            </a:r>
            <a:endParaRPr lang="en-US" sz="1200"/>
          </a:p>
        </p:txBody>
      </p:sp>
    </p:spTree>
    <p:extLst>
      <p:ext uri="{BB962C8B-B14F-4D97-AF65-F5344CB8AC3E}">
        <p14:creationId xmlns:p14="http://schemas.microsoft.com/office/powerpoint/2010/main" val="2393204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4"/>
            <a:ext cx="7467600" cy="1099248"/>
          </a:xfrm>
        </p:spPr>
        <p:txBody>
          <a:bodyPr/>
          <a:lstStyle/>
          <a:p>
            <a:r>
              <a:rPr lang="en-US"/>
              <a:t>Pseudo code for KMP (contd.)</a:t>
            </a:r>
          </a:p>
        </p:txBody>
      </p:sp>
      <p:sp>
        <p:nvSpPr>
          <p:cNvPr id="5" name="Content Placeholder 4">
            <a:extLst>
              <a:ext uri="{FF2B5EF4-FFF2-40B4-BE49-F238E27FC236}">
                <a16:creationId xmlns:a16="http://schemas.microsoft.com/office/drawing/2014/main" id="{80DD9AF3-BB1E-46CB-89DC-BEFEABCF5C97}"/>
              </a:ext>
            </a:extLst>
          </p:cNvPr>
          <p:cNvSpPr>
            <a:spLocks noGrp="1"/>
          </p:cNvSpPr>
          <p:nvPr>
            <p:ph sz="quarter" idx="1"/>
          </p:nvPr>
        </p:nvSpPr>
        <p:spPr>
          <a:xfrm>
            <a:off x="457200" y="1108000"/>
            <a:ext cx="7467600" cy="5530018"/>
          </a:xfrm>
        </p:spPr>
        <p:txBody>
          <a:bodyPr vert="horz" anchor="t">
            <a:noAutofit/>
          </a:bodyPr>
          <a:lstStyle/>
          <a:p>
            <a:pPr marL="0" indent="0">
              <a:buNone/>
            </a:pPr>
            <a:r>
              <a:rPr lang="en-US" sz="1400" b="1" dirty="0">
                <a:latin typeface="Consolas"/>
              </a:rPr>
              <a:t>algorithm</a:t>
            </a:r>
            <a:r>
              <a:rPr lang="en-US" sz="1400" dirty="0">
                <a:latin typeface="Consolas"/>
              </a:rPr>
              <a:t> </a:t>
            </a:r>
            <a:r>
              <a:rPr lang="en-US" sz="1400" i="1" dirty="0">
                <a:latin typeface="Consolas"/>
              </a:rPr>
              <a:t>kmp_table</a:t>
            </a:r>
            <a:r>
              <a:rPr lang="en-US" sz="1400" dirty="0">
                <a:latin typeface="Consolas"/>
              </a:rPr>
              <a:t>:
    </a:t>
            </a:r>
            <a:r>
              <a:rPr lang="en-US" sz="1400" b="1" dirty="0">
                <a:latin typeface="Consolas"/>
              </a:rPr>
              <a:t>input</a:t>
            </a:r>
            <a:r>
              <a:rPr lang="en-US" sz="1400" dirty="0">
                <a:latin typeface="Consolas"/>
              </a:rPr>
              <a:t>:
        an array of characters, P (the pattern to be analyzed)
    </a:t>
            </a:r>
            <a:r>
              <a:rPr lang="en-US" sz="1400" b="1" dirty="0">
                <a:latin typeface="Consolas"/>
              </a:rPr>
              <a:t>output</a:t>
            </a:r>
            <a:r>
              <a:rPr lang="en-US" sz="1400" dirty="0">
                <a:latin typeface="Consolas"/>
              </a:rPr>
              <a:t>:
        an array of integers, I (the table to be filled)
    </a:t>
            </a:r>
            <a:r>
              <a:rPr lang="en-US" sz="1400" b="1" dirty="0">
                <a:latin typeface="Consolas"/>
              </a:rPr>
              <a:t>define variables</a:t>
            </a:r>
            <a:r>
              <a:rPr lang="en-US" sz="1400" dirty="0">
                <a:latin typeface="Consolas"/>
              </a:rPr>
              <a:t>:
        an integer, pos ← 1 (the current position we are computing in FT)
        an integer, </a:t>
            </a:r>
            <a:r>
              <a:rPr lang="en-US" sz="1400" dirty="0" err="1">
                <a:latin typeface="Consolas"/>
              </a:rPr>
              <a:t>cnd</a:t>
            </a:r>
            <a:r>
              <a:rPr lang="en-US" sz="1400" dirty="0">
                <a:latin typeface="Consolas"/>
              </a:rPr>
              <a:t> ← 0 (the zero-based index in P of the next character of the current candidate substring)
    </a:t>
            </a:r>
            <a:r>
              <a:rPr lang="en-US" sz="1400" b="1" dirty="0">
                <a:latin typeface="Consolas"/>
              </a:rPr>
              <a:t>let</a:t>
            </a:r>
            <a:r>
              <a:rPr lang="en-US" sz="1400" dirty="0">
                <a:latin typeface="Consolas"/>
              </a:rPr>
              <a:t> FT[0] ← -1
    </a:t>
            </a:r>
            <a:r>
              <a:rPr lang="en-US" sz="1400" b="1" dirty="0">
                <a:latin typeface="Consolas"/>
              </a:rPr>
              <a:t>while</a:t>
            </a:r>
            <a:r>
              <a:rPr lang="en-US" sz="1400" dirty="0">
                <a:latin typeface="Consolas"/>
              </a:rPr>
              <a:t> pos &lt; length(P) </a:t>
            </a:r>
            <a:r>
              <a:rPr lang="en-US" sz="1400" b="1" dirty="0">
                <a:latin typeface="Consolas"/>
              </a:rPr>
              <a:t>do</a:t>
            </a:r>
            <a:r>
              <a:rPr lang="en-US" sz="1400" dirty="0">
                <a:latin typeface="Consolas"/>
              </a:rPr>
              <a:t>
        </a:t>
            </a:r>
            <a:r>
              <a:rPr lang="en-US" sz="1400" b="1" dirty="0">
                <a:latin typeface="Consolas"/>
              </a:rPr>
              <a:t>if</a:t>
            </a:r>
            <a:r>
              <a:rPr lang="en-US" sz="1400" dirty="0">
                <a:latin typeface="Consolas"/>
              </a:rPr>
              <a:t> P[pos] = P[</a:t>
            </a:r>
            <a:r>
              <a:rPr lang="en-US" sz="1400" dirty="0" err="1">
                <a:latin typeface="Consolas"/>
              </a:rPr>
              <a:t>cnd</a:t>
            </a:r>
            <a:r>
              <a:rPr lang="en-US" sz="1400" dirty="0">
                <a:latin typeface="Consolas"/>
              </a:rPr>
              <a:t>] </a:t>
            </a:r>
            <a:r>
              <a:rPr lang="en-US" sz="1400" b="1" dirty="0">
                <a:latin typeface="Consolas"/>
              </a:rPr>
              <a:t>then</a:t>
            </a:r>
            <a:r>
              <a:rPr lang="en-US" sz="1400" dirty="0">
                <a:latin typeface="Consolas"/>
              </a:rPr>
              <a:t>
            </a:t>
            </a:r>
            <a:r>
              <a:rPr lang="en-US" sz="1400" b="1" dirty="0">
                <a:latin typeface="Consolas"/>
              </a:rPr>
              <a:t>let</a:t>
            </a:r>
            <a:r>
              <a:rPr lang="en-US" sz="1400" dirty="0">
                <a:latin typeface="Consolas"/>
              </a:rPr>
              <a:t> FT[pos] ← FT[</a:t>
            </a:r>
            <a:r>
              <a:rPr lang="en-US" sz="1400" dirty="0" err="1">
                <a:latin typeface="Consolas"/>
              </a:rPr>
              <a:t>cnd</a:t>
            </a:r>
            <a:r>
              <a:rPr lang="en-US" sz="1400" dirty="0">
                <a:latin typeface="Consolas"/>
              </a:rPr>
              <a:t>]
        </a:t>
            </a:r>
            <a:r>
              <a:rPr lang="en-US" sz="1400" b="1" dirty="0">
                <a:latin typeface="Consolas"/>
              </a:rPr>
              <a:t>else</a:t>
            </a:r>
            <a:r>
              <a:rPr lang="en-US" sz="1400" dirty="0">
                <a:latin typeface="Consolas"/>
              </a:rPr>
              <a:t>
            </a:t>
            </a:r>
            <a:r>
              <a:rPr lang="en-US" sz="1400" b="1" dirty="0">
                <a:latin typeface="Consolas"/>
              </a:rPr>
              <a:t>let</a:t>
            </a:r>
            <a:r>
              <a:rPr lang="en-US" sz="1400" dirty="0">
                <a:latin typeface="Consolas"/>
              </a:rPr>
              <a:t> FT[pos] ← </a:t>
            </a:r>
            <a:r>
              <a:rPr lang="en-US" sz="1400" dirty="0" err="1">
                <a:latin typeface="Consolas"/>
              </a:rPr>
              <a:t>cnd</a:t>
            </a:r>
            <a:r>
              <a:rPr lang="en-US" sz="1400" dirty="0">
                <a:latin typeface="Consolas"/>
              </a:rPr>
              <a:t>
            </a:t>
            </a:r>
            <a:r>
              <a:rPr lang="en-US" sz="1400" b="1" dirty="0">
                <a:latin typeface="Consolas"/>
              </a:rPr>
              <a:t>let</a:t>
            </a:r>
            <a:r>
              <a:rPr lang="en-US" sz="1400" dirty="0">
                <a:latin typeface="Consolas"/>
              </a:rPr>
              <a:t> </a:t>
            </a:r>
            <a:r>
              <a:rPr lang="en-US" sz="1400" dirty="0" err="1">
                <a:latin typeface="Consolas"/>
              </a:rPr>
              <a:t>cnd</a:t>
            </a:r>
            <a:r>
              <a:rPr lang="en-US" sz="1400" dirty="0">
                <a:latin typeface="Consolas"/>
              </a:rPr>
              <a:t> ← FT[</a:t>
            </a:r>
            <a:r>
              <a:rPr lang="en-US" sz="1400" dirty="0" err="1">
                <a:latin typeface="Consolas"/>
              </a:rPr>
              <a:t>cnd</a:t>
            </a:r>
            <a:r>
              <a:rPr lang="en-US" sz="1400" dirty="0">
                <a:latin typeface="Consolas"/>
              </a:rPr>
              <a:t>] (to increase performance)
            </a:t>
            </a:r>
            <a:r>
              <a:rPr lang="en-US" sz="1400" b="1" dirty="0">
                <a:latin typeface="Consolas"/>
              </a:rPr>
              <a:t>while</a:t>
            </a:r>
            <a:r>
              <a:rPr lang="en-US" sz="1400" dirty="0">
                <a:latin typeface="Consolas"/>
              </a:rPr>
              <a:t> cnd ≥ 0 </a:t>
            </a:r>
            <a:r>
              <a:rPr lang="en-US" sz="1400" b="1" dirty="0">
                <a:latin typeface="Consolas"/>
              </a:rPr>
              <a:t>and</a:t>
            </a:r>
            <a:r>
              <a:rPr lang="en-US" sz="1400" dirty="0">
                <a:latin typeface="Consolas"/>
              </a:rPr>
              <a:t> P[pos] &lt;&gt; P[</a:t>
            </a:r>
            <a:r>
              <a:rPr lang="en-US" sz="1400" dirty="0" err="1">
                <a:latin typeface="Consolas"/>
              </a:rPr>
              <a:t>cnd</a:t>
            </a:r>
            <a:r>
              <a:rPr lang="en-US" sz="1400" dirty="0">
                <a:latin typeface="Consolas"/>
              </a:rPr>
              <a:t>] </a:t>
            </a:r>
            <a:r>
              <a:rPr lang="en-US" sz="1400" b="1" dirty="0">
                <a:latin typeface="Consolas"/>
              </a:rPr>
              <a:t>do</a:t>
            </a:r>
            <a:r>
              <a:rPr lang="en-US" sz="1400" dirty="0">
                <a:latin typeface="Consolas"/>
              </a:rPr>
              <a:t>
                </a:t>
            </a:r>
            <a:r>
              <a:rPr lang="en-US" sz="1400" b="1" dirty="0">
                <a:latin typeface="Consolas"/>
              </a:rPr>
              <a:t>let</a:t>
            </a:r>
            <a:r>
              <a:rPr lang="en-US" sz="1400" dirty="0">
                <a:latin typeface="Consolas"/>
              </a:rPr>
              <a:t> </a:t>
            </a:r>
            <a:r>
              <a:rPr lang="en-US" sz="1400" dirty="0" err="1">
                <a:latin typeface="Consolas"/>
              </a:rPr>
              <a:t>cnd</a:t>
            </a:r>
            <a:r>
              <a:rPr lang="en-US" sz="1400" dirty="0">
                <a:latin typeface="Consolas"/>
              </a:rPr>
              <a:t> ← FT[</a:t>
            </a:r>
            <a:r>
              <a:rPr lang="en-US" sz="1400" dirty="0" err="1">
                <a:latin typeface="Consolas"/>
              </a:rPr>
              <a:t>cnd</a:t>
            </a:r>
            <a:r>
              <a:rPr lang="en-US" sz="1400" dirty="0">
                <a:latin typeface="Consolas"/>
              </a:rPr>
              <a:t>]
        </a:t>
            </a:r>
            <a:r>
              <a:rPr lang="en-US" sz="1400" b="1" dirty="0">
                <a:latin typeface="Consolas"/>
              </a:rPr>
              <a:t>let</a:t>
            </a:r>
            <a:r>
              <a:rPr lang="en-US" sz="1400" dirty="0">
                <a:latin typeface="Consolas"/>
              </a:rPr>
              <a:t> pos ← pos + 1, cnd ← cnd + 1
    </a:t>
            </a:r>
            <a:r>
              <a:rPr lang="en-US" sz="1400" b="1" dirty="0">
                <a:latin typeface="Consolas"/>
              </a:rPr>
              <a:t>let</a:t>
            </a:r>
            <a:r>
              <a:rPr lang="en-US" sz="1400" dirty="0">
                <a:latin typeface="Consolas"/>
              </a:rPr>
              <a:t> FT[pos] ← </a:t>
            </a:r>
            <a:r>
              <a:rPr lang="en-US" sz="1400" dirty="0" err="1">
                <a:latin typeface="Consolas"/>
              </a:rPr>
              <a:t>cnd</a:t>
            </a:r>
            <a:r>
              <a:rPr lang="en-US" sz="1400" dirty="0">
                <a:latin typeface="Consolas"/>
              </a:rPr>
              <a:t> (only need when all word occurrences searched)</a:t>
            </a:r>
            <a:endParaRPr lang="en-US" sz="1400" dirty="0"/>
          </a:p>
        </p:txBody>
      </p:sp>
    </p:spTree>
    <p:extLst>
      <p:ext uri="{BB962C8B-B14F-4D97-AF65-F5344CB8AC3E}">
        <p14:creationId xmlns:p14="http://schemas.microsoft.com/office/powerpoint/2010/main" val="298580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to illustrate kmp</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855332972"/>
              </p:ext>
            </p:extLst>
          </p:nvPr>
        </p:nvGraphicFramePr>
        <p:xfrm>
          <a:off x="1752600" y="1704658"/>
          <a:ext cx="5186250" cy="1188720"/>
        </p:xfrm>
        <a:graphic>
          <a:graphicData uri="http://schemas.openxmlformats.org/drawingml/2006/table">
            <a:tbl>
              <a:tblPr/>
              <a:tblGrid>
                <a:gridCol w="497797">
                  <a:extLst>
                    <a:ext uri="{9D8B030D-6E8A-4147-A177-3AD203B41FA5}">
                      <a16:colId xmlns:a16="http://schemas.microsoft.com/office/drawing/2014/main" val="20000"/>
                    </a:ext>
                  </a:extLst>
                </a:gridCol>
                <a:gridCol w="497797">
                  <a:extLst>
                    <a:ext uri="{9D8B030D-6E8A-4147-A177-3AD203B41FA5}">
                      <a16:colId xmlns:a16="http://schemas.microsoft.com/office/drawing/2014/main" val="20001"/>
                    </a:ext>
                  </a:extLst>
                </a:gridCol>
                <a:gridCol w="497797">
                  <a:extLst>
                    <a:ext uri="{9D8B030D-6E8A-4147-A177-3AD203B41FA5}">
                      <a16:colId xmlns:a16="http://schemas.microsoft.com/office/drawing/2014/main" val="20002"/>
                    </a:ext>
                  </a:extLst>
                </a:gridCol>
                <a:gridCol w="497797">
                  <a:extLst>
                    <a:ext uri="{9D8B030D-6E8A-4147-A177-3AD203B41FA5}">
                      <a16:colId xmlns:a16="http://schemas.microsoft.com/office/drawing/2014/main" val="20003"/>
                    </a:ext>
                  </a:extLst>
                </a:gridCol>
                <a:gridCol w="497797">
                  <a:extLst>
                    <a:ext uri="{9D8B030D-6E8A-4147-A177-3AD203B41FA5}">
                      <a16:colId xmlns:a16="http://schemas.microsoft.com/office/drawing/2014/main" val="20004"/>
                    </a:ext>
                  </a:extLst>
                </a:gridCol>
                <a:gridCol w="358124">
                  <a:extLst>
                    <a:ext uri="{9D8B030D-6E8A-4147-A177-3AD203B41FA5}">
                      <a16:colId xmlns:a16="http://schemas.microsoft.com/office/drawing/2014/main" val="20005"/>
                    </a:ext>
                  </a:extLst>
                </a:gridCol>
                <a:gridCol w="637470">
                  <a:extLst>
                    <a:ext uri="{9D8B030D-6E8A-4147-A177-3AD203B41FA5}">
                      <a16:colId xmlns:a16="http://schemas.microsoft.com/office/drawing/2014/main" val="20006"/>
                    </a:ext>
                  </a:extLst>
                </a:gridCol>
                <a:gridCol w="497797">
                  <a:extLst>
                    <a:ext uri="{9D8B030D-6E8A-4147-A177-3AD203B41FA5}">
                      <a16:colId xmlns:a16="http://schemas.microsoft.com/office/drawing/2014/main" val="20007"/>
                    </a:ext>
                  </a:extLst>
                </a:gridCol>
                <a:gridCol w="497797">
                  <a:extLst>
                    <a:ext uri="{9D8B030D-6E8A-4147-A177-3AD203B41FA5}">
                      <a16:colId xmlns:a16="http://schemas.microsoft.com/office/drawing/2014/main" val="20008"/>
                    </a:ext>
                  </a:extLst>
                </a:gridCol>
                <a:gridCol w="497797">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tblGrid>
              <a:tr h="164334">
                <a:tc>
                  <a:txBody>
                    <a:bodyPr/>
                    <a:lstStyle/>
                    <a:p>
                      <a:pPr algn="ctr"/>
                      <a:r>
                        <a:rPr lang="en-US" sz="1800" b="0" dirty="0">
                          <a:effectLst/>
                        </a:rPr>
                        <a:t>0</a:t>
                      </a:r>
                    </a:p>
                  </a:txBody>
                  <a:tcPr marL="0" marR="0" marT="0" marB="0" anchor="ctr">
                    <a:lnL>
                      <a:noFill/>
                    </a:lnL>
                    <a:lnR>
                      <a:noFill/>
                    </a:lnR>
                    <a:lnB>
                      <a:noFill/>
                    </a:lnB>
                    <a:solidFill>
                      <a:srgbClr val="EEEEEE"/>
                    </a:solidFill>
                  </a:tcPr>
                </a:tc>
                <a:tc>
                  <a:txBody>
                    <a:bodyPr/>
                    <a:lstStyle/>
                    <a:p>
                      <a:pPr algn="ctr"/>
                      <a:r>
                        <a:rPr lang="en-US" sz="1800" b="0" dirty="0">
                          <a:effectLst/>
                        </a:rPr>
                        <a:t>1</a:t>
                      </a:r>
                    </a:p>
                  </a:txBody>
                  <a:tcPr marL="0" marR="0" marT="0" marB="0" anchor="ctr">
                    <a:lnL>
                      <a:noFill/>
                    </a:lnL>
                    <a:lnR>
                      <a:noFill/>
                    </a:lnR>
                    <a:lnB>
                      <a:noFill/>
                    </a:lnB>
                    <a:solidFill>
                      <a:srgbClr val="EEEEEE"/>
                    </a:solidFill>
                  </a:tcPr>
                </a:tc>
                <a:tc>
                  <a:txBody>
                    <a:bodyPr/>
                    <a:lstStyle/>
                    <a:p>
                      <a:pPr algn="ctr"/>
                      <a:r>
                        <a:rPr lang="en-US" sz="1800" b="0" dirty="0">
                          <a:effectLst/>
                        </a:rPr>
                        <a:t>2</a:t>
                      </a:r>
                    </a:p>
                  </a:txBody>
                  <a:tcPr marL="0" marR="0" marT="0" marB="0" anchor="ctr">
                    <a:lnL>
                      <a:noFill/>
                    </a:lnL>
                    <a:lnR>
                      <a:noFill/>
                    </a:lnR>
                    <a:lnB>
                      <a:noFill/>
                    </a:lnB>
                    <a:solidFill>
                      <a:srgbClr val="EEEEEE"/>
                    </a:solidFill>
                  </a:tcPr>
                </a:tc>
                <a:tc>
                  <a:txBody>
                    <a:bodyPr/>
                    <a:lstStyle/>
                    <a:p>
                      <a:pPr algn="ctr"/>
                      <a:r>
                        <a:rPr lang="en-US" sz="1800" b="0" dirty="0">
                          <a:effectLst/>
                        </a:rPr>
                        <a:t>3</a:t>
                      </a:r>
                    </a:p>
                  </a:txBody>
                  <a:tcPr marL="0" marR="0" marT="0" marB="0" anchor="ctr">
                    <a:lnL>
                      <a:noFill/>
                    </a:lnL>
                    <a:lnR>
                      <a:noFill/>
                    </a:lnR>
                    <a:lnB>
                      <a:noFill/>
                    </a:lnB>
                    <a:solidFill>
                      <a:srgbClr val="EEEEEE"/>
                    </a:solidFill>
                  </a:tcPr>
                </a:tc>
                <a:tc>
                  <a:txBody>
                    <a:bodyPr/>
                    <a:lstStyle/>
                    <a:p>
                      <a:pPr algn="ctr"/>
                      <a:r>
                        <a:rPr lang="en-US" sz="1800" b="0" dirty="0">
                          <a:effectLst/>
                        </a:rPr>
                        <a:t>4</a:t>
                      </a:r>
                    </a:p>
                  </a:txBody>
                  <a:tcPr marL="0" marR="0" marT="0" marB="0" anchor="ctr">
                    <a:lnL>
                      <a:noFill/>
                    </a:lnL>
                    <a:lnR>
                      <a:noFill/>
                    </a:lnR>
                    <a:lnB>
                      <a:noFill/>
                    </a:lnB>
                    <a:solidFill>
                      <a:srgbClr val="EEEEEE"/>
                    </a:solidFill>
                  </a:tcPr>
                </a:tc>
                <a:tc>
                  <a:txBody>
                    <a:bodyPr/>
                    <a:lstStyle/>
                    <a:p>
                      <a:pPr algn="ctr"/>
                      <a:r>
                        <a:rPr lang="en-US" sz="1800" b="0" dirty="0">
                          <a:effectLst/>
                        </a:rPr>
                        <a:t>5</a:t>
                      </a:r>
                    </a:p>
                  </a:txBody>
                  <a:tcPr marL="0" marR="0" marT="0" marB="0" anchor="ctr">
                    <a:lnL>
                      <a:noFill/>
                    </a:lnL>
                    <a:lnR>
                      <a:noFill/>
                    </a:lnR>
                    <a:lnB>
                      <a:noFill/>
                    </a:lnB>
                    <a:solidFill>
                      <a:srgbClr val="EEEEEE"/>
                    </a:solidFill>
                  </a:tcPr>
                </a:tc>
                <a:tc>
                  <a:txBody>
                    <a:bodyPr/>
                    <a:lstStyle/>
                    <a:p>
                      <a:pPr algn="ctr"/>
                      <a:r>
                        <a:rPr lang="en-US" sz="1800" b="0" dirty="0">
                          <a:effectLst/>
                        </a:rPr>
                        <a:t>6</a:t>
                      </a:r>
                    </a:p>
                  </a:txBody>
                  <a:tcPr marL="0" marR="0" marT="0" marB="0" anchor="ctr">
                    <a:lnL>
                      <a:noFill/>
                    </a:lnL>
                    <a:lnR>
                      <a:noFill/>
                    </a:lnR>
                    <a:lnB>
                      <a:noFill/>
                    </a:lnB>
                    <a:solidFill>
                      <a:srgbClr val="EEEEEE"/>
                    </a:solidFill>
                  </a:tcPr>
                </a:tc>
                <a:tc>
                  <a:txBody>
                    <a:bodyPr/>
                    <a:lstStyle/>
                    <a:p>
                      <a:pPr algn="ctr"/>
                      <a:r>
                        <a:rPr lang="en-US" sz="1800" b="0" dirty="0">
                          <a:effectLst/>
                        </a:rPr>
                        <a:t>7</a:t>
                      </a:r>
                    </a:p>
                  </a:txBody>
                  <a:tcPr marL="0" marR="0" marT="0" marB="0" anchor="ctr">
                    <a:lnL>
                      <a:noFill/>
                    </a:lnL>
                    <a:lnR>
                      <a:noFill/>
                    </a:lnR>
                    <a:lnB>
                      <a:noFill/>
                    </a:lnB>
                    <a:solidFill>
                      <a:srgbClr val="EEEEEE"/>
                    </a:solidFill>
                  </a:tcPr>
                </a:tc>
                <a:tc>
                  <a:txBody>
                    <a:bodyPr/>
                    <a:lstStyle/>
                    <a:p>
                      <a:pPr algn="ctr"/>
                      <a:r>
                        <a:rPr lang="en-US" sz="1800" b="0" dirty="0">
                          <a:effectLst/>
                        </a:rPr>
                        <a:t>8</a:t>
                      </a:r>
                    </a:p>
                  </a:txBody>
                  <a:tcPr marL="0" marR="0" marT="0" marB="0" anchor="ctr">
                    <a:lnL>
                      <a:noFill/>
                    </a:lnL>
                    <a:lnR>
                      <a:noFill/>
                    </a:lnR>
                    <a:lnB>
                      <a:noFill/>
                    </a:lnB>
                    <a:solidFill>
                      <a:srgbClr val="EEEEEE"/>
                    </a:solidFill>
                  </a:tcPr>
                </a:tc>
                <a:tc>
                  <a:txBody>
                    <a:bodyPr/>
                    <a:lstStyle/>
                    <a:p>
                      <a:pPr algn="ctr"/>
                      <a:r>
                        <a:rPr lang="en-US" sz="1800" b="0" dirty="0">
                          <a:effectLst/>
                        </a:rPr>
                        <a:t>9</a:t>
                      </a:r>
                    </a:p>
                  </a:txBody>
                  <a:tcPr marL="0" marR="0" marT="0" marB="0" anchor="ctr">
                    <a:lnL>
                      <a:noFill/>
                    </a:lnL>
                    <a:lnR>
                      <a:noFill/>
                    </a:lnR>
                    <a:lnB>
                      <a:noFill/>
                    </a:lnB>
                    <a:solidFill>
                      <a:srgbClr val="EEEEEE"/>
                    </a:solidFill>
                  </a:tcPr>
                </a:tc>
                <a:tc>
                  <a:txBody>
                    <a:bodyPr/>
                    <a:lstStyle/>
                    <a:p>
                      <a:pPr algn="ctr"/>
                      <a:r>
                        <a:rPr lang="en-US" sz="1800" b="0" dirty="0">
                          <a:effectLst/>
                        </a:rPr>
                        <a:t>...</a:t>
                      </a:r>
                    </a:p>
                  </a:txBody>
                  <a:tcPr marL="0" marR="0" marT="0" marB="0" anchor="ctr">
                    <a:lnL>
                      <a:noFill/>
                    </a:lnL>
                    <a:lnR>
                      <a:noFill/>
                    </a:lnR>
                    <a:lnB>
                      <a:noFill/>
                    </a:lnB>
                    <a:solidFill>
                      <a:srgbClr val="EEEEEE"/>
                    </a:solidFill>
                  </a:tcPr>
                </a:tc>
                <a:extLst>
                  <a:ext uri="{0D108BD9-81ED-4DB2-BD59-A6C34878D82A}">
                    <a16:rowId xmlns:a16="http://schemas.microsoft.com/office/drawing/2014/main" val="10000"/>
                  </a:ext>
                </a:extLst>
              </a:tr>
              <a:tr h="164334">
                <a:tc>
                  <a:txBody>
                    <a:bodyPr/>
                    <a:lstStyle/>
                    <a:p>
                      <a:pPr algn="ctr"/>
                      <a:r>
                        <a:rPr lang="en-US" sz="1800" dirty="0">
                          <a:effectLst/>
                        </a:rPr>
                        <a:t>a</a:t>
                      </a:r>
                    </a:p>
                  </a:txBody>
                  <a:tcPr marL="0" marR="0" marT="0" marB="0" anchor="ctr">
                    <a:lnL>
                      <a:noFill/>
                    </a:lnL>
                    <a:lnR>
                      <a:noFill/>
                    </a:lnR>
                    <a:lnT>
                      <a:noFill/>
                    </a:lnT>
                    <a:lnB>
                      <a:noFill/>
                    </a:lnB>
                    <a:solidFill>
                      <a:srgbClr val="FFFFFF"/>
                    </a:solidFill>
                  </a:tcPr>
                </a:tc>
                <a:tc>
                  <a:txBody>
                    <a:bodyPr/>
                    <a:lstStyle/>
                    <a:p>
                      <a:pPr algn="ctr"/>
                      <a:r>
                        <a:rPr lang="en-US" sz="1800" dirty="0">
                          <a:effectLst/>
                        </a:rPr>
                        <a:t>b</a:t>
                      </a:r>
                    </a:p>
                  </a:txBody>
                  <a:tcPr marL="0" marR="0" marT="0" marB="0" anchor="ctr">
                    <a:lnL>
                      <a:noFill/>
                    </a:lnL>
                    <a:lnR>
                      <a:noFill/>
                    </a:lnR>
                    <a:lnT>
                      <a:noFill/>
                    </a:lnT>
                    <a:lnB>
                      <a:noFill/>
                    </a:lnB>
                    <a:solidFill>
                      <a:srgbClr val="FFFFFF"/>
                    </a:solidFill>
                  </a:tcPr>
                </a:tc>
                <a:tc>
                  <a:txBody>
                    <a:bodyPr/>
                    <a:lstStyle/>
                    <a:p>
                      <a:pPr algn="ctr"/>
                      <a:r>
                        <a:rPr lang="en-US" sz="1800" dirty="0">
                          <a:effectLst/>
                        </a:rPr>
                        <a:t>c</a:t>
                      </a:r>
                    </a:p>
                  </a:txBody>
                  <a:tcPr marL="0" marR="0" marT="0" marB="0" anchor="ctr">
                    <a:lnL>
                      <a:noFill/>
                    </a:lnL>
                    <a:lnR>
                      <a:noFill/>
                    </a:lnR>
                    <a:lnT>
                      <a:noFill/>
                    </a:lnT>
                    <a:lnB>
                      <a:noFill/>
                    </a:lnB>
                    <a:solidFill>
                      <a:srgbClr val="FFFFFF"/>
                    </a:solidFill>
                  </a:tcPr>
                </a:tc>
                <a:tc>
                  <a:txBody>
                    <a:bodyPr/>
                    <a:lstStyle/>
                    <a:p>
                      <a:pPr algn="ctr"/>
                      <a:r>
                        <a:rPr lang="en-US" sz="1800" dirty="0">
                          <a:effectLst/>
                        </a:rPr>
                        <a:t>a</a:t>
                      </a:r>
                    </a:p>
                  </a:txBody>
                  <a:tcPr marL="0" marR="0" marT="0" marB="0" anchor="ctr">
                    <a:lnL>
                      <a:noFill/>
                    </a:lnL>
                    <a:lnR>
                      <a:noFill/>
                    </a:lnR>
                    <a:lnT>
                      <a:noFill/>
                    </a:lnT>
                    <a:lnB>
                      <a:noFill/>
                    </a:lnB>
                    <a:solidFill>
                      <a:srgbClr val="FFFFFF"/>
                    </a:solidFill>
                  </a:tcPr>
                </a:tc>
                <a:tc>
                  <a:txBody>
                    <a:bodyPr/>
                    <a:lstStyle/>
                    <a:p>
                      <a:pPr algn="ctr"/>
                      <a:r>
                        <a:rPr lang="en-US" sz="1800" dirty="0">
                          <a:effectLst/>
                        </a:rPr>
                        <a:t>b</a:t>
                      </a:r>
                    </a:p>
                  </a:txBody>
                  <a:tcPr marL="0" marR="0" marT="0" marB="0" anchor="ctr">
                    <a:lnL>
                      <a:noFill/>
                    </a:lnL>
                    <a:lnR>
                      <a:noFill/>
                    </a:lnR>
                    <a:lnT>
                      <a:noFill/>
                    </a:lnT>
                    <a:lnB>
                      <a:noFill/>
                    </a:lnB>
                    <a:solidFill>
                      <a:srgbClr val="FFFFFF"/>
                    </a:solidFill>
                  </a:tcPr>
                </a:tc>
                <a:tc>
                  <a:txBody>
                    <a:bodyPr/>
                    <a:lstStyle/>
                    <a:p>
                      <a:pPr algn="ctr"/>
                      <a:r>
                        <a:rPr lang="en-US" sz="1800" dirty="0">
                          <a:effectLst/>
                        </a:rPr>
                        <a:t>c</a:t>
                      </a:r>
                    </a:p>
                  </a:txBody>
                  <a:tcPr marL="0" marR="0" marT="0" marB="0" anchor="ctr">
                    <a:lnL>
                      <a:noFill/>
                    </a:lnL>
                    <a:lnR>
                      <a:noFill/>
                    </a:lnR>
                    <a:lnT>
                      <a:noFill/>
                    </a:lnT>
                    <a:lnB>
                      <a:noFill/>
                    </a:lnB>
                    <a:solidFill>
                      <a:srgbClr val="FFFFFF"/>
                    </a:solidFill>
                  </a:tcPr>
                </a:tc>
                <a:tc>
                  <a:txBody>
                    <a:bodyPr/>
                    <a:lstStyle/>
                    <a:p>
                      <a:pPr algn="ctr"/>
                      <a:r>
                        <a:rPr lang="en-US" sz="1800" dirty="0">
                          <a:effectLst/>
                        </a:rPr>
                        <a:t>a</a:t>
                      </a:r>
                    </a:p>
                  </a:txBody>
                  <a:tcPr marL="0" marR="0" marT="0" marB="0" anchor="ctr">
                    <a:lnL>
                      <a:noFill/>
                    </a:lnL>
                    <a:lnR>
                      <a:noFill/>
                    </a:lnR>
                    <a:lnT>
                      <a:noFill/>
                    </a:lnT>
                    <a:lnB>
                      <a:noFill/>
                    </a:lnB>
                    <a:solidFill>
                      <a:srgbClr val="FFFFFF"/>
                    </a:solidFill>
                  </a:tcPr>
                </a:tc>
                <a:tc>
                  <a:txBody>
                    <a:bodyPr/>
                    <a:lstStyle/>
                    <a:p>
                      <a:pPr algn="ctr"/>
                      <a:r>
                        <a:rPr lang="en-US" sz="1800" dirty="0">
                          <a:effectLst/>
                        </a:rPr>
                        <a:t>b</a:t>
                      </a:r>
                    </a:p>
                  </a:txBody>
                  <a:tcPr marL="0" marR="0" marT="0" marB="0" anchor="ctr">
                    <a:lnL>
                      <a:noFill/>
                    </a:lnL>
                    <a:lnR>
                      <a:noFill/>
                    </a:lnR>
                    <a:lnT>
                      <a:noFill/>
                    </a:lnT>
                    <a:lnB>
                      <a:noFill/>
                    </a:lnB>
                    <a:solidFill>
                      <a:srgbClr val="FFFFFF"/>
                    </a:solidFill>
                  </a:tcPr>
                </a:tc>
                <a:tc>
                  <a:txBody>
                    <a:bodyPr/>
                    <a:lstStyle/>
                    <a:p>
                      <a:pPr algn="ctr"/>
                      <a:r>
                        <a:rPr lang="en-US" sz="1800" dirty="0">
                          <a:effectLst/>
                        </a:rPr>
                        <a:t>d</a:t>
                      </a: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001"/>
                  </a:ext>
                </a:extLst>
              </a:tr>
              <a:tr h="164334">
                <a:tc>
                  <a:txBody>
                    <a:bodyPr/>
                    <a:lstStyle/>
                    <a:p>
                      <a:pPr algn="ctr"/>
                      <a:r>
                        <a:rPr lang="en-US" sz="1800" dirty="0">
                          <a:solidFill>
                            <a:srgbClr val="008000"/>
                          </a:solidFill>
                          <a:effectLst/>
                        </a:rPr>
                        <a:t>a</a:t>
                      </a: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r>
                        <a:rPr lang="en-US" sz="1800" dirty="0">
                          <a:solidFill>
                            <a:srgbClr val="008000"/>
                          </a:solidFill>
                          <a:effectLst/>
                        </a:rPr>
                        <a:t>b</a:t>
                      </a: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r>
                        <a:rPr lang="en-US" sz="1800" dirty="0">
                          <a:solidFill>
                            <a:srgbClr val="008000"/>
                          </a:solidFill>
                          <a:effectLst/>
                        </a:rPr>
                        <a:t>c</a:t>
                      </a: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r>
                        <a:rPr lang="en-US" sz="1800" dirty="0">
                          <a:solidFill>
                            <a:srgbClr val="008000"/>
                          </a:solidFill>
                          <a:effectLst/>
                        </a:rPr>
                        <a:t>a</a:t>
                      </a: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r>
                        <a:rPr lang="en-US" sz="1800" dirty="0">
                          <a:solidFill>
                            <a:srgbClr val="008000"/>
                          </a:solidFill>
                          <a:effectLst/>
                        </a:rPr>
                        <a:t>b</a:t>
                      </a: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r>
                        <a:rPr lang="en-US" sz="1800" dirty="0">
                          <a:solidFill>
                            <a:srgbClr val="FF0000"/>
                          </a:solidFill>
                          <a:effectLst/>
                        </a:rPr>
                        <a:t>d</a:t>
                      </a: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002"/>
                  </a:ext>
                </a:extLst>
              </a:tr>
              <a:tr h="219112">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tc>
                  <a:txBody>
                    <a:bodyPr/>
                    <a:lstStyle/>
                    <a:p>
                      <a:pPr algn="ctr"/>
                      <a:r>
                        <a:rPr lang="en-US" sz="1800" dirty="0">
                          <a:effectLst/>
                        </a:rPr>
                        <a:t>a</a:t>
                      </a:r>
                    </a:p>
                  </a:txBody>
                  <a:tcPr marL="0" marR="0" marT="0" marB="0" anchor="ctr">
                    <a:lnL>
                      <a:noFill/>
                    </a:lnL>
                    <a:lnR>
                      <a:noFill/>
                    </a:lnR>
                    <a:lnT>
                      <a:noFill/>
                    </a:lnT>
                    <a:lnB>
                      <a:noFill/>
                    </a:lnB>
                    <a:solidFill>
                      <a:srgbClr val="FFFFFF"/>
                    </a:solidFill>
                  </a:tcPr>
                </a:tc>
                <a:tc>
                  <a:txBody>
                    <a:bodyPr/>
                    <a:lstStyle/>
                    <a:p>
                      <a:pPr algn="ctr"/>
                      <a:r>
                        <a:rPr lang="en-US" sz="1800" dirty="0">
                          <a:effectLst/>
                        </a:rPr>
                        <a:t>b</a:t>
                      </a:r>
                    </a:p>
                  </a:txBody>
                  <a:tcPr marL="0" marR="0" marT="0" marB="0" anchor="ctr">
                    <a:lnL>
                      <a:noFill/>
                    </a:lnL>
                    <a:lnR>
                      <a:noFill/>
                    </a:lnR>
                    <a:lnT>
                      <a:noFill/>
                    </a:lnT>
                    <a:lnB>
                      <a:noFill/>
                    </a:lnB>
                    <a:solidFill>
                      <a:srgbClr val="FFFFFF"/>
                    </a:solidFill>
                  </a:tcPr>
                </a:tc>
                <a:tc>
                  <a:txBody>
                    <a:bodyPr/>
                    <a:lstStyle/>
                    <a:p>
                      <a:pPr algn="ctr"/>
                      <a:r>
                        <a:rPr lang="en-US" sz="1800" dirty="0">
                          <a:effectLst/>
                        </a:rPr>
                        <a:t>c</a:t>
                      </a:r>
                    </a:p>
                  </a:txBody>
                  <a:tcPr marL="0" marR="0" marT="0" marB="0" anchor="ctr">
                    <a:lnL>
                      <a:noFill/>
                    </a:lnL>
                    <a:lnR>
                      <a:noFill/>
                    </a:lnR>
                    <a:lnT>
                      <a:noFill/>
                    </a:lnT>
                    <a:lnB>
                      <a:noFill/>
                    </a:lnB>
                    <a:solidFill>
                      <a:srgbClr val="FFFFFF"/>
                    </a:solidFill>
                  </a:tcPr>
                </a:tc>
                <a:tc>
                  <a:txBody>
                    <a:bodyPr/>
                    <a:lstStyle/>
                    <a:p>
                      <a:pPr algn="ctr"/>
                      <a:r>
                        <a:rPr lang="en-US" sz="1800" dirty="0">
                          <a:effectLst/>
                        </a:rPr>
                        <a:t>a</a:t>
                      </a:r>
                    </a:p>
                  </a:txBody>
                  <a:tcPr marL="0" marR="0" marT="0" marB="0" anchor="ctr">
                    <a:lnL>
                      <a:noFill/>
                    </a:lnL>
                    <a:lnR>
                      <a:noFill/>
                    </a:lnR>
                    <a:lnT>
                      <a:noFill/>
                    </a:lnT>
                    <a:lnB>
                      <a:noFill/>
                    </a:lnB>
                    <a:solidFill>
                      <a:srgbClr val="FFFFFF"/>
                    </a:solidFill>
                  </a:tcPr>
                </a:tc>
                <a:tc>
                  <a:txBody>
                    <a:bodyPr/>
                    <a:lstStyle/>
                    <a:p>
                      <a:pPr algn="ctr"/>
                      <a:r>
                        <a:rPr lang="en-US" sz="1800" dirty="0">
                          <a:effectLst/>
                        </a:rPr>
                        <a:t>b</a:t>
                      </a:r>
                    </a:p>
                  </a:txBody>
                  <a:tcPr marL="0" marR="0" marT="0" marB="0" anchor="ctr">
                    <a:lnL>
                      <a:noFill/>
                    </a:lnL>
                    <a:lnR>
                      <a:noFill/>
                    </a:lnR>
                    <a:lnT>
                      <a:noFill/>
                    </a:lnT>
                    <a:lnB>
                      <a:noFill/>
                    </a:lnB>
                    <a:solidFill>
                      <a:srgbClr val="FFFFFF"/>
                    </a:solidFill>
                  </a:tcPr>
                </a:tc>
                <a:tc>
                  <a:txBody>
                    <a:bodyPr/>
                    <a:lstStyle/>
                    <a:p>
                      <a:pPr algn="ctr"/>
                      <a:r>
                        <a:rPr lang="en-US" sz="1800" dirty="0">
                          <a:effectLst/>
                        </a:rPr>
                        <a:t>d</a:t>
                      </a:r>
                    </a:p>
                  </a:txBody>
                  <a:tcPr marL="0" marR="0" marT="0" marB="0" anchor="ctr">
                    <a:lnL>
                      <a:noFill/>
                    </a:lnL>
                    <a:lnR>
                      <a:noFill/>
                    </a:lnR>
                    <a:lnT>
                      <a:noFill/>
                    </a:lnT>
                    <a:lnB>
                      <a:noFill/>
                    </a:lnB>
                    <a:solidFill>
                      <a:srgbClr val="FFFFFF"/>
                    </a:solidFill>
                  </a:tcPr>
                </a:tc>
                <a:tc>
                  <a:txBody>
                    <a:bodyPr/>
                    <a:lstStyle/>
                    <a:p>
                      <a:pPr algn="ctr"/>
                      <a:endParaRPr lang="en-US" sz="1800" dirty="0">
                        <a:effectLst/>
                      </a:endParaRPr>
                    </a:p>
                  </a:txBody>
                  <a:tcPr marL="0" marR="0" marT="0" marB="0" anchor="ctr">
                    <a:lnL>
                      <a:noFill/>
                    </a:lnL>
                    <a:lnR>
                      <a:noFill/>
                    </a:lnR>
                    <a:lnT>
                      <a:noFill/>
                    </a:lnT>
                    <a:lnB>
                      <a:noFill/>
                    </a:lnB>
                    <a:solidFill>
                      <a:srgbClr val="FFFFFF"/>
                    </a:solidFill>
                  </a:tcPr>
                </a:tc>
                <a:tc>
                  <a:txBody>
                    <a:bodyPr/>
                    <a:lstStyle/>
                    <a:p>
                      <a:endParaRPr lang="en-US" sz="1800" dirty="0"/>
                    </a:p>
                  </a:txBody>
                  <a:tcPr>
                    <a:lnL>
                      <a:noFill/>
                    </a:lnL>
                    <a:lnT>
                      <a:noFill/>
                    </a:lnT>
                  </a:tcPr>
                </a:tc>
                <a:extLst>
                  <a:ext uri="{0D108BD9-81ED-4DB2-BD59-A6C34878D82A}">
                    <a16:rowId xmlns:a16="http://schemas.microsoft.com/office/drawing/2014/main" val="10003"/>
                  </a:ext>
                </a:extLst>
              </a:tr>
            </a:tbl>
          </a:graphicData>
        </a:graphic>
      </p:graphicFrame>
      <p:sp>
        <p:nvSpPr>
          <p:cNvPr id="8" name="Rectangle 4"/>
          <p:cNvSpPr>
            <a:spLocks noChangeArrowheads="1"/>
          </p:cNvSpPr>
          <p:nvPr/>
        </p:nvSpPr>
        <p:spPr bwMode="auto">
          <a:xfrm>
            <a:off x="457200" y="3259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TextBox 8"/>
          <p:cNvSpPr txBox="1"/>
          <p:nvPr/>
        </p:nvSpPr>
        <p:spPr>
          <a:xfrm>
            <a:off x="457200" y="3733800"/>
            <a:ext cx="7239000" cy="2585323"/>
          </a:xfrm>
          <a:prstGeom prst="rect">
            <a:avLst/>
          </a:prstGeom>
          <a:noFill/>
        </p:spPr>
        <p:txBody>
          <a:bodyPr wrap="square" rtlCol="0">
            <a:spAutoFit/>
          </a:bodyPr>
          <a:lstStyle/>
          <a:p>
            <a:r>
              <a:rPr lang="en-US" dirty="0"/>
              <a:t>The symbols at positions 0, ..., 4 have matched. Comparison c-d at position 5 yields a mismatch. The pattern can be shifted by 3 positions, and comparisons are resumed at position 5.</a:t>
            </a:r>
          </a:p>
          <a:p>
            <a:endParaRPr lang="en-US" dirty="0"/>
          </a:p>
          <a:p>
            <a:r>
              <a:rPr lang="en-US" dirty="0"/>
              <a:t>The shift distance is determined by the widest border of the matching prefix of </a:t>
            </a:r>
            <a:r>
              <a:rPr lang="en-US" i="1" dirty="0"/>
              <a:t>p</a:t>
            </a:r>
            <a:r>
              <a:rPr lang="en-US" dirty="0"/>
              <a:t>. In this example, the matching prefix is abcab, its length is </a:t>
            </a:r>
            <a:r>
              <a:rPr lang="en-US" i="1" dirty="0"/>
              <a:t>j</a:t>
            </a:r>
            <a:r>
              <a:rPr lang="en-US" dirty="0"/>
              <a:t> = 5. Its widest border is ab of width </a:t>
            </a:r>
            <a:r>
              <a:rPr lang="en-US" i="1" dirty="0"/>
              <a:t>b</a:t>
            </a:r>
            <a:r>
              <a:rPr lang="en-US" dirty="0"/>
              <a:t> = 2. The shift distance is </a:t>
            </a:r>
            <a:r>
              <a:rPr lang="en-US" i="1" dirty="0"/>
              <a:t>j</a:t>
            </a:r>
            <a:r>
              <a:rPr lang="en-US" dirty="0"/>
              <a:t> – </a:t>
            </a:r>
            <a:r>
              <a:rPr lang="en-US" i="1" dirty="0"/>
              <a:t>b</a:t>
            </a:r>
            <a:r>
              <a:rPr lang="en-US" dirty="0"/>
              <a:t>  =  5 – 2  =  3.</a:t>
            </a:r>
          </a:p>
          <a:p>
            <a:endParaRPr lang="en-US" dirty="0"/>
          </a:p>
        </p:txBody>
      </p:sp>
    </p:spTree>
    <p:extLst>
      <p:ext uri="{BB962C8B-B14F-4D97-AF65-F5344CB8AC3E}">
        <p14:creationId xmlns:p14="http://schemas.microsoft.com/office/powerpoint/2010/main" val="256918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to illustrate kmp(contd.)</a:t>
            </a:r>
          </a:p>
        </p:txBody>
      </p:sp>
      <p:graphicFrame>
        <p:nvGraphicFramePr>
          <p:cNvPr id="4" name="Content Placeholder 3"/>
          <p:cNvGraphicFramePr>
            <a:graphicFrameLocks noGrp="1"/>
          </p:cNvGraphicFramePr>
          <p:nvPr>
            <p:ph sz="quarter" idx="1"/>
          </p:nvPr>
        </p:nvGraphicFramePr>
        <p:xfrm>
          <a:off x="457199" y="2756852"/>
          <a:ext cx="7467603" cy="2560320"/>
        </p:xfrm>
        <a:graphic>
          <a:graphicData uri="http://schemas.openxmlformats.org/drawingml/2006/table">
            <a:tbl>
              <a:tblPr/>
              <a:tblGrid>
                <a:gridCol w="574431">
                  <a:extLst>
                    <a:ext uri="{9D8B030D-6E8A-4147-A177-3AD203B41FA5}">
                      <a16:colId xmlns:a16="http://schemas.microsoft.com/office/drawing/2014/main" val="20000"/>
                    </a:ext>
                  </a:extLst>
                </a:gridCol>
                <a:gridCol w="574431">
                  <a:extLst>
                    <a:ext uri="{9D8B030D-6E8A-4147-A177-3AD203B41FA5}">
                      <a16:colId xmlns:a16="http://schemas.microsoft.com/office/drawing/2014/main" val="20001"/>
                    </a:ext>
                  </a:extLst>
                </a:gridCol>
                <a:gridCol w="574431">
                  <a:extLst>
                    <a:ext uri="{9D8B030D-6E8A-4147-A177-3AD203B41FA5}">
                      <a16:colId xmlns:a16="http://schemas.microsoft.com/office/drawing/2014/main" val="20002"/>
                    </a:ext>
                  </a:extLst>
                </a:gridCol>
                <a:gridCol w="574431">
                  <a:extLst>
                    <a:ext uri="{9D8B030D-6E8A-4147-A177-3AD203B41FA5}">
                      <a16:colId xmlns:a16="http://schemas.microsoft.com/office/drawing/2014/main" val="20003"/>
                    </a:ext>
                  </a:extLst>
                </a:gridCol>
                <a:gridCol w="574431">
                  <a:extLst>
                    <a:ext uri="{9D8B030D-6E8A-4147-A177-3AD203B41FA5}">
                      <a16:colId xmlns:a16="http://schemas.microsoft.com/office/drawing/2014/main" val="20004"/>
                    </a:ext>
                  </a:extLst>
                </a:gridCol>
                <a:gridCol w="574431">
                  <a:extLst>
                    <a:ext uri="{9D8B030D-6E8A-4147-A177-3AD203B41FA5}">
                      <a16:colId xmlns:a16="http://schemas.microsoft.com/office/drawing/2014/main" val="20005"/>
                    </a:ext>
                  </a:extLst>
                </a:gridCol>
                <a:gridCol w="574431">
                  <a:extLst>
                    <a:ext uri="{9D8B030D-6E8A-4147-A177-3AD203B41FA5}">
                      <a16:colId xmlns:a16="http://schemas.microsoft.com/office/drawing/2014/main" val="20006"/>
                    </a:ext>
                  </a:extLst>
                </a:gridCol>
                <a:gridCol w="574431">
                  <a:extLst>
                    <a:ext uri="{9D8B030D-6E8A-4147-A177-3AD203B41FA5}">
                      <a16:colId xmlns:a16="http://schemas.microsoft.com/office/drawing/2014/main" val="20007"/>
                    </a:ext>
                  </a:extLst>
                </a:gridCol>
                <a:gridCol w="574431">
                  <a:extLst>
                    <a:ext uri="{9D8B030D-6E8A-4147-A177-3AD203B41FA5}">
                      <a16:colId xmlns:a16="http://schemas.microsoft.com/office/drawing/2014/main" val="20008"/>
                    </a:ext>
                  </a:extLst>
                </a:gridCol>
                <a:gridCol w="574431">
                  <a:extLst>
                    <a:ext uri="{9D8B030D-6E8A-4147-A177-3AD203B41FA5}">
                      <a16:colId xmlns:a16="http://schemas.microsoft.com/office/drawing/2014/main" val="20009"/>
                    </a:ext>
                  </a:extLst>
                </a:gridCol>
                <a:gridCol w="574431">
                  <a:extLst>
                    <a:ext uri="{9D8B030D-6E8A-4147-A177-3AD203B41FA5}">
                      <a16:colId xmlns:a16="http://schemas.microsoft.com/office/drawing/2014/main" val="20010"/>
                    </a:ext>
                  </a:extLst>
                </a:gridCol>
                <a:gridCol w="574431">
                  <a:extLst>
                    <a:ext uri="{9D8B030D-6E8A-4147-A177-3AD203B41FA5}">
                      <a16:colId xmlns:a16="http://schemas.microsoft.com/office/drawing/2014/main" val="20011"/>
                    </a:ext>
                  </a:extLst>
                </a:gridCol>
                <a:gridCol w="574431">
                  <a:extLst>
                    <a:ext uri="{9D8B030D-6E8A-4147-A177-3AD203B41FA5}">
                      <a16:colId xmlns:a16="http://schemas.microsoft.com/office/drawing/2014/main" val="20012"/>
                    </a:ext>
                  </a:extLst>
                </a:gridCol>
              </a:tblGrid>
              <a:tr h="365760">
                <a:tc>
                  <a:txBody>
                    <a:bodyPr/>
                    <a:lstStyle/>
                    <a:p>
                      <a:pPr algn="ctr"/>
                      <a:r>
                        <a:rPr lang="en-US" sz="1800" b="0" dirty="0">
                          <a:effectLst/>
                        </a:rPr>
                        <a:t>0</a:t>
                      </a:r>
                    </a:p>
                  </a:txBody>
                  <a:tcPr anchor="ctr">
                    <a:lnL>
                      <a:noFill/>
                    </a:lnL>
                    <a:lnR>
                      <a:noFill/>
                    </a:lnR>
                    <a:lnT>
                      <a:noFill/>
                    </a:lnT>
                    <a:lnB>
                      <a:noFill/>
                    </a:lnB>
                    <a:solidFill>
                      <a:srgbClr val="EEEEEE"/>
                    </a:solidFill>
                  </a:tcPr>
                </a:tc>
                <a:tc>
                  <a:txBody>
                    <a:bodyPr/>
                    <a:lstStyle/>
                    <a:p>
                      <a:pPr algn="ctr"/>
                      <a:r>
                        <a:rPr lang="en-US" sz="1800" b="0" dirty="0">
                          <a:effectLst/>
                        </a:rPr>
                        <a:t>1</a:t>
                      </a:r>
                    </a:p>
                  </a:txBody>
                  <a:tcPr anchor="ctr">
                    <a:lnL>
                      <a:noFill/>
                    </a:lnL>
                    <a:lnR>
                      <a:noFill/>
                    </a:lnR>
                    <a:lnT>
                      <a:noFill/>
                    </a:lnT>
                    <a:lnB>
                      <a:noFill/>
                    </a:lnB>
                    <a:solidFill>
                      <a:srgbClr val="EEEEEE"/>
                    </a:solidFill>
                  </a:tcPr>
                </a:tc>
                <a:tc>
                  <a:txBody>
                    <a:bodyPr/>
                    <a:lstStyle/>
                    <a:p>
                      <a:pPr algn="ctr"/>
                      <a:r>
                        <a:rPr lang="en-US" sz="1800" b="0" dirty="0">
                          <a:effectLst/>
                        </a:rPr>
                        <a:t>2</a:t>
                      </a:r>
                    </a:p>
                  </a:txBody>
                  <a:tcPr anchor="ctr">
                    <a:lnL>
                      <a:noFill/>
                    </a:lnL>
                    <a:lnR>
                      <a:noFill/>
                    </a:lnR>
                    <a:lnT>
                      <a:noFill/>
                    </a:lnT>
                    <a:lnB>
                      <a:noFill/>
                    </a:lnB>
                    <a:solidFill>
                      <a:srgbClr val="EEEEEE"/>
                    </a:solidFill>
                  </a:tcPr>
                </a:tc>
                <a:tc>
                  <a:txBody>
                    <a:bodyPr/>
                    <a:lstStyle/>
                    <a:p>
                      <a:pPr algn="ctr"/>
                      <a:r>
                        <a:rPr lang="en-US" sz="1800" b="0" dirty="0">
                          <a:effectLst/>
                        </a:rPr>
                        <a:t>3</a:t>
                      </a:r>
                    </a:p>
                  </a:txBody>
                  <a:tcPr anchor="ctr">
                    <a:lnL>
                      <a:noFill/>
                    </a:lnL>
                    <a:lnR>
                      <a:noFill/>
                    </a:lnR>
                    <a:lnT>
                      <a:noFill/>
                    </a:lnT>
                    <a:lnB>
                      <a:noFill/>
                    </a:lnB>
                    <a:solidFill>
                      <a:srgbClr val="EEEEEE"/>
                    </a:solidFill>
                  </a:tcPr>
                </a:tc>
                <a:tc>
                  <a:txBody>
                    <a:bodyPr/>
                    <a:lstStyle/>
                    <a:p>
                      <a:pPr algn="ctr"/>
                      <a:r>
                        <a:rPr lang="en-US" sz="1800" b="0" dirty="0">
                          <a:effectLst/>
                        </a:rPr>
                        <a:t>4</a:t>
                      </a:r>
                    </a:p>
                  </a:txBody>
                  <a:tcPr anchor="ctr">
                    <a:lnL>
                      <a:noFill/>
                    </a:lnL>
                    <a:lnR>
                      <a:noFill/>
                    </a:lnR>
                    <a:lnT>
                      <a:noFill/>
                    </a:lnT>
                    <a:lnB>
                      <a:noFill/>
                    </a:lnB>
                    <a:solidFill>
                      <a:srgbClr val="EEEEEE"/>
                    </a:solidFill>
                  </a:tcPr>
                </a:tc>
                <a:tc>
                  <a:txBody>
                    <a:bodyPr/>
                    <a:lstStyle/>
                    <a:p>
                      <a:pPr algn="ctr"/>
                      <a:r>
                        <a:rPr lang="en-US" sz="1800" b="0" dirty="0">
                          <a:effectLst/>
                        </a:rPr>
                        <a:t>5</a:t>
                      </a:r>
                    </a:p>
                  </a:txBody>
                  <a:tcPr anchor="ctr">
                    <a:lnL>
                      <a:noFill/>
                    </a:lnL>
                    <a:lnR>
                      <a:noFill/>
                    </a:lnR>
                    <a:lnT>
                      <a:noFill/>
                    </a:lnT>
                    <a:lnB>
                      <a:noFill/>
                    </a:lnB>
                    <a:solidFill>
                      <a:srgbClr val="EEEEEE"/>
                    </a:solidFill>
                  </a:tcPr>
                </a:tc>
                <a:tc>
                  <a:txBody>
                    <a:bodyPr/>
                    <a:lstStyle/>
                    <a:p>
                      <a:pPr algn="ctr"/>
                      <a:r>
                        <a:rPr lang="en-US" sz="1800" b="0" dirty="0">
                          <a:effectLst/>
                        </a:rPr>
                        <a:t>6</a:t>
                      </a:r>
                    </a:p>
                  </a:txBody>
                  <a:tcPr anchor="ctr">
                    <a:lnL>
                      <a:noFill/>
                    </a:lnL>
                    <a:lnR>
                      <a:noFill/>
                    </a:lnR>
                    <a:lnT>
                      <a:noFill/>
                    </a:lnT>
                    <a:lnB>
                      <a:noFill/>
                    </a:lnB>
                    <a:solidFill>
                      <a:srgbClr val="EEEEEE"/>
                    </a:solidFill>
                  </a:tcPr>
                </a:tc>
                <a:tc>
                  <a:txBody>
                    <a:bodyPr/>
                    <a:lstStyle/>
                    <a:p>
                      <a:pPr algn="ctr"/>
                      <a:r>
                        <a:rPr lang="en-US" sz="1800" b="0" dirty="0">
                          <a:effectLst/>
                        </a:rPr>
                        <a:t>7</a:t>
                      </a:r>
                    </a:p>
                  </a:txBody>
                  <a:tcPr anchor="ctr">
                    <a:lnL>
                      <a:noFill/>
                    </a:lnL>
                    <a:lnR>
                      <a:noFill/>
                    </a:lnR>
                    <a:lnT>
                      <a:noFill/>
                    </a:lnT>
                    <a:lnB>
                      <a:noFill/>
                    </a:lnB>
                    <a:solidFill>
                      <a:srgbClr val="EEEEEE"/>
                    </a:solidFill>
                  </a:tcPr>
                </a:tc>
                <a:tc>
                  <a:txBody>
                    <a:bodyPr/>
                    <a:lstStyle/>
                    <a:p>
                      <a:pPr algn="ctr"/>
                      <a:r>
                        <a:rPr lang="en-US" sz="1800" b="0" dirty="0">
                          <a:effectLst/>
                        </a:rPr>
                        <a:t>8</a:t>
                      </a:r>
                    </a:p>
                  </a:txBody>
                  <a:tcPr anchor="ctr">
                    <a:lnL>
                      <a:noFill/>
                    </a:lnL>
                    <a:lnR>
                      <a:noFill/>
                    </a:lnR>
                    <a:lnT>
                      <a:noFill/>
                    </a:lnT>
                    <a:lnB>
                      <a:noFill/>
                    </a:lnB>
                    <a:solidFill>
                      <a:srgbClr val="EEEEEE"/>
                    </a:solidFill>
                  </a:tcPr>
                </a:tc>
                <a:tc>
                  <a:txBody>
                    <a:bodyPr/>
                    <a:lstStyle/>
                    <a:p>
                      <a:pPr algn="ctr"/>
                      <a:r>
                        <a:rPr lang="en-US" sz="1800" b="0" dirty="0">
                          <a:effectLst/>
                        </a:rPr>
                        <a:t>9</a:t>
                      </a:r>
                    </a:p>
                  </a:txBody>
                  <a:tcPr anchor="ctr">
                    <a:lnL>
                      <a:noFill/>
                    </a:lnL>
                    <a:lnR>
                      <a:noFill/>
                    </a:lnR>
                    <a:lnT>
                      <a:noFill/>
                    </a:lnT>
                    <a:lnB>
                      <a:noFill/>
                    </a:lnB>
                    <a:solidFill>
                      <a:srgbClr val="EEEEEE"/>
                    </a:solidFill>
                  </a:tcPr>
                </a:tc>
                <a:tc>
                  <a:txBody>
                    <a:bodyPr/>
                    <a:lstStyle/>
                    <a:p>
                      <a:pPr algn="ctr"/>
                      <a:r>
                        <a:rPr lang="en-US" sz="1800" b="0" dirty="0">
                          <a:effectLst/>
                        </a:rPr>
                        <a:t>...</a:t>
                      </a:r>
                    </a:p>
                  </a:txBody>
                  <a:tcPr anchor="ctr">
                    <a:lnL>
                      <a:noFill/>
                    </a:lnL>
                    <a:lnR>
                      <a:noFill/>
                    </a:lnR>
                    <a:lnT>
                      <a:noFill/>
                    </a:lnT>
                    <a:lnB>
                      <a:noFill/>
                    </a:lnB>
                    <a:solidFill>
                      <a:srgbClr val="EEEEEE"/>
                    </a:solidFill>
                  </a:tcPr>
                </a:tc>
                <a:tc>
                  <a:txBody>
                    <a:bodyPr/>
                    <a:lstStyle/>
                    <a:p>
                      <a:pPr algn="ctr"/>
                      <a:endParaRPr lang="en-US" sz="1800" b="0" dirty="0">
                        <a:effectLst/>
                      </a:endParaRPr>
                    </a:p>
                  </a:txBody>
                  <a:tcPr anchor="ctr">
                    <a:lnL>
                      <a:noFill/>
                    </a:lnL>
                    <a:lnR>
                      <a:noFill/>
                    </a:lnR>
                    <a:lnT>
                      <a:noFill/>
                    </a:lnT>
                    <a:lnB>
                      <a:noFill/>
                    </a:lnB>
                    <a:solidFill>
                      <a:srgbClr val="EEEEEE"/>
                    </a:solidFill>
                  </a:tcPr>
                </a:tc>
                <a:tc>
                  <a:txBody>
                    <a:bodyPr/>
                    <a:lstStyle/>
                    <a:p>
                      <a:pPr algn="ctr"/>
                      <a:endParaRPr lang="en-US" sz="1800" b="0" dirty="0">
                        <a:effectLst/>
                      </a:endParaRPr>
                    </a:p>
                  </a:txBody>
                  <a:tcPr anchor="ctr">
                    <a:lnL>
                      <a:noFill/>
                    </a:lnL>
                    <a:lnR>
                      <a:noFill/>
                    </a:lnR>
                    <a:lnT>
                      <a:noFill/>
                    </a:lnT>
                    <a:lnB>
                      <a:noFill/>
                    </a:lnB>
                    <a:solidFill>
                      <a:srgbClr val="EEEEEE"/>
                    </a:solidFill>
                  </a:tcPr>
                </a:tc>
                <a:extLst>
                  <a:ext uri="{0D108BD9-81ED-4DB2-BD59-A6C34878D82A}">
                    <a16:rowId xmlns:a16="http://schemas.microsoft.com/office/drawing/2014/main" val="10000"/>
                  </a:ext>
                </a:extLst>
              </a:tr>
              <a:tr h="365760">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b</a:t>
                      </a: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b</a:t>
                      </a:r>
                    </a:p>
                  </a:txBody>
                  <a:tcPr anchor="ctr">
                    <a:lnL>
                      <a:noFill/>
                    </a:lnL>
                    <a:lnR>
                      <a:noFill/>
                    </a:lnR>
                    <a:lnT>
                      <a:noFill/>
                    </a:lnT>
                    <a:lnB>
                      <a:noFill/>
                    </a:lnB>
                    <a:solidFill>
                      <a:srgbClr val="FFFFFF"/>
                    </a:solidFill>
                  </a:tcPr>
                </a:tc>
                <a:tc>
                  <a:txBody>
                    <a:bodyPr/>
                    <a:lstStyle/>
                    <a:p>
                      <a:pPr algn="ctr"/>
                      <a:r>
                        <a:rPr lang="en-US" sz="1800" dirty="0">
                          <a:effectLst/>
                        </a:rPr>
                        <a:t>b</a:t>
                      </a: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b</a:t>
                      </a: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r h="365760">
                <a:tc>
                  <a:txBody>
                    <a:bodyPr/>
                    <a:lstStyle/>
                    <a:p>
                      <a:pPr algn="ctr"/>
                      <a:r>
                        <a:rPr lang="en-US" sz="1800" dirty="0">
                          <a:solidFill>
                            <a:srgbClr val="008000"/>
                          </a:solidFill>
                          <a:effectLst/>
                        </a:rPr>
                        <a:t>a</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solidFill>
                            <a:srgbClr val="008000"/>
                          </a:solidFill>
                          <a:effectLst/>
                        </a:rPr>
                        <a:t>b</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solidFill>
                            <a:srgbClr val="008000"/>
                          </a:solidFill>
                          <a:effectLst/>
                        </a:rPr>
                        <a:t>a</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solidFill>
                            <a:srgbClr val="008000"/>
                          </a:solidFill>
                          <a:effectLst/>
                        </a:rPr>
                        <a:t>b</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solidFill>
                            <a:srgbClr val="FF0000"/>
                          </a:solidFill>
                          <a:effectLst/>
                        </a:rPr>
                        <a:t>a</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effectLst/>
                        </a:rPr>
                        <a:t>c</a:t>
                      </a: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r h="365760">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b</a:t>
                      </a:r>
                    </a:p>
                  </a:txBody>
                  <a:tcPr anchor="ctr">
                    <a:lnL>
                      <a:noFill/>
                    </a:lnL>
                    <a:lnR>
                      <a:noFill/>
                    </a:lnR>
                    <a:lnT>
                      <a:noFill/>
                    </a:lnT>
                    <a:lnB>
                      <a:noFill/>
                    </a:lnB>
                    <a:solidFill>
                      <a:srgbClr val="FFFFFF"/>
                    </a:solidFill>
                  </a:tcPr>
                </a:tc>
                <a:tc>
                  <a:txBody>
                    <a:bodyPr/>
                    <a:lstStyle/>
                    <a:p>
                      <a:pPr algn="ctr"/>
                      <a:r>
                        <a:rPr lang="en-US" sz="1800" dirty="0">
                          <a:solidFill>
                            <a:srgbClr val="FF0000"/>
                          </a:solidFill>
                          <a:effectLst/>
                        </a:rPr>
                        <a:t>a</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effectLst/>
                        </a:rPr>
                        <a:t>b</a:t>
                      </a: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c</a:t>
                      </a: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3"/>
                  </a:ext>
                </a:extLst>
              </a:tr>
              <a:tr h="365760">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solidFill>
                            <a:srgbClr val="FF0000"/>
                          </a:solidFill>
                          <a:effectLst/>
                        </a:rPr>
                        <a:t>a</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effectLst/>
                        </a:rPr>
                        <a:t>b</a:t>
                      </a: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b</a:t>
                      </a: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c</a:t>
                      </a: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4"/>
                  </a:ext>
                </a:extLst>
              </a:tr>
              <a:tr h="365760">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solidFill>
                            <a:srgbClr val="008000"/>
                          </a:solidFill>
                          <a:effectLst/>
                        </a:rPr>
                        <a:t>a</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solidFill>
                            <a:srgbClr val="008000"/>
                          </a:solidFill>
                          <a:effectLst/>
                        </a:rPr>
                        <a:t>b</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solidFill>
                            <a:srgbClr val="008000"/>
                          </a:solidFill>
                          <a:effectLst/>
                        </a:rPr>
                        <a:t>a</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solidFill>
                            <a:srgbClr val="FF0000"/>
                          </a:solidFill>
                          <a:effectLst/>
                        </a:rPr>
                        <a:t>b</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c</a:t>
                      </a: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5"/>
                  </a:ext>
                </a:extLst>
              </a:tr>
              <a:tr h="365760">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solidFill>
                            <a:srgbClr val="FF0000"/>
                          </a:solidFill>
                          <a:effectLst/>
                        </a:rPr>
                        <a:t>b</a:t>
                      </a:r>
                      <a:endParaRPr lang="en-US" sz="1800" dirty="0">
                        <a:effectLst/>
                      </a:endParaRP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b</a:t>
                      </a:r>
                    </a:p>
                  </a:txBody>
                  <a:tcPr anchor="ctr">
                    <a:lnL>
                      <a:noFill/>
                    </a:lnL>
                    <a:lnR>
                      <a:noFill/>
                    </a:lnR>
                    <a:lnT>
                      <a:noFill/>
                    </a:lnT>
                    <a:lnB>
                      <a:noFill/>
                    </a:lnB>
                    <a:solidFill>
                      <a:srgbClr val="FFFFFF"/>
                    </a:solidFill>
                  </a:tcPr>
                </a:tc>
                <a:tc>
                  <a:txBody>
                    <a:bodyPr/>
                    <a:lstStyle/>
                    <a:p>
                      <a:pPr algn="ctr"/>
                      <a:r>
                        <a:rPr lang="en-US" sz="1800" dirty="0">
                          <a:effectLst/>
                        </a:rPr>
                        <a:t>a</a:t>
                      </a:r>
                    </a:p>
                  </a:txBody>
                  <a:tcPr anchor="ctr">
                    <a:lnL>
                      <a:noFill/>
                    </a:lnL>
                    <a:lnR>
                      <a:noFill/>
                    </a:lnR>
                    <a:lnT>
                      <a:noFill/>
                    </a:lnT>
                    <a:lnB>
                      <a:noFill/>
                    </a:lnB>
                    <a:solidFill>
                      <a:srgbClr val="FFFFFF"/>
                    </a:solidFill>
                  </a:tcPr>
                </a:tc>
                <a:tc>
                  <a:txBody>
                    <a:bodyPr/>
                    <a:lstStyle/>
                    <a:p>
                      <a:pPr algn="ctr"/>
                      <a:r>
                        <a:rPr lang="en-US" sz="1800" dirty="0">
                          <a:effectLst/>
                        </a:rPr>
                        <a:t>c</a:t>
                      </a:r>
                    </a:p>
                  </a:txBody>
                  <a:tcPr anchor="ctr">
                    <a:lnL>
                      <a:noFill/>
                    </a:lnL>
                    <a:lnR>
                      <a:noFill/>
                    </a:lnR>
                    <a:lnT>
                      <a:noFill/>
                    </a:lnT>
                    <a:lnB>
                      <a:noFill/>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2675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955</TotalTime>
  <Words>983</Words>
  <Application>Microsoft Office PowerPoint</Application>
  <PresentationFormat>On-screen Show (4:3)</PresentationFormat>
  <Paragraphs>188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      ANALYSIS OF THE KMP ALGORITHM</vt:lpstr>
      <vt:lpstr>Objectives:</vt:lpstr>
      <vt:lpstr>Pattern-Matching Problem</vt:lpstr>
      <vt:lpstr> Original kmp algorithm</vt:lpstr>
      <vt:lpstr>How does kmp work?</vt:lpstr>
      <vt:lpstr>Pseudo code for KMP </vt:lpstr>
      <vt:lpstr>Pseudo code for KMP (contd.)</vt:lpstr>
      <vt:lpstr>An example to illustrate kmp</vt:lpstr>
      <vt:lpstr>An example to illustrate kmp(contd.)</vt:lpstr>
      <vt:lpstr>Complexity analysis</vt:lpstr>
      <vt:lpstr>Limitation of kmp</vt:lpstr>
      <vt:lpstr>Work Focused l-I-kmp algorithm</vt:lpstr>
      <vt:lpstr>L-I-kmp algorithm(contd.)</vt:lpstr>
      <vt:lpstr>Performance Comparison of Algorithms</vt:lpstr>
      <vt:lpstr>Performance Comparison of Algorithms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THE KMP ALGORITHM</dc:title>
  <dc:creator>Sai</dc:creator>
  <cp:lastModifiedBy>Sai</cp:lastModifiedBy>
  <cp:revision>278</cp:revision>
  <dcterms:created xsi:type="dcterms:W3CDTF">2020-05-19T07:37:26Z</dcterms:created>
  <dcterms:modified xsi:type="dcterms:W3CDTF">2020-05-20T17:34:14Z</dcterms:modified>
</cp:coreProperties>
</file>