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p:scale>
          <a:sx n="60" d="100"/>
          <a:sy n="60" d="100"/>
        </p:scale>
        <p:origin x="1014"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6/15/2018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6/15/2018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380C-1F20-4B6B-8760-11B7331BF916}"/>
              </a:ext>
            </a:extLst>
          </p:cNvPr>
          <p:cNvSpPr>
            <a:spLocks noGrp="1"/>
          </p:cNvSpPr>
          <p:nvPr>
            <p:ph type="ctrTitle"/>
          </p:nvPr>
        </p:nvSpPr>
        <p:spPr>
          <a:xfrm>
            <a:off x="810001" y="2586039"/>
            <a:ext cx="8843963" cy="1991322"/>
          </a:xfrm>
        </p:spPr>
        <p:txBody>
          <a:bodyPr/>
          <a:lstStyle/>
          <a:p>
            <a:pPr algn="ctr"/>
            <a:r>
              <a:rPr lang="en-US" dirty="0">
                <a:effectLst>
                  <a:outerShdw blurRad="38100" dist="38100" dir="2700000" algn="tl">
                    <a:srgbClr val="000000">
                      <a:alpha val="43137"/>
                    </a:srgbClr>
                  </a:outerShdw>
                </a:effectLst>
              </a:rPr>
              <a:t>## Project: Heart Diseases Prediction Model</a:t>
            </a:r>
            <a:endParaRPr lang="en-IN"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957507EB-BAAA-489A-95AB-FC577A2F178B}"/>
              </a:ext>
            </a:extLst>
          </p:cNvPr>
          <p:cNvSpPr>
            <a:spLocks noGrp="1"/>
          </p:cNvSpPr>
          <p:nvPr>
            <p:ph type="subTitle" idx="1"/>
          </p:nvPr>
        </p:nvSpPr>
        <p:spPr>
          <a:xfrm>
            <a:off x="810001" y="5280847"/>
            <a:ext cx="5547937" cy="434974"/>
          </a:xfrm>
        </p:spPr>
        <p:txBody>
          <a:bodyPr>
            <a:noAutofit/>
          </a:bodyPr>
          <a:lstStyle/>
          <a:p>
            <a:r>
              <a:rPr lang="en-IN" sz="2400" b="1" dirty="0">
                <a:solidFill>
                  <a:schemeClr val="accent1">
                    <a:lumMod val="60000"/>
                    <a:lumOff val="40000"/>
                  </a:schemeClr>
                </a:solidFill>
                <a:effectLst>
                  <a:outerShdw blurRad="38100" dist="38100" dir="2700000" algn="tl">
                    <a:srgbClr val="000000">
                      <a:alpha val="43137"/>
                    </a:srgbClr>
                  </a:outerShdw>
                </a:effectLst>
              </a:rPr>
              <a:t>KRITIKA GUPTA (TEAM BUG BYTE)</a:t>
            </a:r>
          </a:p>
        </p:txBody>
      </p:sp>
    </p:spTree>
    <p:extLst>
      <p:ext uri="{BB962C8B-B14F-4D97-AF65-F5344CB8AC3E}">
        <p14:creationId xmlns:p14="http://schemas.microsoft.com/office/powerpoint/2010/main" val="379845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89F2-DC2B-4F23-A217-B5908C2F275E}"/>
              </a:ext>
            </a:extLst>
          </p:cNvPr>
          <p:cNvSpPr>
            <a:spLocks noGrp="1"/>
          </p:cNvSpPr>
          <p:nvPr>
            <p:ph type="title"/>
          </p:nvPr>
        </p:nvSpPr>
        <p:spPr/>
        <p:txBody>
          <a:bodyPr/>
          <a:lstStyle/>
          <a:p>
            <a:r>
              <a:rPr lang="en-IN" dirty="0"/>
              <a:t>## Project objective</a:t>
            </a:r>
          </a:p>
        </p:txBody>
      </p:sp>
      <p:sp>
        <p:nvSpPr>
          <p:cNvPr id="3" name="Content Placeholder 2">
            <a:extLst>
              <a:ext uri="{FF2B5EF4-FFF2-40B4-BE49-F238E27FC236}">
                <a16:creationId xmlns:a16="http://schemas.microsoft.com/office/drawing/2014/main" id="{57CCB1E5-1327-4F44-A520-2D53FC1B009F}"/>
              </a:ext>
            </a:extLst>
          </p:cNvPr>
          <p:cNvSpPr>
            <a:spLocks noGrp="1"/>
          </p:cNvSpPr>
          <p:nvPr>
            <p:ph idx="1"/>
          </p:nvPr>
        </p:nvSpPr>
        <p:spPr>
          <a:xfrm>
            <a:off x="590112" y="2565187"/>
            <a:ext cx="10554574" cy="3636511"/>
          </a:xfrm>
        </p:spPr>
        <p:txBody>
          <a:bodyPr>
            <a:noAutofit/>
          </a:bodyPr>
          <a:lstStyle/>
          <a:p>
            <a:r>
              <a:rPr lang="en-US" sz="1700" dirty="0"/>
              <a:t>The goal of this project is to build a model that can predict the probability of heart disease occurrence, based on a combination of features that describes the disease. In order to achieve the goal, we used data sets that was collected by Cleveland Clinic Foundation in Switzerland.</a:t>
            </a:r>
          </a:p>
          <a:p>
            <a:r>
              <a:rPr lang="en-US" sz="1700" dirty="0"/>
              <a:t>The dataset used in this project is part of a database contains 14 features from Cleveland Clinic Foundation for heart disease. The dataset shows different levels of heart disease presence from 1 to 4 and 0 for the absence of the disease. We have 303 rows of people data with 13 continuous observation of different symptoms. </a:t>
            </a:r>
          </a:p>
          <a:p>
            <a:r>
              <a:rPr lang="en-US" sz="1700" dirty="0"/>
              <a:t>In this study, we look into different classic machine learning models, and their discoveries in diseases risks. We have developed two algorithms using linear regression and decision trees, on Cleveland dataset.</a:t>
            </a:r>
            <a:endParaRPr lang="en-IN" sz="1700" dirty="0"/>
          </a:p>
        </p:txBody>
      </p:sp>
    </p:spTree>
    <p:extLst>
      <p:ext uri="{BB962C8B-B14F-4D97-AF65-F5344CB8AC3E}">
        <p14:creationId xmlns:p14="http://schemas.microsoft.com/office/powerpoint/2010/main" val="1592754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56613-1397-407F-B5EE-850D0E0CEF60}"/>
              </a:ext>
            </a:extLst>
          </p:cNvPr>
          <p:cNvSpPr>
            <a:spLocks noGrp="1"/>
          </p:cNvSpPr>
          <p:nvPr>
            <p:ph type="title"/>
          </p:nvPr>
        </p:nvSpPr>
        <p:spPr/>
        <p:txBody>
          <a:bodyPr/>
          <a:lstStyle/>
          <a:p>
            <a:r>
              <a:rPr lang="en-IN" dirty="0"/>
              <a:t>## Problem Statement</a:t>
            </a:r>
          </a:p>
        </p:txBody>
      </p:sp>
      <p:sp>
        <p:nvSpPr>
          <p:cNvPr id="3" name="Content Placeholder 2">
            <a:extLst>
              <a:ext uri="{FF2B5EF4-FFF2-40B4-BE49-F238E27FC236}">
                <a16:creationId xmlns:a16="http://schemas.microsoft.com/office/drawing/2014/main" id="{87E4FB72-4996-40D5-B5CD-714222118D4A}"/>
              </a:ext>
            </a:extLst>
          </p:cNvPr>
          <p:cNvSpPr>
            <a:spLocks noGrp="1"/>
          </p:cNvSpPr>
          <p:nvPr>
            <p:ph idx="1"/>
          </p:nvPr>
        </p:nvSpPr>
        <p:spPr/>
        <p:txBody>
          <a:bodyPr>
            <a:normAutofit/>
          </a:bodyPr>
          <a:lstStyle/>
          <a:p>
            <a:r>
              <a:rPr lang="en-US" dirty="0"/>
              <a:t>A set of disease-predicting parameters {Ak} k=1,2..n is decided upon based on observed correlation with disease diagnosis (heart diseases in our case), where n is the number of such parameters.</a:t>
            </a:r>
          </a:p>
          <a:p>
            <a:r>
              <a:rPr lang="en-US" dirty="0"/>
              <a:t>We also have a set of N patients {xi} that have been diagnosed with heart disease or not, and the dataset consists of the {Ak(xi)} parameter readings. where {</a:t>
            </a:r>
            <a:r>
              <a:rPr lang="en-US" dirty="0" err="1"/>
              <a:t>wk</a:t>
            </a:r>
            <a:r>
              <a:rPr lang="en-US" dirty="0"/>
              <a:t>}k=1,2..n is a set of weights for each of the n disease-predicting parameters (to be determined by fitting the dataset to the model).</a:t>
            </a:r>
          </a:p>
          <a:p>
            <a:r>
              <a:rPr lang="en-US" dirty="0"/>
              <a:t>The models are aiming to predict the probability that a given patient x will be diagnosed as heart disease, and predict the weights of the features on finding the probability. When our data was a small data sets, then we hope that the model will fit the data without the risk of overfitting.</a:t>
            </a:r>
            <a:endParaRPr lang="en-IN" dirty="0"/>
          </a:p>
        </p:txBody>
      </p:sp>
    </p:spTree>
    <p:extLst>
      <p:ext uri="{BB962C8B-B14F-4D97-AF65-F5344CB8AC3E}">
        <p14:creationId xmlns:p14="http://schemas.microsoft.com/office/powerpoint/2010/main" val="56229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74489-1DCE-44A2-B943-1B54CE0CCBCD}"/>
              </a:ext>
            </a:extLst>
          </p:cNvPr>
          <p:cNvSpPr>
            <a:spLocks noGrp="1"/>
          </p:cNvSpPr>
          <p:nvPr>
            <p:ph type="title"/>
          </p:nvPr>
        </p:nvSpPr>
        <p:spPr>
          <a:xfrm>
            <a:off x="810000" y="871538"/>
            <a:ext cx="10571998" cy="1000124"/>
          </a:xfrm>
        </p:spPr>
        <p:txBody>
          <a:bodyPr/>
          <a:lstStyle/>
          <a:p>
            <a:r>
              <a:rPr lang="en-IN" dirty="0"/>
              <a:t>##Dataset Description</a:t>
            </a:r>
            <a:br>
              <a:rPr lang="en-IN" dirty="0"/>
            </a:br>
            <a:endParaRPr lang="en-IN" dirty="0"/>
          </a:p>
        </p:txBody>
      </p:sp>
      <p:sp>
        <p:nvSpPr>
          <p:cNvPr id="3" name="Content Placeholder 2">
            <a:extLst>
              <a:ext uri="{FF2B5EF4-FFF2-40B4-BE49-F238E27FC236}">
                <a16:creationId xmlns:a16="http://schemas.microsoft.com/office/drawing/2014/main" id="{33352ECA-572F-4D8F-A8D4-DE1A39EA9C4F}"/>
              </a:ext>
            </a:extLst>
          </p:cNvPr>
          <p:cNvSpPr>
            <a:spLocks noGrp="1"/>
          </p:cNvSpPr>
          <p:nvPr>
            <p:ph idx="1"/>
          </p:nvPr>
        </p:nvSpPr>
        <p:spPr/>
        <p:txBody>
          <a:bodyPr/>
          <a:lstStyle/>
          <a:p>
            <a:r>
              <a:rPr lang="en-US" dirty="0"/>
              <a:t>The dataset used in this project is part of a database contains 14 features from Cleveland Clinic Foundation for heart disease [1]. The dataset shows different levels of heart disease presence from 1 to 4 and 0 for the absence of the disease. Experiments with the Cleveland database have concentrated on simply attempting to distinguish presence (values 1, 2, 3, 4) from absence (value 0). We have 303 rows of people data with 13 continuous observation of different symptoms.</a:t>
            </a:r>
          </a:p>
          <a:p>
            <a:endParaRPr lang="en-IN" dirty="0"/>
          </a:p>
        </p:txBody>
      </p:sp>
    </p:spTree>
    <p:extLst>
      <p:ext uri="{BB962C8B-B14F-4D97-AF65-F5344CB8AC3E}">
        <p14:creationId xmlns:p14="http://schemas.microsoft.com/office/powerpoint/2010/main" val="178684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4630-8AB8-48E5-BBCC-0AB82ECCFA72}"/>
              </a:ext>
            </a:extLst>
          </p:cNvPr>
          <p:cNvSpPr>
            <a:spLocks noGrp="1"/>
          </p:cNvSpPr>
          <p:nvPr>
            <p:ph type="title"/>
          </p:nvPr>
        </p:nvSpPr>
        <p:spPr>
          <a:xfrm>
            <a:off x="810001" y="904388"/>
            <a:ext cx="10571998" cy="970450"/>
          </a:xfrm>
        </p:spPr>
        <p:txBody>
          <a:bodyPr/>
          <a:lstStyle/>
          <a:p>
            <a:r>
              <a:rPr lang="en-IN" dirty="0"/>
              <a:t>##Features Description</a:t>
            </a:r>
            <a:br>
              <a:rPr lang="en-IN" dirty="0"/>
            </a:br>
            <a:endParaRPr lang="en-IN" dirty="0"/>
          </a:p>
        </p:txBody>
      </p:sp>
      <p:graphicFrame>
        <p:nvGraphicFramePr>
          <p:cNvPr id="4" name="Content Placeholder 3">
            <a:extLst>
              <a:ext uri="{FF2B5EF4-FFF2-40B4-BE49-F238E27FC236}">
                <a16:creationId xmlns:a16="http://schemas.microsoft.com/office/drawing/2014/main" id="{983B979F-4C4C-4864-869D-2A5FB2F36EFB}"/>
              </a:ext>
            </a:extLst>
          </p:cNvPr>
          <p:cNvGraphicFramePr>
            <a:graphicFrameLocks noGrp="1"/>
          </p:cNvGraphicFramePr>
          <p:nvPr>
            <p:ph idx="1"/>
            <p:extLst>
              <p:ext uri="{D42A27DB-BD31-4B8C-83A1-F6EECF244321}">
                <p14:modId xmlns:p14="http://schemas.microsoft.com/office/powerpoint/2010/main" val="997526595"/>
              </p:ext>
            </p:extLst>
          </p:nvPr>
        </p:nvGraphicFramePr>
        <p:xfrm>
          <a:off x="228600" y="2343150"/>
          <a:ext cx="11630025" cy="4346642"/>
        </p:xfrm>
        <a:graphic>
          <a:graphicData uri="http://schemas.openxmlformats.org/drawingml/2006/table">
            <a:tbl>
              <a:tblPr>
                <a:tableStyleId>{BC89EF96-8CEA-46FF-86C4-4CE0E7609802}</a:tableStyleId>
              </a:tblPr>
              <a:tblGrid>
                <a:gridCol w="4572000">
                  <a:extLst>
                    <a:ext uri="{9D8B030D-6E8A-4147-A177-3AD203B41FA5}">
                      <a16:colId xmlns:a16="http://schemas.microsoft.com/office/drawing/2014/main" val="311221999"/>
                    </a:ext>
                  </a:extLst>
                </a:gridCol>
                <a:gridCol w="7058025">
                  <a:extLst>
                    <a:ext uri="{9D8B030D-6E8A-4147-A177-3AD203B41FA5}">
                      <a16:colId xmlns:a16="http://schemas.microsoft.com/office/drawing/2014/main" val="3293225740"/>
                    </a:ext>
                  </a:extLst>
                </a:gridCol>
              </a:tblGrid>
              <a:tr h="231462">
                <a:tc>
                  <a:txBody>
                    <a:bodyPr/>
                    <a:lstStyle/>
                    <a:p>
                      <a:pPr algn="ctr" fontAlgn="ctr"/>
                      <a:r>
                        <a:rPr lang="en-IN" sz="1500" b="1" dirty="0">
                          <a:solidFill>
                            <a:schemeClr val="accent1">
                              <a:lumMod val="60000"/>
                              <a:lumOff val="40000"/>
                            </a:schemeClr>
                          </a:solidFill>
                          <a:effectLst>
                            <a:outerShdw blurRad="38100" dist="38100" dir="2700000" algn="tl">
                              <a:srgbClr val="000000">
                                <a:alpha val="43137"/>
                              </a:srgbClr>
                            </a:outerShdw>
                          </a:effectLst>
                          <a:latin typeface="Arial Black" panose="020B0A04020102020204" pitchFamily="34" charset="0"/>
                        </a:rPr>
                        <a:t>Feature</a:t>
                      </a:r>
                    </a:p>
                  </a:txBody>
                  <a:tcPr marL="40411" marR="40411" marT="20205" marB="20205" anchor="ctr"/>
                </a:tc>
                <a:tc>
                  <a:txBody>
                    <a:bodyPr/>
                    <a:lstStyle/>
                    <a:p>
                      <a:pPr algn="ctr" fontAlgn="ctr"/>
                      <a:r>
                        <a:rPr lang="en-IN" sz="1500" b="1" dirty="0">
                          <a:solidFill>
                            <a:schemeClr val="accent1">
                              <a:lumMod val="60000"/>
                              <a:lumOff val="40000"/>
                            </a:schemeClr>
                          </a:solidFill>
                          <a:effectLst>
                            <a:outerShdw blurRad="38100" dist="38100" dir="2700000" algn="tl">
                              <a:srgbClr val="000000">
                                <a:alpha val="43137"/>
                              </a:srgbClr>
                            </a:outerShdw>
                          </a:effectLst>
                          <a:latin typeface="Arial Black" panose="020B0A04020102020204" pitchFamily="34" charset="0"/>
                        </a:rPr>
                        <a:t>Detail</a:t>
                      </a:r>
                    </a:p>
                  </a:txBody>
                  <a:tcPr marL="40411" marR="40411" marT="20205" marB="20205" anchor="ctr"/>
                </a:tc>
                <a:extLst>
                  <a:ext uri="{0D108BD9-81ED-4DB2-BD59-A6C34878D82A}">
                    <a16:rowId xmlns:a16="http://schemas.microsoft.com/office/drawing/2014/main" val="508511767"/>
                  </a:ext>
                </a:extLst>
              </a:tr>
              <a:tr h="231462">
                <a:tc>
                  <a:txBody>
                    <a:bodyPr/>
                    <a:lstStyle/>
                    <a:p>
                      <a:pPr algn="l" fontAlgn="ctr"/>
                      <a:r>
                        <a:rPr lang="en-IN" sz="1300">
                          <a:effectLst/>
                        </a:rPr>
                        <a:t>Age</a:t>
                      </a:r>
                      <a:endParaRPr lang="en-IN" sz="1300">
                        <a:solidFill>
                          <a:schemeClr val="bg1"/>
                        </a:solidFill>
                        <a:effectLst/>
                      </a:endParaRPr>
                    </a:p>
                  </a:txBody>
                  <a:tcPr marL="40411" marR="40411" marT="20205" marB="20205" anchor="ctr"/>
                </a:tc>
                <a:tc>
                  <a:txBody>
                    <a:bodyPr/>
                    <a:lstStyle/>
                    <a:p>
                      <a:pPr algn="l" fontAlgn="ctr"/>
                      <a:r>
                        <a:rPr lang="en-IN" sz="1300">
                          <a:effectLst/>
                        </a:rPr>
                        <a:t>Age in years</a:t>
                      </a:r>
                      <a:endParaRPr lang="en-IN" sz="1300">
                        <a:solidFill>
                          <a:schemeClr val="bg1"/>
                        </a:solidFill>
                        <a:effectLst/>
                      </a:endParaRPr>
                    </a:p>
                  </a:txBody>
                  <a:tcPr marL="40411" marR="40411" marT="20205" marB="20205" anchor="ctr"/>
                </a:tc>
                <a:extLst>
                  <a:ext uri="{0D108BD9-81ED-4DB2-BD59-A6C34878D82A}">
                    <a16:rowId xmlns:a16="http://schemas.microsoft.com/office/drawing/2014/main" val="3817728780"/>
                  </a:ext>
                </a:extLst>
              </a:tr>
              <a:tr h="231462">
                <a:tc>
                  <a:txBody>
                    <a:bodyPr/>
                    <a:lstStyle/>
                    <a:p>
                      <a:pPr algn="l" fontAlgn="ctr"/>
                      <a:r>
                        <a:rPr lang="en-IN" sz="1300">
                          <a:effectLst/>
                        </a:rPr>
                        <a:t>Sex</a:t>
                      </a:r>
                      <a:endParaRPr lang="en-IN" sz="1300">
                        <a:solidFill>
                          <a:schemeClr val="bg1"/>
                        </a:solidFill>
                        <a:effectLst/>
                      </a:endParaRPr>
                    </a:p>
                  </a:txBody>
                  <a:tcPr marL="40411" marR="40411" marT="20205" marB="20205" anchor="ctr"/>
                </a:tc>
                <a:tc>
                  <a:txBody>
                    <a:bodyPr/>
                    <a:lstStyle/>
                    <a:p>
                      <a:pPr algn="l" fontAlgn="ctr"/>
                      <a:r>
                        <a:rPr lang="en-IN" sz="1300">
                          <a:effectLst/>
                        </a:rPr>
                        <a:t>1 for male; 0 for female</a:t>
                      </a:r>
                      <a:endParaRPr lang="en-IN" sz="1300">
                        <a:solidFill>
                          <a:schemeClr val="bg1"/>
                        </a:solidFill>
                        <a:effectLst/>
                      </a:endParaRPr>
                    </a:p>
                  </a:txBody>
                  <a:tcPr marL="40411" marR="40411" marT="20205" marB="20205" anchor="ctr"/>
                </a:tc>
                <a:extLst>
                  <a:ext uri="{0D108BD9-81ED-4DB2-BD59-A6C34878D82A}">
                    <a16:rowId xmlns:a16="http://schemas.microsoft.com/office/drawing/2014/main" val="3462191035"/>
                  </a:ext>
                </a:extLst>
              </a:tr>
              <a:tr h="423711">
                <a:tc>
                  <a:txBody>
                    <a:bodyPr/>
                    <a:lstStyle/>
                    <a:p>
                      <a:pPr algn="l" fontAlgn="ctr"/>
                      <a:r>
                        <a:rPr lang="en-IN" sz="1300" dirty="0">
                          <a:effectLst/>
                        </a:rPr>
                        <a:t>Chest pain type</a:t>
                      </a:r>
                      <a:endParaRPr lang="en-IN" sz="1300" dirty="0">
                        <a:solidFill>
                          <a:schemeClr val="bg1"/>
                        </a:solidFill>
                        <a:effectLst/>
                      </a:endParaRPr>
                    </a:p>
                  </a:txBody>
                  <a:tcPr marL="40411" marR="40411" marT="20205" marB="20205" anchor="ctr"/>
                </a:tc>
                <a:tc>
                  <a:txBody>
                    <a:bodyPr/>
                    <a:lstStyle/>
                    <a:p>
                      <a:pPr algn="l" fontAlgn="ctr"/>
                      <a:r>
                        <a:rPr lang="en-US" sz="1300">
                          <a:effectLst/>
                        </a:rPr>
                        <a:t>Value1: typical angina. Value2: atypical angina. Value3: non-anginal pain. Vlaue4: asymptomatic</a:t>
                      </a:r>
                      <a:endParaRPr lang="en-US" sz="1300">
                        <a:solidFill>
                          <a:schemeClr val="bg1"/>
                        </a:solidFill>
                        <a:effectLst/>
                      </a:endParaRPr>
                    </a:p>
                  </a:txBody>
                  <a:tcPr marL="40411" marR="40411" marT="20205" marB="20205" anchor="ctr"/>
                </a:tc>
                <a:extLst>
                  <a:ext uri="{0D108BD9-81ED-4DB2-BD59-A6C34878D82A}">
                    <a16:rowId xmlns:a16="http://schemas.microsoft.com/office/drawing/2014/main" val="1649187124"/>
                  </a:ext>
                </a:extLst>
              </a:tr>
              <a:tr h="231462">
                <a:tc>
                  <a:txBody>
                    <a:bodyPr/>
                    <a:lstStyle/>
                    <a:p>
                      <a:pPr algn="l" fontAlgn="ctr"/>
                      <a:r>
                        <a:rPr lang="en-IN" sz="1300" dirty="0">
                          <a:effectLst/>
                        </a:rPr>
                        <a:t>Resting blood pressure</a:t>
                      </a:r>
                      <a:endParaRPr lang="en-IN" sz="1300" dirty="0">
                        <a:solidFill>
                          <a:schemeClr val="bg1"/>
                        </a:solidFill>
                        <a:effectLst/>
                      </a:endParaRPr>
                    </a:p>
                  </a:txBody>
                  <a:tcPr marL="40411" marR="40411" marT="20205" marB="20205" anchor="ctr"/>
                </a:tc>
                <a:tc>
                  <a:txBody>
                    <a:bodyPr/>
                    <a:lstStyle/>
                    <a:p>
                      <a:pPr algn="l" fontAlgn="ctr"/>
                      <a:r>
                        <a:rPr lang="en-US" sz="1300">
                          <a:effectLst/>
                        </a:rPr>
                        <a:t>In mm hg on admission to the hospital</a:t>
                      </a:r>
                      <a:endParaRPr lang="en-US" sz="1300">
                        <a:solidFill>
                          <a:schemeClr val="bg1"/>
                        </a:solidFill>
                        <a:effectLst/>
                      </a:endParaRPr>
                    </a:p>
                  </a:txBody>
                  <a:tcPr marL="40411" marR="40411" marT="20205" marB="20205" anchor="ctr"/>
                </a:tc>
                <a:extLst>
                  <a:ext uri="{0D108BD9-81ED-4DB2-BD59-A6C34878D82A}">
                    <a16:rowId xmlns:a16="http://schemas.microsoft.com/office/drawing/2014/main" val="3685584636"/>
                  </a:ext>
                </a:extLst>
              </a:tr>
              <a:tr h="231462">
                <a:tc>
                  <a:txBody>
                    <a:bodyPr/>
                    <a:lstStyle/>
                    <a:p>
                      <a:pPr algn="l" fontAlgn="ctr"/>
                      <a:r>
                        <a:rPr lang="en-IN" sz="1300">
                          <a:effectLst/>
                        </a:rPr>
                        <a:t>Serum cholesterol</a:t>
                      </a:r>
                      <a:endParaRPr lang="en-IN" sz="1300">
                        <a:solidFill>
                          <a:schemeClr val="bg1"/>
                        </a:solidFill>
                        <a:effectLst/>
                      </a:endParaRPr>
                    </a:p>
                  </a:txBody>
                  <a:tcPr marL="40411" marR="40411" marT="20205" marB="20205" anchor="ctr"/>
                </a:tc>
                <a:tc>
                  <a:txBody>
                    <a:bodyPr/>
                    <a:lstStyle/>
                    <a:p>
                      <a:pPr algn="l" fontAlgn="ctr"/>
                      <a:r>
                        <a:rPr lang="en-IN" sz="1300">
                          <a:effectLst/>
                        </a:rPr>
                        <a:t>In mg/dI</a:t>
                      </a:r>
                      <a:endParaRPr lang="en-IN" sz="1300">
                        <a:solidFill>
                          <a:schemeClr val="bg1"/>
                        </a:solidFill>
                        <a:effectLst/>
                      </a:endParaRPr>
                    </a:p>
                  </a:txBody>
                  <a:tcPr marL="40411" marR="40411" marT="20205" marB="20205" anchor="ctr"/>
                </a:tc>
                <a:extLst>
                  <a:ext uri="{0D108BD9-81ED-4DB2-BD59-A6C34878D82A}">
                    <a16:rowId xmlns:a16="http://schemas.microsoft.com/office/drawing/2014/main" val="1808677992"/>
                  </a:ext>
                </a:extLst>
              </a:tr>
              <a:tr h="231462">
                <a:tc>
                  <a:txBody>
                    <a:bodyPr/>
                    <a:lstStyle/>
                    <a:p>
                      <a:pPr algn="l" fontAlgn="ctr"/>
                      <a:r>
                        <a:rPr lang="nn-NO" sz="1300">
                          <a:effectLst/>
                        </a:rPr>
                        <a:t>Fasting blood sugar &gt; 120 mg/dI</a:t>
                      </a:r>
                      <a:endParaRPr lang="nn-NO" sz="1300">
                        <a:solidFill>
                          <a:schemeClr val="bg1"/>
                        </a:solidFill>
                        <a:effectLst/>
                      </a:endParaRPr>
                    </a:p>
                  </a:txBody>
                  <a:tcPr marL="40411" marR="40411" marT="20205" marB="20205" anchor="ctr"/>
                </a:tc>
                <a:tc>
                  <a:txBody>
                    <a:bodyPr/>
                    <a:lstStyle/>
                    <a:p>
                      <a:pPr algn="l" fontAlgn="ctr"/>
                      <a:r>
                        <a:rPr lang="da-DK" sz="1300">
                          <a:effectLst/>
                        </a:rPr>
                        <a:t>1 for true; 0 for false</a:t>
                      </a:r>
                      <a:endParaRPr lang="da-DK" sz="1300">
                        <a:solidFill>
                          <a:schemeClr val="bg1"/>
                        </a:solidFill>
                        <a:effectLst/>
                      </a:endParaRPr>
                    </a:p>
                  </a:txBody>
                  <a:tcPr marL="40411" marR="40411" marT="20205" marB="20205" anchor="ctr"/>
                </a:tc>
                <a:extLst>
                  <a:ext uri="{0D108BD9-81ED-4DB2-BD59-A6C34878D82A}">
                    <a16:rowId xmlns:a16="http://schemas.microsoft.com/office/drawing/2014/main" val="2943136778"/>
                  </a:ext>
                </a:extLst>
              </a:tr>
              <a:tr h="627411">
                <a:tc>
                  <a:txBody>
                    <a:bodyPr/>
                    <a:lstStyle/>
                    <a:p>
                      <a:pPr algn="l" fontAlgn="ctr"/>
                      <a:r>
                        <a:rPr lang="en-IN" sz="1300" dirty="0">
                          <a:effectLst/>
                        </a:rPr>
                        <a:t>Resting electrocardiographic results</a:t>
                      </a:r>
                      <a:endParaRPr lang="en-IN" sz="1300" dirty="0">
                        <a:solidFill>
                          <a:schemeClr val="bg1"/>
                        </a:solidFill>
                        <a:effectLst/>
                      </a:endParaRPr>
                    </a:p>
                  </a:txBody>
                  <a:tcPr marL="40411" marR="40411" marT="20205" marB="20205" anchor="ctr"/>
                </a:tc>
                <a:tc>
                  <a:txBody>
                    <a:bodyPr/>
                    <a:lstStyle/>
                    <a:p>
                      <a:pPr algn="l" fontAlgn="ctr"/>
                      <a:r>
                        <a:rPr lang="en-US" sz="1300" dirty="0">
                          <a:effectLst/>
                        </a:rPr>
                        <a:t>Value0: normal. Value1: having ST-T wave abnormality (T-wave inversions and/or ST elevation or depression of &gt; 0.05 mV). Value2: showing probable or definite left ventricular hypertrophy by Estes’s criteria</a:t>
                      </a:r>
                      <a:endParaRPr lang="en-US" sz="1300" dirty="0">
                        <a:solidFill>
                          <a:schemeClr val="bg1"/>
                        </a:solidFill>
                        <a:effectLst/>
                      </a:endParaRPr>
                    </a:p>
                  </a:txBody>
                  <a:tcPr marL="40411" marR="40411" marT="20205" marB="20205" anchor="ctr"/>
                </a:tc>
                <a:extLst>
                  <a:ext uri="{0D108BD9-81ED-4DB2-BD59-A6C34878D82A}">
                    <a16:rowId xmlns:a16="http://schemas.microsoft.com/office/drawing/2014/main" val="4115317595"/>
                  </a:ext>
                </a:extLst>
              </a:tr>
              <a:tr h="231462">
                <a:tc>
                  <a:txBody>
                    <a:bodyPr/>
                    <a:lstStyle/>
                    <a:p>
                      <a:pPr algn="l" fontAlgn="ctr"/>
                      <a:r>
                        <a:rPr lang="en-IN" sz="1300">
                          <a:effectLst/>
                        </a:rPr>
                        <a:t>Maximum heart rate achieved</a:t>
                      </a:r>
                      <a:endParaRPr lang="en-IN" sz="1300">
                        <a:solidFill>
                          <a:schemeClr val="bg1"/>
                        </a:solidFill>
                        <a:effectLst/>
                      </a:endParaRPr>
                    </a:p>
                  </a:txBody>
                  <a:tcPr marL="40411" marR="40411" marT="20205" marB="20205" anchor="ctr"/>
                </a:tc>
                <a:tc>
                  <a:txBody>
                    <a:bodyPr/>
                    <a:lstStyle/>
                    <a:p>
                      <a:pPr algn="l" fontAlgn="ctr"/>
                      <a:r>
                        <a:rPr lang="en-IN" sz="1300">
                          <a:effectLst/>
                        </a:rPr>
                        <a:t>centered</a:t>
                      </a:r>
                      <a:endParaRPr lang="en-IN" sz="1300">
                        <a:solidFill>
                          <a:schemeClr val="bg1"/>
                        </a:solidFill>
                        <a:effectLst/>
                      </a:endParaRPr>
                    </a:p>
                  </a:txBody>
                  <a:tcPr marL="40411" marR="40411" marT="20205" marB="20205" anchor="ctr"/>
                </a:tc>
                <a:extLst>
                  <a:ext uri="{0D108BD9-81ED-4DB2-BD59-A6C34878D82A}">
                    <a16:rowId xmlns:a16="http://schemas.microsoft.com/office/drawing/2014/main" val="1483873475"/>
                  </a:ext>
                </a:extLst>
              </a:tr>
              <a:tr h="231462">
                <a:tc>
                  <a:txBody>
                    <a:bodyPr/>
                    <a:lstStyle/>
                    <a:p>
                      <a:pPr algn="l" fontAlgn="ctr"/>
                      <a:r>
                        <a:rPr lang="en-IN" sz="1300">
                          <a:effectLst/>
                        </a:rPr>
                        <a:t>Exercise-induced angina</a:t>
                      </a:r>
                      <a:endParaRPr lang="en-IN" sz="1300">
                        <a:solidFill>
                          <a:schemeClr val="bg1"/>
                        </a:solidFill>
                        <a:effectLst/>
                      </a:endParaRPr>
                    </a:p>
                  </a:txBody>
                  <a:tcPr marL="40411" marR="40411" marT="20205" marB="20205" anchor="ctr"/>
                </a:tc>
                <a:tc>
                  <a:txBody>
                    <a:bodyPr/>
                    <a:lstStyle/>
                    <a:p>
                      <a:pPr algn="l" fontAlgn="ctr"/>
                      <a:r>
                        <a:rPr lang="en-US" sz="1300">
                          <a:effectLst/>
                        </a:rPr>
                        <a:t>1 for yes; 0 for no</a:t>
                      </a:r>
                      <a:endParaRPr lang="en-US" sz="1300">
                        <a:solidFill>
                          <a:schemeClr val="bg1"/>
                        </a:solidFill>
                        <a:effectLst/>
                      </a:endParaRPr>
                    </a:p>
                  </a:txBody>
                  <a:tcPr marL="40411" marR="40411" marT="20205" marB="20205" anchor="ctr"/>
                </a:tc>
                <a:extLst>
                  <a:ext uri="{0D108BD9-81ED-4DB2-BD59-A6C34878D82A}">
                    <a16:rowId xmlns:a16="http://schemas.microsoft.com/office/drawing/2014/main" val="2831089284"/>
                  </a:ext>
                </a:extLst>
              </a:tr>
              <a:tr h="274493">
                <a:tc>
                  <a:txBody>
                    <a:bodyPr/>
                    <a:lstStyle/>
                    <a:p>
                      <a:pPr algn="l" fontAlgn="ctr"/>
                      <a:r>
                        <a:rPr lang="en-US" sz="1300">
                          <a:effectLst/>
                        </a:rPr>
                        <a:t>ST depression induced by exercise relative to rest</a:t>
                      </a:r>
                      <a:endParaRPr lang="en-US" sz="1300">
                        <a:solidFill>
                          <a:schemeClr val="bg1"/>
                        </a:solidFill>
                        <a:effectLst/>
                      </a:endParaRPr>
                    </a:p>
                  </a:txBody>
                  <a:tcPr marL="40411" marR="40411" marT="20205" marB="20205" anchor="ctr"/>
                </a:tc>
                <a:tc>
                  <a:txBody>
                    <a:bodyPr/>
                    <a:lstStyle/>
                    <a:p>
                      <a:pPr algn="l" fontAlgn="ctr"/>
                      <a:r>
                        <a:rPr lang="en-US" sz="1300">
                          <a:effectLst/>
                        </a:rPr>
                        <a:t>In mm Hg on admission to the hospital</a:t>
                      </a:r>
                      <a:endParaRPr lang="en-US" sz="1300">
                        <a:solidFill>
                          <a:schemeClr val="bg1"/>
                        </a:solidFill>
                        <a:effectLst/>
                      </a:endParaRPr>
                    </a:p>
                  </a:txBody>
                  <a:tcPr marL="40411" marR="40411" marT="20205" marB="20205" anchor="ctr"/>
                </a:tc>
                <a:extLst>
                  <a:ext uri="{0D108BD9-81ED-4DB2-BD59-A6C34878D82A}">
                    <a16:rowId xmlns:a16="http://schemas.microsoft.com/office/drawing/2014/main" val="3426725667"/>
                  </a:ext>
                </a:extLst>
              </a:tr>
              <a:tr h="231462">
                <a:tc>
                  <a:txBody>
                    <a:bodyPr/>
                    <a:lstStyle/>
                    <a:p>
                      <a:pPr algn="l" fontAlgn="ctr"/>
                      <a:r>
                        <a:rPr lang="en-IN" sz="1300">
                          <a:effectLst/>
                        </a:rPr>
                        <a:t>Number of major vessels</a:t>
                      </a:r>
                      <a:endParaRPr lang="en-IN" sz="1300">
                        <a:solidFill>
                          <a:schemeClr val="bg1"/>
                        </a:solidFill>
                        <a:effectLst/>
                      </a:endParaRPr>
                    </a:p>
                  </a:txBody>
                  <a:tcPr marL="40411" marR="40411" marT="20205" marB="20205" anchor="ctr"/>
                </a:tc>
                <a:tc>
                  <a:txBody>
                    <a:bodyPr/>
                    <a:lstStyle/>
                    <a:p>
                      <a:pPr algn="l" fontAlgn="ctr"/>
                      <a:r>
                        <a:rPr lang="en-IN" sz="1300" dirty="0">
                          <a:effectLst/>
                        </a:rPr>
                        <a:t>(0-3) </a:t>
                      </a:r>
                      <a:r>
                        <a:rPr lang="en-IN" sz="1300" dirty="0" err="1">
                          <a:effectLst/>
                        </a:rPr>
                        <a:t>colored</a:t>
                      </a:r>
                      <a:r>
                        <a:rPr lang="en-IN" sz="1300" dirty="0">
                          <a:effectLst/>
                        </a:rPr>
                        <a:t> by fluoroscopy</a:t>
                      </a:r>
                      <a:endParaRPr lang="en-IN" sz="1300" dirty="0">
                        <a:solidFill>
                          <a:schemeClr val="bg1"/>
                        </a:solidFill>
                        <a:effectLst/>
                      </a:endParaRPr>
                    </a:p>
                  </a:txBody>
                  <a:tcPr marL="40411" marR="40411" marT="20205" marB="20205" anchor="ctr"/>
                </a:tc>
                <a:extLst>
                  <a:ext uri="{0D108BD9-81ED-4DB2-BD59-A6C34878D82A}">
                    <a16:rowId xmlns:a16="http://schemas.microsoft.com/office/drawing/2014/main" val="1731168120"/>
                  </a:ext>
                </a:extLst>
              </a:tr>
              <a:tr h="274493">
                <a:tc>
                  <a:txBody>
                    <a:bodyPr/>
                    <a:lstStyle/>
                    <a:p>
                      <a:pPr algn="l" fontAlgn="ctr"/>
                      <a:r>
                        <a:rPr lang="en-US" sz="1300">
                          <a:effectLst/>
                        </a:rPr>
                        <a:t>The slope of the peak exercise ST segment</a:t>
                      </a:r>
                      <a:endParaRPr lang="en-US" sz="1300">
                        <a:solidFill>
                          <a:schemeClr val="bg1"/>
                        </a:solidFill>
                        <a:effectLst/>
                      </a:endParaRPr>
                    </a:p>
                  </a:txBody>
                  <a:tcPr marL="40411" marR="40411" marT="20205" marB="20205" anchor="ctr"/>
                </a:tc>
                <a:tc>
                  <a:txBody>
                    <a:bodyPr/>
                    <a:lstStyle/>
                    <a:p>
                      <a:pPr algn="l" fontAlgn="ctr"/>
                      <a:r>
                        <a:rPr lang="en-US" sz="1300">
                          <a:effectLst/>
                        </a:rPr>
                        <a:t>Value1: upsloping. Value2: flat. Value3: downsloping</a:t>
                      </a:r>
                      <a:endParaRPr lang="en-US" sz="1300">
                        <a:solidFill>
                          <a:schemeClr val="bg1"/>
                        </a:solidFill>
                        <a:effectLst/>
                      </a:endParaRPr>
                    </a:p>
                  </a:txBody>
                  <a:tcPr marL="40411" marR="40411" marT="20205" marB="20205" anchor="ctr"/>
                </a:tc>
                <a:extLst>
                  <a:ext uri="{0D108BD9-81ED-4DB2-BD59-A6C34878D82A}">
                    <a16:rowId xmlns:a16="http://schemas.microsoft.com/office/drawing/2014/main" val="1490252726"/>
                  </a:ext>
                </a:extLst>
              </a:tr>
              <a:tr h="274493">
                <a:tc>
                  <a:txBody>
                    <a:bodyPr/>
                    <a:lstStyle/>
                    <a:p>
                      <a:pPr algn="l" fontAlgn="ctr"/>
                      <a:r>
                        <a:rPr lang="en-IN" sz="1300">
                          <a:effectLst/>
                        </a:rPr>
                        <a:t>Thallium heart scan</a:t>
                      </a:r>
                      <a:endParaRPr lang="en-IN" sz="1300">
                        <a:solidFill>
                          <a:schemeClr val="bg1"/>
                        </a:solidFill>
                        <a:effectLst/>
                      </a:endParaRPr>
                    </a:p>
                  </a:txBody>
                  <a:tcPr marL="40411" marR="40411" marT="20205" marB="20205" anchor="ctr"/>
                </a:tc>
                <a:tc>
                  <a:txBody>
                    <a:bodyPr/>
                    <a:lstStyle/>
                    <a:p>
                      <a:pPr algn="l" fontAlgn="ctr"/>
                      <a:r>
                        <a:rPr lang="en-IN" sz="1300">
                          <a:effectLst/>
                        </a:rPr>
                        <a:t>3 for normal; 6 for fixed defect; 7 for reversible defect</a:t>
                      </a:r>
                      <a:endParaRPr lang="en-IN" sz="1300">
                        <a:solidFill>
                          <a:schemeClr val="bg1"/>
                        </a:solidFill>
                        <a:effectLst/>
                      </a:endParaRPr>
                    </a:p>
                  </a:txBody>
                  <a:tcPr marL="40411" marR="40411" marT="20205" marB="20205" anchor="ctr"/>
                </a:tc>
                <a:extLst>
                  <a:ext uri="{0D108BD9-81ED-4DB2-BD59-A6C34878D82A}">
                    <a16:rowId xmlns:a16="http://schemas.microsoft.com/office/drawing/2014/main" val="2777092882"/>
                  </a:ext>
                </a:extLst>
              </a:tr>
              <a:tr h="274493">
                <a:tc>
                  <a:txBody>
                    <a:bodyPr/>
                    <a:lstStyle/>
                    <a:p>
                      <a:pPr algn="l" fontAlgn="ctr"/>
                      <a:r>
                        <a:rPr lang="en-US" sz="1300">
                          <a:effectLst/>
                        </a:rPr>
                        <a:t>Diagnosis heart disease (angiographic disease)</a:t>
                      </a:r>
                      <a:endParaRPr lang="en-US" sz="1300">
                        <a:solidFill>
                          <a:schemeClr val="bg1"/>
                        </a:solidFill>
                        <a:effectLst/>
                      </a:endParaRPr>
                    </a:p>
                  </a:txBody>
                  <a:tcPr marL="40411" marR="40411" marT="20205" marB="20205" anchor="ctr"/>
                </a:tc>
                <a:tc>
                  <a:txBody>
                    <a:bodyPr/>
                    <a:lstStyle/>
                    <a:p>
                      <a:pPr algn="l" fontAlgn="ctr"/>
                      <a:r>
                        <a:rPr lang="en-US" sz="1300" dirty="0">
                          <a:effectLst/>
                        </a:rPr>
                        <a:t>Value0: no disease. Value1: heart disease</a:t>
                      </a:r>
                      <a:endParaRPr lang="en-US" sz="1300" dirty="0">
                        <a:solidFill>
                          <a:schemeClr val="bg1"/>
                        </a:solidFill>
                        <a:effectLst/>
                      </a:endParaRPr>
                    </a:p>
                  </a:txBody>
                  <a:tcPr marL="40411" marR="40411" marT="20205" marB="20205" anchor="ctr"/>
                </a:tc>
                <a:extLst>
                  <a:ext uri="{0D108BD9-81ED-4DB2-BD59-A6C34878D82A}">
                    <a16:rowId xmlns:a16="http://schemas.microsoft.com/office/drawing/2014/main" val="4269627327"/>
                  </a:ext>
                </a:extLst>
              </a:tr>
            </a:tbl>
          </a:graphicData>
        </a:graphic>
      </p:graphicFrame>
    </p:spTree>
    <p:extLst>
      <p:ext uri="{BB962C8B-B14F-4D97-AF65-F5344CB8AC3E}">
        <p14:creationId xmlns:p14="http://schemas.microsoft.com/office/powerpoint/2010/main" val="20913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2B42D-BC68-46A2-90B3-FEEB345F5F29}"/>
              </a:ext>
            </a:extLst>
          </p:cNvPr>
          <p:cNvSpPr>
            <a:spLocks noGrp="1"/>
          </p:cNvSpPr>
          <p:nvPr>
            <p:ph type="title"/>
          </p:nvPr>
        </p:nvSpPr>
        <p:spPr/>
        <p:txBody>
          <a:bodyPr/>
          <a:lstStyle/>
          <a:p>
            <a:r>
              <a:rPr lang="en-IN" dirty="0"/>
              <a:t>## Data Exploration</a:t>
            </a:r>
          </a:p>
        </p:txBody>
      </p:sp>
      <p:sp>
        <p:nvSpPr>
          <p:cNvPr id="3" name="Content Placeholder 2">
            <a:extLst>
              <a:ext uri="{FF2B5EF4-FFF2-40B4-BE49-F238E27FC236}">
                <a16:creationId xmlns:a16="http://schemas.microsoft.com/office/drawing/2014/main" id="{C1BBFBED-D433-4ED5-BB31-CC98596BE2AB}"/>
              </a:ext>
            </a:extLst>
          </p:cNvPr>
          <p:cNvSpPr>
            <a:spLocks noGrp="1"/>
          </p:cNvSpPr>
          <p:nvPr>
            <p:ph idx="1"/>
          </p:nvPr>
        </p:nvSpPr>
        <p:spPr/>
        <p:txBody>
          <a:bodyPr>
            <a:normAutofit/>
          </a:bodyPr>
          <a:lstStyle/>
          <a:p>
            <a:r>
              <a:rPr lang="en-US" b="1" dirty="0"/>
              <a:t>Preprocess the data, to change the missing data into mean value, using simple mean imputation methods</a:t>
            </a:r>
          </a:p>
          <a:p>
            <a:r>
              <a:rPr lang="en-US" b="1" dirty="0"/>
              <a:t>Heart disease types discovering  (0 - no disease  1,2,3,4 - types of disease by severity in ascending)</a:t>
            </a:r>
          </a:p>
          <a:p>
            <a:r>
              <a:rPr lang="en-US" b="1" dirty="0"/>
              <a:t>Find similarity between the types of diseases.(OUTPUT- The mild forms of disease are more similar than 4 type of heart disease and others)</a:t>
            </a:r>
          </a:p>
          <a:p>
            <a:r>
              <a:rPr lang="en-US" b="1" dirty="0"/>
              <a:t>Find the ranges of each feature by disease type (sex, </a:t>
            </a:r>
            <a:r>
              <a:rPr lang="en-US" b="1" dirty="0" err="1"/>
              <a:t>chest_pain,blood</a:t>
            </a:r>
            <a:r>
              <a:rPr lang="en-US" b="1" dirty="0"/>
              <a:t> pressure, </a:t>
            </a:r>
            <a:r>
              <a:rPr lang="en-US" b="1" dirty="0" err="1"/>
              <a:t>serum_cholestoral</a:t>
            </a:r>
            <a:r>
              <a:rPr lang="en-US" b="1" dirty="0"/>
              <a:t>, </a:t>
            </a:r>
            <a:r>
              <a:rPr lang="en-US" b="1" dirty="0" err="1"/>
              <a:t>fasting_blood_sugar</a:t>
            </a:r>
            <a:r>
              <a:rPr lang="en-US" b="1" dirty="0"/>
              <a:t>, electrocardiographic results, </a:t>
            </a:r>
            <a:r>
              <a:rPr lang="en-US" b="1" dirty="0" err="1"/>
              <a:t>max_heart_rate</a:t>
            </a:r>
            <a:r>
              <a:rPr lang="en-US" b="1" dirty="0"/>
              <a:t>,</a:t>
            </a:r>
            <a:r>
              <a:rPr lang="en-IN" b="1" dirty="0"/>
              <a:t> </a:t>
            </a:r>
            <a:r>
              <a:rPr lang="en-IN" b="1" dirty="0" err="1"/>
              <a:t>induced_angina</a:t>
            </a:r>
            <a:r>
              <a:rPr lang="en-IN" b="1" dirty="0"/>
              <a:t>, </a:t>
            </a:r>
            <a:r>
              <a:rPr lang="en-IN" b="1" dirty="0" err="1"/>
              <a:t>ST_depression</a:t>
            </a:r>
            <a:r>
              <a:rPr lang="en-IN" b="1" dirty="0"/>
              <a:t>, etc.</a:t>
            </a:r>
            <a:endParaRPr lang="en-IN" dirty="0"/>
          </a:p>
        </p:txBody>
      </p:sp>
    </p:spTree>
    <p:extLst>
      <p:ext uri="{BB962C8B-B14F-4D97-AF65-F5344CB8AC3E}">
        <p14:creationId xmlns:p14="http://schemas.microsoft.com/office/powerpoint/2010/main" val="1048710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8380-DC29-4673-9924-19944A257632}"/>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7EB71997-019E-4AEC-987E-45DD11B968D8}"/>
              </a:ext>
            </a:extLst>
          </p:cNvPr>
          <p:cNvSpPr>
            <a:spLocks noGrp="1"/>
          </p:cNvSpPr>
          <p:nvPr>
            <p:ph idx="1"/>
          </p:nvPr>
        </p:nvSpPr>
        <p:spPr/>
        <p:txBody>
          <a:bodyPr>
            <a:normAutofit/>
          </a:bodyPr>
          <a:lstStyle/>
          <a:p>
            <a:r>
              <a:rPr lang="en-US" b="1" dirty="0"/>
              <a:t>We can consider that the person with</a:t>
            </a:r>
          </a:p>
          <a:p>
            <a:r>
              <a:rPr lang="en-US" b="1" dirty="0"/>
              <a:t>age &gt; 38, Gender= man</a:t>
            </a:r>
          </a:p>
          <a:p>
            <a:r>
              <a:rPr lang="en-US" b="1" dirty="0"/>
              <a:t>with chest pain = 4, blood pressure &gt; 112, </a:t>
            </a:r>
            <a:r>
              <a:rPr lang="en-US" b="1" dirty="0" err="1"/>
              <a:t>serum_cholestoral</a:t>
            </a:r>
            <a:r>
              <a:rPr lang="en-US" b="1" dirty="0"/>
              <a:t> &gt; 166, </a:t>
            </a:r>
            <a:r>
              <a:rPr lang="en-US" b="1" dirty="0" err="1"/>
              <a:t>fasting_blood_sugar</a:t>
            </a:r>
            <a:r>
              <a:rPr lang="en-US" b="1" dirty="0"/>
              <a:t> = 0, electrocardiographic = 2, </a:t>
            </a:r>
            <a:r>
              <a:rPr lang="en-US" b="1" dirty="0" err="1"/>
              <a:t>max_heart_rate</a:t>
            </a:r>
            <a:r>
              <a:rPr lang="en-US" b="1" dirty="0"/>
              <a:t> &gt; 114, </a:t>
            </a:r>
            <a:r>
              <a:rPr lang="en-US" b="1" dirty="0" err="1"/>
              <a:t>ST_depression</a:t>
            </a:r>
            <a:r>
              <a:rPr lang="en-US" b="1" dirty="0"/>
              <a:t> about 2, slope &gt;=2, vessels about 1.6, </a:t>
            </a:r>
            <a:r>
              <a:rPr lang="en-US" b="1" dirty="0" err="1"/>
              <a:t>thal</a:t>
            </a:r>
            <a:r>
              <a:rPr lang="en-US" b="1" dirty="0"/>
              <a:t> more than 6, is the most likely have 4 type of the heart disease.</a:t>
            </a:r>
          </a:p>
          <a:p>
            <a:endParaRPr lang="en-IN" dirty="0"/>
          </a:p>
        </p:txBody>
      </p:sp>
    </p:spTree>
    <p:extLst>
      <p:ext uri="{BB962C8B-B14F-4D97-AF65-F5344CB8AC3E}">
        <p14:creationId xmlns:p14="http://schemas.microsoft.com/office/powerpoint/2010/main" val="2799715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42D7-8392-4786-B2D1-A90201671C2D}"/>
              </a:ext>
            </a:extLst>
          </p:cNvPr>
          <p:cNvSpPr>
            <a:spLocks noGrp="1"/>
          </p:cNvSpPr>
          <p:nvPr>
            <p:ph type="title"/>
          </p:nvPr>
        </p:nvSpPr>
        <p:spPr>
          <a:xfrm>
            <a:off x="783864" y="594111"/>
            <a:ext cx="10571998" cy="970450"/>
          </a:xfrm>
        </p:spPr>
        <p:txBody>
          <a:bodyPr/>
          <a:lstStyle/>
          <a:p>
            <a:r>
              <a:rPr lang="en-IN" dirty="0"/>
              <a:t>##Method</a:t>
            </a:r>
          </a:p>
        </p:txBody>
      </p:sp>
      <p:sp>
        <p:nvSpPr>
          <p:cNvPr id="3" name="Content Placeholder 2">
            <a:extLst>
              <a:ext uri="{FF2B5EF4-FFF2-40B4-BE49-F238E27FC236}">
                <a16:creationId xmlns:a16="http://schemas.microsoft.com/office/drawing/2014/main" id="{56CCCB11-4706-4132-AE7F-D82C498F8741}"/>
              </a:ext>
            </a:extLst>
          </p:cNvPr>
          <p:cNvSpPr>
            <a:spLocks noGrp="1"/>
          </p:cNvSpPr>
          <p:nvPr>
            <p:ph idx="1"/>
          </p:nvPr>
        </p:nvSpPr>
        <p:spPr>
          <a:xfrm>
            <a:off x="801288" y="2598822"/>
            <a:ext cx="10554574" cy="3962400"/>
          </a:xfrm>
        </p:spPr>
        <p:txBody>
          <a:bodyPr>
            <a:noAutofit/>
          </a:bodyPr>
          <a:lstStyle/>
          <a:p>
            <a:r>
              <a:rPr lang="en-IN" sz="1400" b="1" dirty="0"/>
              <a:t> map dependent variable y = "diagnosis" into binary label</a:t>
            </a:r>
          </a:p>
          <a:p>
            <a:r>
              <a:rPr lang="en-IN" sz="1400" b="1" dirty="0"/>
              <a:t>normalize the data</a:t>
            </a:r>
          </a:p>
          <a:p>
            <a:r>
              <a:rPr lang="en-IN" sz="1400" b="1" dirty="0"/>
              <a:t>Constructing the sample set</a:t>
            </a:r>
          </a:p>
          <a:p>
            <a:r>
              <a:rPr lang="en-IN" sz="1400" b="1" dirty="0"/>
              <a:t>Attribute sets decomposing</a:t>
            </a:r>
          </a:p>
          <a:p>
            <a:r>
              <a:rPr lang="en-IN" sz="1400" b="1" dirty="0"/>
              <a:t>Exploratory Visualization</a:t>
            </a:r>
          </a:p>
          <a:p>
            <a:r>
              <a:rPr lang="en-IN" sz="1400" b="1" dirty="0"/>
              <a:t>correlation search</a:t>
            </a:r>
          </a:p>
          <a:p>
            <a:r>
              <a:rPr lang="en-US" sz="1400" b="1" dirty="0"/>
              <a:t>Build training set and estimate the LSS parameters (Model 1)</a:t>
            </a:r>
          </a:p>
          <a:p>
            <a:r>
              <a:rPr lang="en-US" sz="1400" b="1" dirty="0"/>
              <a:t>Model Evaluation</a:t>
            </a:r>
          </a:p>
          <a:p>
            <a:r>
              <a:rPr lang="en-US" sz="1400" b="1" dirty="0"/>
              <a:t>Performance Metrics</a:t>
            </a:r>
          </a:p>
          <a:p>
            <a:r>
              <a:rPr lang="en-US" sz="1400" b="1" dirty="0"/>
              <a:t>Probability for test data calculation</a:t>
            </a:r>
          </a:p>
          <a:p>
            <a:r>
              <a:rPr lang="en-US" sz="1400" b="1" dirty="0"/>
              <a:t>Features coefficients printing</a:t>
            </a:r>
          </a:p>
          <a:p>
            <a:r>
              <a:rPr lang="en-US" sz="1400" b="1" dirty="0"/>
              <a:t>Model 2: Decision tree</a:t>
            </a:r>
          </a:p>
          <a:p>
            <a:r>
              <a:rPr lang="en-US" sz="1400" b="1" dirty="0"/>
              <a:t>Return probabilities for each feature X_s</a:t>
            </a:r>
          </a:p>
          <a:p>
            <a:r>
              <a:rPr lang="en-US" sz="1400" b="1" dirty="0"/>
              <a:t>Develop a module to combine all the above modules in a sequential manner</a:t>
            </a:r>
            <a:endParaRPr lang="en-IN" sz="1400" b="1" dirty="0"/>
          </a:p>
        </p:txBody>
      </p:sp>
    </p:spTree>
    <p:extLst>
      <p:ext uri="{BB962C8B-B14F-4D97-AF65-F5344CB8AC3E}">
        <p14:creationId xmlns:p14="http://schemas.microsoft.com/office/powerpoint/2010/main" val="1598401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E81BD-738F-438D-A793-292496B96498}"/>
              </a:ext>
            </a:extLst>
          </p:cNvPr>
          <p:cNvSpPr>
            <a:spLocks noGrp="1"/>
          </p:cNvSpPr>
          <p:nvPr>
            <p:ph type="title"/>
          </p:nvPr>
        </p:nvSpPr>
        <p:spPr>
          <a:xfrm>
            <a:off x="801288" y="1127538"/>
            <a:ext cx="10571998" cy="970450"/>
          </a:xfrm>
        </p:spPr>
        <p:txBody>
          <a:bodyPr/>
          <a:lstStyle/>
          <a:p>
            <a:r>
              <a:rPr lang="en-IN" dirty="0"/>
              <a:t>##Performance Metrics</a:t>
            </a:r>
            <a:br>
              <a:rPr lang="en-IN" dirty="0"/>
            </a:br>
            <a:endParaRPr lang="en-IN" dirty="0"/>
          </a:p>
        </p:txBody>
      </p:sp>
      <p:pic>
        <p:nvPicPr>
          <p:cNvPr id="5" name="Picture 4">
            <a:extLst>
              <a:ext uri="{FF2B5EF4-FFF2-40B4-BE49-F238E27FC236}">
                <a16:creationId xmlns:a16="http://schemas.microsoft.com/office/drawing/2014/main" id="{C7657B33-327B-4229-8842-60285EF68A1D}"/>
              </a:ext>
            </a:extLst>
          </p:cNvPr>
          <p:cNvPicPr>
            <a:picLocks noChangeAspect="1"/>
          </p:cNvPicPr>
          <p:nvPr/>
        </p:nvPicPr>
        <p:blipFill>
          <a:blip r:embed="rId2"/>
          <a:stretch>
            <a:fillRect/>
          </a:stretch>
        </p:blipFill>
        <p:spPr>
          <a:xfrm>
            <a:off x="801288" y="2257133"/>
            <a:ext cx="10413266" cy="4416382"/>
          </a:xfrm>
          <a:prstGeom prst="rect">
            <a:avLst/>
          </a:prstGeom>
        </p:spPr>
      </p:pic>
    </p:spTree>
    <p:extLst>
      <p:ext uri="{BB962C8B-B14F-4D97-AF65-F5344CB8AC3E}">
        <p14:creationId xmlns:p14="http://schemas.microsoft.com/office/powerpoint/2010/main" val="3421595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791</TotalTime>
  <Words>904</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 Black</vt:lpstr>
      <vt:lpstr>Century Gothic</vt:lpstr>
      <vt:lpstr>Wingdings 2</vt:lpstr>
      <vt:lpstr>Quotable</vt:lpstr>
      <vt:lpstr>## Project: Heart Diseases Prediction Model</vt:lpstr>
      <vt:lpstr>## Project objective</vt:lpstr>
      <vt:lpstr>## Problem Statement</vt:lpstr>
      <vt:lpstr>##Dataset Description </vt:lpstr>
      <vt:lpstr>##Features Description </vt:lpstr>
      <vt:lpstr>## Data Exploration</vt:lpstr>
      <vt:lpstr>##Solution</vt:lpstr>
      <vt:lpstr>##Method</vt:lpstr>
      <vt:lpstr>##Performance Metrics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Heart Diseases Prediction Model</dc:title>
  <dc:creator>kritika gupta</dc:creator>
  <cp:lastModifiedBy>kritika gupta</cp:lastModifiedBy>
  <cp:revision>12</cp:revision>
  <dcterms:created xsi:type="dcterms:W3CDTF">2018-06-15T05:03:37Z</dcterms:created>
  <dcterms:modified xsi:type="dcterms:W3CDTF">2018-06-15T18:15:12Z</dcterms:modified>
</cp:coreProperties>
</file>