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RoxboroughCF" charset="1" panose="00000500000000000000"/>
      <p:regular r:id="rId12"/>
    </p:embeddedFont>
    <p:embeddedFont>
      <p:font typeface="Montserrat Bold" charset="1" panose="00000800000000000000"/>
      <p:regular r:id="rId13"/>
    </p:embeddedFont>
    <p:embeddedFont>
      <p:font typeface="Montserrat"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9F4"/>
        </a:solidFill>
      </p:bgPr>
    </p:bg>
    <p:spTree>
      <p:nvGrpSpPr>
        <p:cNvPr id="1" name=""/>
        <p:cNvGrpSpPr/>
        <p:nvPr/>
      </p:nvGrpSpPr>
      <p:grpSpPr>
        <a:xfrm>
          <a:off x="0" y="0"/>
          <a:ext cx="0" cy="0"/>
          <a:chOff x="0" y="0"/>
          <a:chExt cx="0" cy="0"/>
        </a:xfrm>
      </p:grpSpPr>
      <p:sp>
        <p:nvSpPr>
          <p:cNvPr name="Freeform 2" id="2"/>
          <p:cNvSpPr/>
          <p:nvPr/>
        </p:nvSpPr>
        <p:spPr>
          <a:xfrm flipH="false" flipV="false" rot="-1378171">
            <a:off x="-377131" y="6153400"/>
            <a:ext cx="4995855" cy="5550950"/>
          </a:xfrm>
          <a:custGeom>
            <a:avLst/>
            <a:gdLst/>
            <a:ahLst/>
            <a:cxnLst/>
            <a:rect r="r" b="b" t="t" l="l"/>
            <a:pathLst>
              <a:path h="5550950" w="4995855">
                <a:moveTo>
                  <a:pt x="0" y="0"/>
                </a:moveTo>
                <a:lnTo>
                  <a:pt x="4995855" y="0"/>
                </a:lnTo>
                <a:lnTo>
                  <a:pt x="4995855" y="5550950"/>
                </a:lnTo>
                <a:lnTo>
                  <a:pt x="0" y="5550950"/>
                </a:lnTo>
                <a:lnTo>
                  <a:pt x="0" y="0"/>
                </a:lnTo>
                <a:close/>
              </a:path>
            </a:pathLst>
          </a:custGeom>
          <a:blipFill>
            <a:blip r:embed="rId2"/>
            <a:stretch>
              <a:fillRect l="0" t="0" r="0" b="0"/>
            </a:stretch>
          </a:blipFill>
        </p:spPr>
      </p:sp>
      <p:sp>
        <p:nvSpPr>
          <p:cNvPr name="Freeform 3" id="3"/>
          <p:cNvSpPr/>
          <p:nvPr/>
        </p:nvSpPr>
        <p:spPr>
          <a:xfrm flipH="true" flipV="true" rot="0">
            <a:off x="13821876" y="-412530"/>
            <a:ext cx="4891519" cy="4424786"/>
          </a:xfrm>
          <a:custGeom>
            <a:avLst/>
            <a:gdLst/>
            <a:ahLst/>
            <a:cxnLst/>
            <a:rect r="r" b="b" t="t" l="l"/>
            <a:pathLst>
              <a:path h="4424786" w="4891519">
                <a:moveTo>
                  <a:pt x="4891519" y="4424786"/>
                </a:moveTo>
                <a:lnTo>
                  <a:pt x="0" y="4424786"/>
                </a:lnTo>
                <a:lnTo>
                  <a:pt x="0" y="0"/>
                </a:lnTo>
                <a:lnTo>
                  <a:pt x="4891519" y="0"/>
                </a:lnTo>
                <a:lnTo>
                  <a:pt x="4891519" y="4424786"/>
                </a:lnTo>
                <a:close/>
              </a:path>
            </a:pathLst>
          </a:custGeom>
          <a:blipFill>
            <a:blip r:embed="rId3"/>
            <a:stretch>
              <a:fillRect l="0" t="0" r="0" b="0"/>
            </a:stretch>
          </a:blipFill>
        </p:spPr>
      </p:sp>
      <p:sp>
        <p:nvSpPr>
          <p:cNvPr name="Freeform 4" id="4"/>
          <p:cNvSpPr/>
          <p:nvPr/>
        </p:nvSpPr>
        <p:spPr>
          <a:xfrm flipH="true" flipV="false" rot="964625">
            <a:off x="13131951" y="6236145"/>
            <a:ext cx="5490844" cy="5246044"/>
          </a:xfrm>
          <a:custGeom>
            <a:avLst/>
            <a:gdLst/>
            <a:ahLst/>
            <a:cxnLst/>
            <a:rect r="r" b="b" t="t" l="l"/>
            <a:pathLst>
              <a:path h="5246044" w="5490844">
                <a:moveTo>
                  <a:pt x="5490844" y="0"/>
                </a:moveTo>
                <a:lnTo>
                  <a:pt x="0" y="0"/>
                </a:lnTo>
                <a:lnTo>
                  <a:pt x="0" y="5246044"/>
                </a:lnTo>
                <a:lnTo>
                  <a:pt x="5490844" y="5246044"/>
                </a:lnTo>
                <a:lnTo>
                  <a:pt x="5490844" y="0"/>
                </a:lnTo>
                <a:close/>
              </a:path>
            </a:pathLst>
          </a:custGeom>
          <a:blipFill>
            <a:blip r:embed="rId4"/>
            <a:stretch>
              <a:fillRect l="0" t="0" r="0" b="0"/>
            </a:stretch>
          </a:blipFill>
        </p:spPr>
      </p:sp>
      <p:sp>
        <p:nvSpPr>
          <p:cNvPr name="Freeform 5" id="5"/>
          <p:cNvSpPr/>
          <p:nvPr/>
        </p:nvSpPr>
        <p:spPr>
          <a:xfrm flipH="false" flipV="false" rot="5511609">
            <a:off x="-517338" y="-1398867"/>
            <a:ext cx="4582409" cy="6523001"/>
          </a:xfrm>
          <a:custGeom>
            <a:avLst/>
            <a:gdLst/>
            <a:ahLst/>
            <a:cxnLst/>
            <a:rect r="r" b="b" t="t" l="l"/>
            <a:pathLst>
              <a:path h="6523001" w="4582409">
                <a:moveTo>
                  <a:pt x="0" y="0"/>
                </a:moveTo>
                <a:lnTo>
                  <a:pt x="4582408" y="0"/>
                </a:lnTo>
                <a:lnTo>
                  <a:pt x="4582408" y="6523001"/>
                </a:lnTo>
                <a:lnTo>
                  <a:pt x="0" y="6523001"/>
                </a:lnTo>
                <a:lnTo>
                  <a:pt x="0" y="0"/>
                </a:lnTo>
                <a:close/>
              </a:path>
            </a:pathLst>
          </a:custGeom>
          <a:blipFill>
            <a:blip r:embed="rId5"/>
            <a:stretch>
              <a:fillRect l="0" t="0" r="0" b="0"/>
            </a:stretch>
          </a:blipFill>
        </p:spPr>
      </p:sp>
      <p:sp>
        <p:nvSpPr>
          <p:cNvPr name="TextBox 6" id="6"/>
          <p:cNvSpPr txBox="true"/>
          <p:nvPr/>
        </p:nvSpPr>
        <p:spPr>
          <a:xfrm rot="0">
            <a:off x="1773866" y="2803674"/>
            <a:ext cx="14740268" cy="3782676"/>
          </a:xfrm>
          <a:prstGeom prst="rect">
            <a:avLst/>
          </a:prstGeom>
        </p:spPr>
        <p:txBody>
          <a:bodyPr anchor="t" rtlCol="false" tIns="0" lIns="0" bIns="0" rIns="0">
            <a:spAutoFit/>
          </a:bodyPr>
          <a:lstStyle/>
          <a:p>
            <a:pPr algn="ctr">
              <a:lnSpc>
                <a:spcPts val="15152"/>
              </a:lnSpc>
            </a:pPr>
            <a:r>
              <a:rPr lang="en-US" sz="10823" spc="-216">
                <a:solidFill>
                  <a:srgbClr val="68515B"/>
                </a:solidFill>
                <a:latin typeface="RoxboroughCF"/>
                <a:ea typeface="RoxboroughCF"/>
                <a:cs typeface="RoxboroughCF"/>
                <a:sym typeface="RoxboroughCF"/>
              </a:rPr>
              <a:t>Object Segmentation and Identification</a:t>
            </a:r>
          </a:p>
        </p:txBody>
      </p:sp>
      <p:sp>
        <p:nvSpPr>
          <p:cNvPr name="TextBox 7" id="7"/>
          <p:cNvSpPr txBox="true"/>
          <p:nvPr/>
        </p:nvSpPr>
        <p:spPr>
          <a:xfrm rot="0">
            <a:off x="6101840" y="6519675"/>
            <a:ext cx="6699760" cy="629186"/>
          </a:xfrm>
          <a:prstGeom prst="rect">
            <a:avLst/>
          </a:prstGeom>
        </p:spPr>
        <p:txBody>
          <a:bodyPr anchor="t" rtlCol="false" tIns="0" lIns="0" bIns="0" rIns="0">
            <a:spAutoFit/>
          </a:bodyPr>
          <a:lstStyle/>
          <a:p>
            <a:pPr algn="ctr">
              <a:lnSpc>
                <a:spcPts val="5218"/>
              </a:lnSpc>
            </a:pPr>
            <a:r>
              <a:rPr lang="en-US" b="true" sz="3727" spc="596">
                <a:solidFill>
                  <a:srgbClr val="A67782"/>
                </a:solidFill>
                <a:latin typeface="Montserrat Bold"/>
                <a:ea typeface="Montserrat Bold"/>
                <a:cs typeface="Montserrat Bold"/>
                <a:sym typeface="Montserrat Bold"/>
              </a:rPr>
              <a:t>By kritika kumari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9F4"/>
        </a:solidFill>
      </p:bgPr>
    </p:bg>
    <p:spTree>
      <p:nvGrpSpPr>
        <p:cNvPr id="1" name=""/>
        <p:cNvGrpSpPr/>
        <p:nvPr/>
      </p:nvGrpSpPr>
      <p:grpSpPr>
        <a:xfrm>
          <a:off x="0" y="0"/>
          <a:ext cx="0" cy="0"/>
          <a:chOff x="0" y="0"/>
          <a:chExt cx="0" cy="0"/>
        </a:xfrm>
      </p:grpSpPr>
      <p:sp>
        <p:nvSpPr>
          <p:cNvPr name="Freeform 2" id="2"/>
          <p:cNvSpPr/>
          <p:nvPr/>
        </p:nvSpPr>
        <p:spPr>
          <a:xfrm flipH="false" flipV="false" rot="-1378171">
            <a:off x="-1958853" y="6333175"/>
            <a:ext cx="4995855" cy="5550950"/>
          </a:xfrm>
          <a:custGeom>
            <a:avLst/>
            <a:gdLst/>
            <a:ahLst/>
            <a:cxnLst/>
            <a:rect r="r" b="b" t="t" l="l"/>
            <a:pathLst>
              <a:path h="5550950" w="4995855">
                <a:moveTo>
                  <a:pt x="0" y="0"/>
                </a:moveTo>
                <a:lnTo>
                  <a:pt x="4995855" y="0"/>
                </a:lnTo>
                <a:lnTo>
                  <a:pt x="4995855" y="5550950"/>
                </a:lnTo>
                <a:lnTo>
                  <a:pt x="0" y="5550950"/>
                </a:lnTo>
                <a:lnTo>
                  <a:pt x="0" y="0"/>
                </a:lnTo>
                <a:close/>
              </a:path>
            </a:pathLst>
          </a:custGeom>
          <a:blipFill>
            <a:blip r:embed="rId2"/>
            <a:stretch>
              <a:fillRect l="0" t="0" r="0" b="0"/>
            </a:stretch>
          </a:blipFill>
        </p:spPr>
      </p:sp>
      <p:sp>
        <p:nvSpPr>
          <p:cNvPr name="Freeform 3" id="3"/>
          <p:cNvSpPr/>
          <p:nvPr/>
        </p:nvSpPr>
        <p:spPr>
          <a:xfrm flipH="true" flipV="true" rot="0">
            <a:off x="14350298" y="-533232"/>
            <a:ext cx="4891519" cy="4424786"/>
          </a:xfrm>
          <a:custGeom>
            <a:avLst/>
            <a:gdLst/>
            <a:ahLst/>
            <a:cxnLst/>
            <a:rect r="r" b="b" t="t" l="l"/>
            <a:pathLst>
              <a:path h="4424786" w="4891519">
                <a:moveTo>
                  <a:pt x="4891518" y="4424786"/>
                </a:moveTo>
                <a:lnTo>
                  <a:pt x="0" y="4424786"/>
                </a:lnTo>
                <a:lnTo>
                  <a:pt x="0" y="0"/>
                </a:lnTo>
                <a:lnTo>
                  <a:pt x="4891518" y="0"/>
                </a:lnTo>
                <a:lnTo>
                  <a:pt x="4891518" y="4424786"/>
                </a:lnTo>
                <a:close/>
              </a:path>
            </a:pathLst>
          </a:custGeom>
          <a:blipFill>
            <a:blip r:embed="rId3"/>
            <a:stretch>
              <a:fillRect l="0" t="0" r="0" b="0"/>
            </a:stretch>
          </a:blipFill>
        </p:spPr>
      </p:sp>
      <p:sp>
        <p:nvSpPr>
          <p:cNvPr name="Freeform 4" id="4"/>
          <p:cNvSpPr/>
          <p:nvPr/>
        </p:nvSpPr>
        <p:spPr>
          <a:xfrm flipH="true" flipV="false" rot="964625">
            <a:off x="14513878" y="6236145"/>
            <a:ext cx="5490844" cy="5246044"/>
          </a:xfrm>
          <a:custGeom>
            <a:avLst/>
            <a:gdLst/>
            <a:ahLst/>
            <a:cxnLst/>
            <a:rect r="r" b="b" t="t" l="l"/>
            <a:pathLst>
              <a:path h="5246044" w="5490844">
                <a:moveTo>
                  <a:pt x="5490844" y="0"/>
                </a:moveTo>
                <a:lnTo>
                  <a:pt x="0" y="0"/>
                </a:lnTo>
                <a:lnTo>
                  <a:pt x="0" y="5246044"/>
                </a:lnTo>
                <a:lnTo>
                  <a:pt x="5490844" y="5246044"/>
                </a:lnTo>
                <a:lnTo>
                  <a:pt x="5490844" y="0"/>
                </a:lnTo>
                <a:close/>
              </a:path>
            </a:pathLst>
          </a:custGeom>
          <a:blipFill>
            <a:blip r:embed="rId4"/>
            <a:stretch>
              <a:fillRect l="0" t="0" r="0" b="0"/>
            </a:stretch>
          </a:blipFill>
        </p:spPr>
      </p:sp>
      <p:sp>
        <p:nvSpPr>
          <p:cNvPr name="Freeform 5" id="5"/>
          <p:cNvSpPr/>
          <p:nvPr/>
        </p:nvSpPr>
        <p:spPr>
          <a:xfrm flipH="false" flipV="false" rot="5511609">
            <a:off x="-1067845" y="-1582340"/>
            <a:ext cx="4582409" cy="6523001"/>
          </a:xfrm>
          <a:custGeom>
            <a:avLst/>
            <a:gdLst/>
            <a:ahLst/>
            <a:cxnLst/>
            <a:rect r="r" b="b" t="t" l="l"/>
            <a:pathLst>
              <a:path h="6523001" w="4582409">
                <a:moveTo>
                  <a:pt x="0" y="0"/>
                </a:moveTo>
                <a:lnTo>
                  <a:pt x="4582408" y="0"/>
                </a:lnTo>
                <a:lnTo>
                  <a:pt x="4582408" y="6523002"/>
                </a:lnTo>
                <a:lnTo>
                  <a:pt x="0" y="6523002"/>
                </a:lnTo>
                <a:lnTo>
                  <a:pt x="0" y="0"/>
                </a:lnTo>
                <a:close/>
              </a:path>
            </a:pathLst>
          </a:custGeom>
          <a:blipFill>
            <a:blip r:embed="rId5"/>
            <a:stretch>
              <a:fillRect l="0" t="0" r="0" b="0"/>
            </a:stretch>
          </a:blipFill>
        </p:spPr>
      </p:sp>
      <p:sp>
        <p:nvSpPr>
          <p:cNvPr name="TextBox 6" id="6"/>
          <p:cNvSpPr txBox="true"/>
          <p:nvPr/>
        </p:nvSpPr>
        <p:spPr>
          <a:xfrm rot="0">
            <a:off x="3144736" y="1791526"/>
            <a:ext cx="11998528" cy="1227943"/>
          </a:xfrm>
          <a:prstGeom prst="rect">
            <a:avLst/>
          </a:prstGeom>
        </p:spPr>
        <p:txBody>
          <a:bodyPr anchor="t" rtlCol="false" tIns="0" lIns="0" bIns="0" rIns="0">
            <a:spAutoFit/>
          </a:bodyPr>
          <a:lstStyle/>
          <a:p>
            <a:pPr algn="ctr">
              <a:lnSpc>
                <a:spcPts val="10018"/>
              </a:lnSpc>
            </a:pPr>
            <a:r>
              <a:rPr lang="en-US" sz="7155" spc="-143">
                <a:solidFill>
                  <a:srgbClr val="68515B"/>
                </a:solidFill>
                <a:latin typeface="RoxboroughCF"/>
                <a:ea typeface="RoxboroughCF"/>
                <a:cs typeface="RoxboroughCF"/>
                <a:sym typeface="RoxboroughCF"/>
              </a:rPr>
              <a:t>What is Object Segmentation?</a:t>
            </a:r>
          </a:p>
        </p:txBody>
      </p:sp>
      <p:sp>
        <p:nvSpPr>
          <p:cNvPr name="TextBox 7" id="7"/>
          <p:cNvSpPr txBox="true"/>
          <p:nvPr/>
        </p:nvSpPr>
        <p:spPr>
          <a:xfrm rot="0">
            <a:off x="3144736" y="3168640"/>
            <a:ext cx="11998528" cy="5690527"/>
          </a:xfrm>
          <a:prstGeom prst="rect">
            <a:avLst/>
          </a:prstGeom>
        </p:spPr>
        <p:txBody>
          <a:bodyPr anchor="t" rtlCol="false" tIns="0" lIns="0" bIns="0" rIns="0">
            <a:spAutoFit/>
          </a:bodyPr>
          <a:lstStyle/>
          <a:p>
            <a:pPr algn="ctr">
              <a:lnSpc>
                <a:spcPts val="4518"/>
              </a:lnSpc>
            </a:pPr>
            <a:r>
              <a:rPr lang="en-US" sz="3227">
                <a:solidFill>
                  <a:srgbClr val="A67782"/>
                </a:solidFill>
                <a:latin typeface="Montserrat"/>
                <a:ea typeface="Montserrat"/>
                <a:cs typeface="Montserrat"/>
                <a:sym typeface="Montserrat"/>
              </a:rPr>
              <a:t>Object segmentation is the process of breaking down an image into meaningful parts, or objects. This technique enables the identification and labeling of these individual components, facilitating further analysis and understanding of the scene. By isolating objects, we can apply various computer vision techniques to enhance tasks like image recognition, tracking, and classification, making it a crucial aspect of image processing and analysis in various applications.</a:t>
            </a:r>
          </a:p>
          <a:p>
            <a:pPr algn="ctr">
              <a:lnSpc>
                <a:spcPts val="4518"/>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F4"/>
        </a:solidFill>
      </p:bgPr>
    </p:bg>
    <p:spTree>
      <p:nvGrpSpPr>
        <p:cNvPr id="1" name=""/>
        <p:cNvGrpSpPr/>
        <p:nvPr/>
      </p:nvGrpSpPr>
      <p:grpSpPr>
        <a:xfrm>
          <a:off x="0" y="0"/>
          <a:ext cx="0" cy="0"/>
          <a:chOff x="0" y="0"/>
          <a:chExt cx="0" cy="0"/>
        </a:xfrm>
      </p:grpSpPr>
      <p:sp>
        <p:nvSpPr>
          <p:cNvPr name="Freeform 2" id="2"/>
          <p:cNvSpPr/>
          <p:nvPr/>
        </p:nvSpPr>
        <p:spPr>
          <a:xfrm flipH="false" flipV="false" rot="-1378171">
            <a:off x="-1958853" y="6333175"/>
            <a:ext cx="4995855" cy="5550950"/>
          </a:xfrm>
          <a:custGeom>
            <a:avLst/>
            <a:gdLst/>
            <a:ahLst/>
            <a:cxnLst/>
            <a:rect r="r" b="b" t="t" l="l"/>
            <a:pathLst>
              <a:path h="5550950" w="4995855">
                <a:moveTo>
                  <a:pt x="0" y="0"/>
                </a:moveTo>
                <a:lnTo>
                  <a:pt x="4995855" y="0"/>
                </a:lnTo>
                <a:lnTo>
                  <a:pt x="4995855" y="5550950"/>
                </a:lnTo>
                <a:lnTo>
                  <a:pt x="0" y="5550950"/>
                </a:lnTo>
                <a:lnTo>
                  <a:pt x="0" y="0"/>
                </a:lnTo>
                <a:close/>
              </a:path>
            </a:pathLst>
          </a:custGeom>
          <a:blipFill>
            <a:blip r:embed="rId2"/>
            <a:stretch>
              <a:fillRect l="0" t="0" r="0" b="0"/>
            </a:stretch>
          </a:blipFill>
        </p:spPr>
      </p:sp>
      <p:sp>
        <p:nvSpPr>
          <p:cNvPr name="Freeform 3" id="3"/>
          <p:cNvSpPr/>
          <p:nvPr/>
        </p:nvSpPr>
        <p:spPr>
          <a:xfrm flipH="true" flipV="true" rot="0">
            <a:off x="14350298" y="-533232"/>
            <a:ext cx="4891519" cy="4424786"/>
          </a:xfrm>
          <a:custGeom>
            <a:avLst/>
            <a:gdLst/>
            <a:ahLst/>
            <a:cxnLst/>
            <a:rect r="r" b="b" t="t" l="l"/>
            <a:pathLst>
              <a:path h="4424786" w="4891519">
                <a:moveTo>
                  <a:pt x="4891518" y="4424786"/>
                </a:moveTo>
                <a:lnTo>
                  <a:pt x="0" y="4424786"/>
                </a:lnTo>
                <a:lnTo>
                  <a:pt x="0" y="0"/>
                </a:lnTo>
                <a:lnTo>
                  <a:pt x="4891518" y="0"/>
                </a:lnTo>
                <a:lnTo>
                  <a:pt x="4891518" y="4424786"/>
                </a:lnTo>
                <a:close/>
              </a:path>
            </a:pathLst>
          </a:custGeom>
          <a:blipFill>
            <a:blip r:embed="rId3"/>
            <a:stretch>
              <a:fillRect l="0" t="0" r="0" b="0"/>
            </a:stretch>
          </a:blipFill>
        </p:spPr>
      </p:sp>
      <p:sp>
        <p:nvSpPr>
          <p:cNvPr name="Freeform 4" id="4"/>
          <p:cNvSpPr/>
          <p:nvPr/>
        </p:nvSpPr>
        <p:spPr>
          <a:xfrm flipH="true" flipV="false" rot="964625">
            <a:off x="14513878" y="6236145"/>
            <a:ext cx="5490844" cy="5246044"/>
          </a:xfrm>
          <a:custGeom>
            <a:avLst/>
            <a:gdLst/>
            <a:ahLst/>
            <a:cxnLst/>
            <a:rect r="r" b="b" t="t" l="l"/>
            <a:pathLst>
              <a:path h="5246044" w="5490844">
                <a:moveTo>
                  <a:pt x="5490844" y="0"/>
                </a:moveTo>
                <a:lnTo>
                  <a:pt x="0" y="0"/>
                </a:lnTo>
                <a:lnTo>
                  <a:pt x="0" y="5246044"/>
                </a:lnTo>
                <a:lnTo>
                  <a:pt x="5490844" y="5246044"/>
                </a:lnTo>
                <a:lnTo>
                  <a:pt x="5490844" y="0"/>
                </a:lnTo>
                <a:close/>
              </a:path>
            </a:pathLst>
          </a:custGeom>
          <a:blipFill>
            <a:blip r:embed="rId4"/>
            <a:stretch>
              <a:fillRect l="0" t="0" r="0" b="0"/>
            </a:stretch>
          </a:blipFill>
        </p:spPr>
      </p:sp>
      <p:sp>
        <p:nvSpPr>
          <p:cNvPr name="Freeform 5" id="5"/>
          <p:cNvSpPr/>
          <p:nvPr/>
        </p:nvSpPr>
        <p:spPr>
          <a:xfrm flipH="false" flipV="false" rot="5511609">
            <a:off x="-1067845" y="-1582340"/>
            <a:ext cx="4582409" cy="6523001"/>
          </a:xfrm>
          <a:custGeom>
            <a:avLst/>
            <a:gdLst/>
            <a:ahLst/>
            <a:cxnLst/>
            <a:rect r="r" b="b" t="t" l="l"/>
            <a:pathLst>
              <a:path h="6523001" w="4582409">
                <a:moveTo>
                  <a:pt x="0" y="0"/>
                </a:moveTo>
                <a:lnTo>
                  <a:pt x="4582408" y="0"/>
                </a:lnTo>
                <a:lnTo>
                  <a:pt x="4582408" y="6523002"/>
                </a:lnTo>
                <a:lnTo>
                  <a:pt x="0" y="6523002"/>
                </a:lnTo>
                <a:lnTo>
                  <a:pt x="0" y="0"/>
                </a:lnTo>
                <a:close/>
              </a:path>
            </a:pathLst>
          </a:custGeom>
          <a:blipFill>
            <a:blip r:embed="rId5"/>
            <a:stretch>
              <a:fillRect l="0" t="0" r="0" b="0"/>
            </a:stretch>
          </a:blipFill>
        </p:spPr>
      </p:sp>
      <p:sp>
        <p:nvSpPr>
          <p:cNvPr name="TextBox 6" id="6"/>
          <p:cNvSpPr txBox="true"/>
          <p:nvPr/>
        </p:nvSpPr>
        <p:spPr>
          <a:xfrm rot="0">
            <a:off x="1669447" y="2101261"/>
            <a:ext cx="16049323" cy="1194921"/>
          </a:xfrm>
          <a:prstGeom prst="rect">
            <a:avLst/>
          </a:prstGeom>
        </p:spPr>
        <p:txBody>
          <a:bodyPr anchor="t" rtlCol="false" tIns="0" lIns="0" bIns="0" rIns="0">
            <a:spAutoFit/>
          </a:bodyPr>
          <a:lstStyle/>
          <a:p>
            <a:pPr algn="ctr">
              <a:lnSpc>
                <a:spcPts val="9738"/>
              </a:lnSpc>
            </a:pPr>
            <a:r>
              <a:rPr lang="en-US" sz="6955" spc="-139">
                <a:solidFill>
                  <a:srgbClr val="68515B"/>
                </a:solidFill>
                <a:latin typeface="RoxboroughCF"/>
                <a:ea typeface="RoxboroughCF"/>
                <a:cs typeface="RoxboroughCF"/>
                <a:sym typeface="RoxboroughCF"/>
              </a:rPr>
              <a:t>Why is Object Segmentation Important?</a:t>
            </a:r>
          </a:p>
        </p:txBody>
      </p:sp>
      <p:sp>
        <p:nvSpPr>
          <p:cNvPr name="TextBox 7" id="7"/>
          <p:cNvSpPr txBox="true"/>
          <p:nvPr/>
        </p:nvSpPr>
        <p:spPr>
          <a:xfrm rot="0">
            <a:off x="2506618" y="3824879"/>
            <a:ext cx="13594513" cy="4405909"/>
          </a:xfrm>
          <a:prstGeom prst="rect">
            <a:avLst/>
          </a:prstGeom>
        </p:spPr>
        <p:txBody>
          <a:bodyPr anchor="t" rtlCol="false" tIns="0" lIns="0" bIns="0" rIns="0">
            <a:spAutoFit/>
          </a:bodyPr>
          <a:lstStyle/>
          <a:p>
            <a:pPr algn="ctr">
              <a:lnSpc>
                <a:spcPts val="4422"/>
              </a:lnSpc>
            </a:pPr>
            <a:r>
              <a:rPr lang="en-US" sz="3159">
                <a:solidFill>
                  <a:srgbClr val="A67782"/>
                </a:solidFill>
                <a:latin typeface="Montserrat"/>
                <a:ea typeface="Montserrat"/>
                <a:cs typeface="Montserrat"/>
                <a:sym typeface="Montserrat"/>
              </a:rPr>
              <a:t>Object segmentation plays a vital role in numerous applications, such as self-driving cars, medical imaging, and video surveillance. By accurately identifying and isolating objects within images, it enhances the ability of algorithms to analyze and understand visual content. This understanding is crucial for making informed decisions, improving safety in autonomous systems, and enabling precise diagnostics in healthcare, ultimately leading to more effective and reliable technologies across diverse fields.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9F4"/>
        </a:solidFill>
      </p:bgPr>
    </p:bg>
    <p:spTree>
      <p:nvGrpSpPr>
        <p:cNvPr id="1" name=""/>
        <p:cNvGrpSpPr/>
        <p:nvPr/>
      </p:nvGrpSpPr>
      <p:grpSpPr>
        <a:xfrm>
          <a:off x="0" y="0"/>
          <a:ext cx="0" cy="0"/>
          <a:chOff x="0" y="0"/>
          <a:chExt cx="0" cy="0"/>
        </a:xfrm>
      </p:grpSpPr>
      <p:sp>
        <p:nvSpPr>
          <p:cNvPr name="Freeform 2" id="2"/>
          <p:cNvSpPr/>
          <p:nvPr/>
        </p:nvSpPr>
        <p:spPr>
          <a:xfrm flipH="false" flipV="false" rot="-1378171">
            <a:off x="-1958853" y="6333175"/>
            <a:ext cx="4995855" cy="5550950"/>
          </a:xfrm>
          <a:custGeom>
            <a:avLst/>
            <a:gdLst/>
            <a:ahLst/>
            <a:cxnLst/>
            <a:rect r="r" b="b" t="t" l="l"/>
            <a:pathLst>
              <a:path h="5550950" w="4995855">
                <a:moveTo>
                  <a:pt x="0" y="0"/>
                </a:moveTo>
                <a:lnTo>
                  <a:pt x="4995855" y="0"/>
                </a:lnTo>
                <a:lnTo>
                  <a:pt x="4995855" y="5550950"/>
                </a:lnTo>
                <a:lnTo>
                  <a:pt x="0" y="5550950"/>
                </a:lnTo>
                <a:lnTo>
                  <a:pt x="0" y="0"/>
                </a:lnTo>
                <a:close/>
              </a:path>
            </a:pathLst>
          </a:custGeom>
          <a:blipFill>
            <a:blip r:embed="rId2"/>
            <a:stretch>
              <a:fillRect l="0" t="0" r="0" b="0"/>
            </a:stretch>
          </a:blipFill>
        </p:spPr>
      </p:sp>
      <p:sp>
        <p:nvSpPr>
          <p:cNvPr name="Freeform 3" id="3"/>
          <p:cNvSpPr/>
          <p:nvPr/>
        </p:nvSpPr>
        <p:spPr>
          <a:xfrm flipH="true" flipV="true" rot="0">
            <a:off x="14350298" y="-533232"/>
            <a:ext cx="4891519" cy="4424786"/>
          </a:xfrm>
          <a:custGeom>
            <a:avLst/>
            <a:gdLst/>
            <a:ahLst/>
            <a:cxnLst/>
            <a:rect r="r" b="b" t="t" l="l"/>
            <a:pathLst>
              <a:path h="4424786" w="4891519">
                <a:moveTo>
                  <a:pt x="4891518" y="4424786"/>
                </a:moveTo>
                <a:lnTo>
                  <a:pt x="0" y="4424786"/>
                </a:lnTo>
                <a:lnTo>
                  <a:pt x="0" y="0"/>
                </a:lnTo>
                <a:lnTo>
                  <a:pt x="4891518" y="0"/>
                </a:lnTo>
                <a:lnTo>
                  <a:pt x="4891518" y="4424786"/>
                </a:lnTo>
                <a:close/>
              </a:path>
            </a:pathLst>
          </a:custGeom>
          <a:blipFill>
            <a:blip r:embed="rId3"/>
            <a:stretch>
              <a:fillRect l="0" t="0" r="0" b="0"/>
            </a:stretch>
          </a:blipFill>
        </p:spPr>
      </p:sp>
      <p:sp>
        <p:nvSpPr>
          <p:cNvPr name="Freeform 4" id="4"/>
          <p:cNvSpPr/>
          <p:nvPr/>
        </p:nvSpPr>
        <p:spPr>
          <a:xfrm flipH="true" flipV="false" rot="964625">
            <a:off x="14513878" y="6236145"/>
            <a:ext cx="5490844" cy="5246044"/>
          </a:xfrm>
          <a:custGeom>
            <a:avLst/>
            <a:gdLst/>
            <a:ahLst/>
            <a:cxnLst/>
            <a:rect r="r" b="b" t="t" l="l"/>
            <a:pathLst>
              <a:path h="5246044" w="5490844">
                <a:moveTo>
                  <a:pt x="5490844" y="0"/>
                </a:moveTo>
                <a:lnTo>
                  <a:pt x="0" y="0"/>
                </a:lnTo>
                <a:lnTo>
                  <a:pt x="0" y="5246044"/>
                </a:lnTo>
                <a:lnTo>
                  <a:pt x="5490844" y="5246044"/>
                </a:lnTo>
                <a:lnTo>
                  <a:pt x="5490844" y="0"/>
                </a:lnTo>
                <a:close/>
              </a:path>
            </a:pathLst>
          </a:custGeom>
          <a:blipFill>
            <a:blip r:embed="rId4"/>
            <a:stretch>
              <a:fillRect l="0" t="0" r="0" b="0"/>
            </a:stretch>
          </a:blipFill>
        </p:spPr>
      </p:sp>
      <p:sp>
        <p:nvSpPr>
          <p:cNvPr name="Freeform 5" id="5"/>
          <p:cNvSpPr/>
          <p:nvPr/>
        </p:nvSpPr>
        <p:spPr>
          <a:xfrm flipH="false" flipV="false" rot="5511609">
            <a:off x="-1067845" y="-1582340"/>
            <a:ext cx="4582409" cy="6523001"/>
          </a:xfrm>
          <a:custGeom>
            <a:avLst/>
            <a:gdLst/>
            <a:ahLst/>
            <a:cxnLst/>
            <a:rect r="r" b="b" t="t" l="l"/>
            <a:pathLst>
              <a:path h="6523001" w="4582409">
                <a:moveTo>
                  <a:pt x="0" y="0"/>
                </a:moveTo>
                <a:lnTo>
                  <a:pt x="4582408" y="0"/>
                </a:lnTo>
                <a:lnTo>
                  <a:pt x="4582408" y="6523002"/>
                </a:lnTo>
                <a:lnTo>
                  <a:pt x="0" y="6523002"/>
                </a:lnTo>
                <a:lnTo>
                  <a:pt x="0" y="0"/>
                </a:lnTo>
                <a:close/>
              </a:path>
            </a:pathLst>
          </a:custGeom>
          <a:blipFill>
            <a:blip r:embed="rId5"/>
            <a:stretch>
              <a:fillRect l="0" t="0" r="0" b="0"/>
            </a:stretch>
          </a:blipFill>
        </p:spPr>
      </p:sp>
      <p:sp>
        <p:nvSpPr>
          <p:cNvPr name="TextBox 6" id="6"/>
          <p:cNvSpPr txBox="true"/>
          <p:nvPr/>
        </p:nvSpPr>
        <p:spPr>
          <a:xfrm rot="0">
            <a:off x="287525" y="2957090"/>
            <a:ext cx="16508532" cy="712467"/>
          </a:xfrm>
          <a:prstGeom prst="rect">
            <a:avLst/>
          </a:prstGeom>
        </p:spPr>
        <p:txBody>
          <a:bodyPr anchor="t" rtlCol="false" tIns="0" lIns="0" bIns="0" rIns="0">
            <a:spAutoFit/>
          </a:bodyPr>
          <a:lstStyle/>
          <a:p>
            <a:pPr algn="ctr">
              <a:lnSpc>
                <a:spcPts val="5880"/>
              </a:lnSpc>
            </a:pPr>
            <a:r>
              <a:rPr lang="en-US" sz="4200" spc="-84">
                <a:solidFill>
                  <a:srgbClr val="68515B"/>
                </a:solidFill>
                <a:latin typeface="RoxboroughCF"/>
                <a:ea typeface="RoxboroughCF"/>
                <a:cs typeface="RoxboroughCF"/>
                <a:sym typeface="RoxboroughCF"/>
              </a:rPr>
              <a:t>How Do We Achieve Segmentation and Identification?</a:t>
            </a:r>
          </a:p>
        </p:txBody>
      </p:sp>
      <p:sp>
        <p:nvSpPr>
          <p:cNvPr name="TextBox 7" id="7"/>
          <p:cNvSpPr txBox="true"/>
          <p:nvPr/>
        </p:nvSpPr>
        <p:spPr>
          <a:xfrm rot="0">
            <a:off x="1983159" y="1564861"/>
            <a:ext cx="8201591" cy="1030279"/>
          </a:xfrm>
          <a:prstGeom prst="rect">
            <a:avLst/>
          </a:prstGeom>
        </p:spPr>
        <p:txBody>
          <a:bodyPr anchor="t" rtlCol="false" tIns="0" lIns="0" bIns="0" rIns="0">
            <a:spAutoFit/>
          </a:bodyPr>
          <a:lstStyle/>
          <a:p>
            <a:pPr algn="l">
              <a:lnSpc>
                <a:spcPts val="8452"/>
              </a:lnSpc>
            </a:pPr>
            <a:r>
              <a:rPr lang="en-US" sz="6037" spc="-120">
                <a:solidFill>
                  <a:srgbClr val="68515B"/>
                </a:solidFill>
                <a:latin typeface="RoxboroughCF"/>
                <a:ea typeface="RoxboroughCF"/>
                <a:cs typeface="RoxboroughCF"/>
                <a:sym typeface="RoxboroughCF"/>
              </a:rPr>
              <a:t>Our Approach</a:t>
            </a:r>
          </a:p>
        </p:txBody>
      </p:sp>
      <p:sp>
        <p:nvSpPr>
          <p:cNvPr name="TextBox 8" id="8"/>
          <p:cNvSpPr txBox="true"/>
          <p:nvPr/>
        </p:nvSpPr>
        <p:spPr>
          <a:xfrm rot="0">
            <a:off x="1983159" y="3814596"/>
            <a:ext cx="13608637" cy="5656510"/>
          </a:xfrm>
          <a:prstGeom prst="rect">
            <a:avLst/>
          </a:prstGeom>
        </p:spPr>
        <p:txBody>
          <a:bodyPr anchor="t" rtlCol="false" tIns="0" lIns="0" bIns="0" rIns="0">
            <a:spAutoFit/>
          </a:bodyPr>
          <a:lstStyle/>
          <a:p>
            <a:pPr algn="l" marL="1165985" indent="-388662" lvl="2">
              <a:lnSpc>
                <a:spcPts val="3780"/>
              </a:lnSpc>
              <a:buFont typeface="Arial"/>
              <a:buChar char="⚬"/>
            </a:pPr>
            <a:r>
              <a:rPr lang="en-US" sz="2700">
                <a:solidFill>
                  <a:srgbClr val="A67782"/>
                </a:solidFill>
                <a:latin typeface="Montserrat"/>
                <a:ea typeface="Montserrat"/>
                <a:cs typeface="Montserrat"/>
                <a:sym typeface="Montserrat"/>
              </a:rPr>
              <a:t>Faster R-CNN and Mask R-CNN: These are state-of-the-art deep learning models used for object detection and segmentation.</a:t>
            </a:r>
          </a:p>
          <a:p>
            <a:pPr algn="l">
              <a:lnSpc>
                <a:spcPts val="3780"/>
              </a:lnSpc>
            </a:pPr>
          </a:p>
          <a:p>
            <a:pPr algn="l" marL="1165985" indent="-388662" lvl="2">
              <a:lnSpc>
                <a:spcPts val="3780"/>
              </a:lnSpc>
              <a:buFont typeface="Arial"/>
              <a:buChar char="⚬"/>
            </a:pPr>
            <a:r>
              <a:rPr lang="en-US" sz="2700">
                <a:solidFill>
                  <a:srgbClr val="A67782"/>
                </a:solidFill>
                <a:latin typeface="Montserrat"/>
                <a:ea typeface="Montserrat"/>
                <a:cs typeface="Montserrat"/>
                <a:sym typeface="Montserrat"/>
              </a:rPr>
              <a:t>Training on Labeled Data: They are pre-trained on large datasets, such as Pascal VOC, to recognize a wide variety of objects.</a:t>
            </a:r>
          </a:p>
          <a:p>
            <a:pPr algn="l">
              <a:lnSpc>
                <a:spcPts val="3780"/>
              </a:lnSpc>
            </a:pPr>
          </a:p>
          <a:p>
            <a:pPr algn="l" marL="1165985" indent="-388662" lvl="2">
              <a:lnSpc>
                <a:spcPts val="3780"/>
              </a:lnSpc>
              <a:buFont typeface="Arial"/>
              <a:buChar char="⚬"/>
            </a:pPr>
            <a:r>
              <a:rPr lang="en-US" sz="2700">
                <a:solidFill>
                  <a:srgbClr val="A67782"/>
                </a:solidFill>
                <a:latin typeface="Montserrat"/>
                <a:ea typeface="Montserrat"/>
                <a:cs typeface="Montserrat"/>
                <a:sym typeface="Montserrat"/>
              </a:rPr>
              <a:t>Transfer Learning: This approach allows models to leverage learned features, improving accuracy and reducing training time for new tasks.</a:t>
            </a:r>
          </a:p>
          <a:p>
            <a:pPr algn="l">
              <a:lnSpc>
                <a:spcPts val="3780"/>
              </a:lnSpc>
            </a:pPr>
          </a:p>
          <a:p>
            <a:pPr algn="l" marL="1165985" indent="-388662" lvl="2">
              <a:lnSpc>
                <a:spcPts val="3780"/>
              </a:lnSpc>
              <a:buFont typeface="Arial"/>
              <a:buChar char="⚬"/>
            </a:pPr>
            <a:r>
              <a:rPr lang="en-US" sz="2700">
                <a:solidFill>
                  <a:srgbClr val="A67782"/>
                </a:solidFill>
                <a:latin typeface="Montserrat"/>
                <a:ea typeface="Montserrat"/>
                <a:cs typeface="Montserrat"/>
                <a:sym typeface="Montserrat"/>
              </a:rPr>
              <a:t>Versatile Applications: Suitable for various fields, including robotics, healthcare, and security.</a:t>
            </a:r>
          </a:p>
          <a:p>
            <a:pPr algn="l">
              <a:lnSpc>
                <a:spcPts val="353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9F4"/>
        </a:solidFill>
      </p:bgPr>
    </p:bg>
    <p:spTree>
      <p:nvGrpSpPr>
        <p:cNvPr id="1" name=""/>
        <p:cNvGrpSpPr/>
        <p:nvPr/>
      </p:nvGrpSpPr>
      <p:grpSpPr>
        <a:xfrm>
          <a:off x="0" y="0"/>
          <a:ext cx="0" cy="0"/>
          <a:chOff x="0" y="0"/>
          <a:chExt cx="0" cy="0"/>
        </a:xfrm>
      </p:grpSpPr>
      <p:sp>
        <p:nvSpPr>
          <p:cNvPr name="Freeform 2" id="2"/>
          <p:cNvSpPr/>
          <p:nvPr/>
        </p:nvSpPr>
        <p:spPr>
          <a:xfrm flipH="false" flipV="false" rot="-1378171">
            <a:off x="-1958853" y="6333175"/>
            <a:ext cx="4995855" cy="5550950"/>
          </a:xfrm>
          <a:custGeom>
            <a:avLst/>
            <a:gdLst/>
            <a:ahLst/>
            <a:cxnLst/>
            <a:rect r="r" b="b" t="t" l="l"/>
            <a:pathLst>
              <a:path h="5550950" w="4995855">
                <a:moveTo>
                  <a:pt x="0" y="0"/>
                </a:moveTo>
                <a:lnTo>
                  <a:pt x="4995855" y="0"/>
                </a:lnTo>
                <a:lnTo>
                  <a:pt x="4995855" y="5550950"/>
                </a:lnTo>
                <a:lnTo>
                  <a:pt x="0" y="5550950"/>
                </a:lnTo>
                <a:lnTo>
                  <a:pt x="0" y="0"/>
                </a:lnTo>
                <a:close/>
              </a:path>
            </a:pathLst>
          </a:custGeom>
          <a:blipFill>
            <a:blip r:embed="rId2"/>
            <a:stretch>
              <a:fillRect l="0" t="0" r="0" b="0"/>
            </a:stretch>
          </a:blipFill>
        </p:spPr>
      </p:sp>
      <p:sp>
        <p:nvSpPr>
          <p:cNvPr name="Freeform 3" id="3"/>
          <p:cNvSpPr/>
          <p:nvPr/>
        </p:nvSpPr>
        <p:spPr>
          <a:xfrm flipH="true" flipV="true" rot="0">
            <a:off x="14350298" y="-533232"/>
            <a:ext cx="4891519" cy="4424786"/>
          </a:xfrm>
          <a:custGeom>
            <a:avLst/>
            <a:gdLst/>
            <a:ahLst/>
            <a:cxnLst/>
            <a:rect r="r" b="b" t="t" l="l"/>
            <a:pathLst>
              <a:path h="4424786" w="4891519">
                <a:moveTo>
                  <a:pt x="4891518" y="4424786"/>
                </a:moveTo>
                <a:lnTo>
                  <a:pt x="0" y="4424786"/>
                </a:lnTo>
                <a:lnTo>
                  <a:pt x="0" y="0"/>
                </a:lnTo>
                <a:lnTo>
                  <a:pt x="4891518" y="0"/>
                </a:lnTo>
                <a:lnTo>
                  <a:pt x="4891518" y="4424786"/>
                </a:lnTo>
                <a:close/>
              </a:path>
            </a:pathLst>
          </a:custGeom>
          <a:blipFill>
            <a:blip r:embed="rId3"/>
            <a:stretch>
              <a:fillRect l="0" t="0" r="0" b="0"/>
            </a:stretch>
          </a:blipFill>
        </p:spPr>
      </p:sp>
      <p:sp>
        <p:nvSpPr>
          <p:cNvPr name="Freeform 4" id="4"/>
          <p:cNvSpPr/>
          <p:nvPr/>
        </p:nvSpPr>
        <p:spPr>
          <a:xfrm flipH="true" flipV="false" rot="964625">
            <a:off x="14513878" y="6236145"/>
            <a:ext cx="5490844" cy="5246044"/>
          </a:xfrm>
          <a:custGeom>
            <a:avLst/>
            <a:gdLst/>
            <a:ahLst/>
            <a:cxnLst/>
            <a:rect r="r" b="b" t="t" l="l"/>
            <a:pathLst>
              <a:path h="5246044" w="5490844">
                <a:moveTo>
                  <a:pt x="5490844" y="0"/>
                </a:moveTo>
                <a:lnTo>
                  <a:pt x="0" y="0"/>
                </a:lnTo>
                <a:lnTo>
                  <a:pt x="0" y="5246044"/>
                </a:lnTo>
                <a:lnTo>
                  <a:pt x="5490844" y="5246044"/>
                </a:lnTo>
                <a:lnTo>
                  <a:pt x="5490844" y="0"/>
                </a:lnTo>
                <a:close/>
              </a:path>
            </a:pathLst>
          </a:custGeom>
          <a:blipFill>
            <a:blip r:embed="rId4"/>
            <a:stretch>
              <a:fillRect l="0" t="0" r="0" b="0"/>
            </a:stretch>
          </a:blipFill>
        </p:spPr>
      </p:sp>
      <p:sp>
        <p:nvSpPr>
          <p:cNvPr name="Freeform 5" id="5"/>
          <p:cNvSpPr/>
          <p:nvPr/>
        </p:nvSpPr>
        <p:spPr>
          <a:xfrm flipH="false" flipV="false" rot="5511609">
            <a:off x="-1067845" y="-1582340"/>
            <a:ext cx="4582409" cy="6523001"/>
          </a:xfrm>
          <a:custGeom>
            <a:avLst/>
            <a:gdLst/>
            <a:ahLst/>
            <a:cxnLst/>
            <a:rect r="r" b="b" t="t" l="l"/>
            <a:pathLst>
              <a:path h="6523001" w="4582409">
                <a:moveTo>
                  <a:pt x="0" y="0"/>
                </a:moveTo>
                <a:lnTo>
                  <a:pt x="4582408" y="0"/>
                </a:lnTo>
                <a:lnTo>
                  <a:pt x="4582408" y="6523002"/>
                </a:lnTo>
                <a:lnTo>
                  <a:pt x="0" y="6523002"/>
                </a:lnTo>
                <a:lnTo>
                  <a:pt x="0" y="0"/>
                </a:lnTo>
                <a:close/>
              </a:path>
            </a:pathLst>
          </a:custGeom>
          <a:blipFill>
            <a:blip r:embed="rId5"/>
            <a:stretch>
              <a:fillRect l="0" t="0" r="0" b="0"/>
            </a:stretch>
          </a:blipFill>
        </p:spPr>
      </p:sp>
      <p:sp>
        <p:nvSpPr>
          <p:cNvPr name="Freeform 6" id="6"/>
          <p:cNvSpPr/>
          <p:nvPr/>
        </p:nvSpPr>
        <p:spPr>
          <a:xfrm flipH="false" flipV="false" rot="0">
            <a:off x="5486400" y="9258300"/>
            <a:ext cx="7315200" cy="425612"/>
          </a:xfrm>
          <a:custGeom>
            <a:avLst/>
            <a:gdLst/>
            <a:ahLst/>
            <a:cxnLst/>
            <a:rect r="r" b="b" t="t" l="l"/>
            <a:pathLst>
              <a:path h="425612" w="7315200">
                <a:moveTo>
                  <a:pt x="0" y="0"/>
                </a:moveTo>
                <a:lnTo>
                  <a:pt x="7315200" y="0"/>
                </a:lnTo>
                <a:lnTo>
                  <a:pt x="7315200" y="425612"/>
                </a:lnTo>
                <a:lnTo>
                  <a:pt x="0" y="4256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790621" y="1106859"/>
            <a:ext cx="8201591" cy="1030279"/>
          </a:xfrm>
          <a:prstGeom prst="rect">
            <a:avLst/>
          </a:prstGeom>
        </p:spPr>
        <p:txBody>
          <a:bodyPr anchor="t" rtlCol="false" tIns="0" lIns="0" bIns="0" rIns="0">
            <a:spAutoFit/>
          </a:bodyPr>
          <a:lstStyle/>
          <a:p>
            <a:pPr algn="l">
              <a:lnSpc>
                <a:spcPts val="8452"/>
              </a:lnSpc>
            </a:pPr>
            <a:r>
              <a:rPr lang="en-US" sz="6037" spc="-120">
                <a:solidFill>
                  <a:srgbClr val="68515B"/>
                </a:solidFill>
                <a:latin typeface="RoxboroughCF"/>
                <a:ea typeface="RoxboroughCF"/>
                <a:cs typeface="RoxboroughCF"/>
                <a:sym typeface="RoxboroughCF"/>
              </a:rPr>
              <a:t> The Process</a:t>
            </a:r>
          </a:p>
        </p:txBody>
      </p:sp>
      <p:sp>
        <p:nvSpPr>
          <p:cNvPr name="TextBox 8" id="8"/>
          <p:cNvSpPr txBox="true"/>
          <p:nvPr/>
        </p:nvSpPr>
        <p:spPr>
          <a:xfrm rot="0">
            <a:off x="1790621" y="2399430"/>
            <a:ext cx="13346100" cy="5848017"/>
          </a:xfrm>
          <a:prstGeom prst="rect">
            <a:avLst/>
          </a:prstGeom>
        </p:spPr>
        <p:txBody>
          <a:bodyPr anchor="t" rtlCol="false" tIns="0" lIns="0" bIns="0" rIns="0">
            <a:spAutoFit/>
          </a:bodyPr>
          <a:lstStyle/>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Upload Image: Users can easily upload an image via the Streamlit application interface.</a:t>
            </a:r>
          </a:p>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Image Processing: The uploaded image undergoes preprocessing and is analyzed using advanced deep learning models.</a:t>
            </a:r>
          </a:p>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Segmentation and Identification: Objects within the image are accurately segmented and identified, with labels assigned to each detected object.</a:t>
            </a:r>
          </a:p>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Results Display: Users can view the segmented objects along with their corresponding labels in a user-friendly format.</a:t>
            </a:r>
          </a:p>
          <a:p>
            <a:pPr algn="l">
              <a:lnSpc>
                <a:spcPts val="423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9F4"/>
        </a:solidFill>
      </p:bgPr>
    </p:bg>
    <p:spTree>
      <p:nvGrpSpPr>
        <p:cNvPr id="1" name=""/>
        <p:cNvGrpSpPr/>
        <p:nvPr/>
      </p:nvGrpSpPr>
      <p:grpSpPr>
        <a:xfrm>
          <a:off x="0" y="0"/>
          <a:ext cx="0" cy="0"/>
          <a:chOff x="0" y="0"/>
          <a:chExt cx="0" cy="0"/>
        </a:xfrm>
      </p:grpSpPr>
      <p:sp>
        <p:nvSpPr>
          <p:cNvPr name="Freeform 2" id="2"/>
          <p:cNvSpPr/>
          <p:nvPr/>
        </p:nvSpPr>
        <p:spPr>
          <a:xfrm flipH="false" flipV="false" rot="-1378171">
            <a:off x="-1958853" y="6333175"/>
            <a:ext cx="4995855" cy="5550950"/>
          </a:xfrm>
          <a:custGeom>
            <a:avLst/>
            <a:gdLst/>
            <a:ahLst/>
            <a:cxnLst/>
            <a:rect r="r" b="b" t="t" l="l"/>
            <a:pathLst>
              <a:path h="5550950" w="4995855">
                <a:moveTo>
                  <a:pt x="0" y="0"/>
                </a:moveTo>
                <a:lnTo>
                  <a:pt x="4995855" y="0"/>
                </a:lnTo>
                <a:lnTo>
                  <a:pt x="4995855" y="5550950"/>
                </a:lnTo>
                <a:lnTo>
                  <a:pt x="0" y="5550950"/>
                </a:lnTo>
                <a:lnTo>
                  <a:pt x="0" y="0"/>
                </a:lnTo>
                <a:close/>
              </a:path>
            </a:pathLst>
          </a:custGeom>
          <a:blipFill>
            <a:blip r:embed="rId2"/>
            <a:stretch>
              <a:fillRect l="0" t="0" r="0" b="0"/>
            </a:stretch>
          </a:blipFill>
        </p:spPr>
      </p:sp>
      <p:sp>
        <p:nvSpPr>
          <p:cNvPr name="Freeform 3" id="3"/>
          <p:cNvSpPr/>
          <p:nvPr/>
        </p:nvSpPr>
        <p:spPr>
          <a:xfrm flipH="true" flipV="true" rot="0">
            <a:off x="14350298" y="-533232"/>
            <a:ext cx="4891519" cy="4424786"/>
          </a:xfrm>
          <a:custGeom>
            <a:avLst/>
            <a:gdLst/>
            <a:ahLst/>
            <a:cxnLst/>
            <a:rect r="r" b="b" t="t" l="l"/>
            <a:pathLst>
              <a:path h="4424786" w="4891519">
                <a:moveTo>
                  <a:pt x="4891518" y="4424786"/>
                </a:moveTo>
                <a:lnTo>
                  <a:pt x="0" y="4424786"/>
                </a:lnTo>
                <a:lnTo>
                  <a:pt x="0" y="0"/>
                </a:lnTo>
                <a:lnTo>
                  <a:pt x="4891518" y="0"/>
                </a:lnTo>
                <a:lnTo>
                  <a:pt x="4891518" y="4424786"/>
                </a:lnTo>
                <a:close/>
              </a:path>
            </a:pathLst>
          </a:custGeom>
          <a:blipFill>
            <a:blip r:embed="rId3"/>
            <a:stretch>
              <a:fillRect l="0" t="0" r="0" b="0"/>
            </a:stretch>
          </a:blipFill>
        </p:spPr>
      </p:sp>
      <p:sp>
        <p:nvSpPr>
          <p:cNvPr name="Freeform 4" id="4"/>
          <p:cNvSpPr/>
          <p:nvPr/>
        </p:nvSpPr>
        <p:spPr>
          <a:xfrm flipH="true" flipV="false" rot="964625">
            <a:off x="14513878" y="6236145"/>
            <a:ext cx="5490844" cy="5246044"/>
          </a:xfrm>
          <a:custGeom>
            <a:avLst/>
            <a:gdLst/>
            <a:ahLst/>
            <a:cxnLst/>
            <a:rect r="r" b="b" t="t" l="l"/>
            <a:pathLst>
              <a:path h="5246044" w="5490844">
                <a:moveTo>
                  <a:pt x="5490844" y="0"/>
                </a:moveTo>
                <a:lnTo>
                  <a:pt x="0" y="0"/>
                </a:lnTo>
                <a:lnTo>
                  <a:pt x="0" y="5246044"/>
                </a:lnTo>
                <a:lnTo>
                  <a:pt x="5490844" y="5246044"/>
                </a:lnTo>
                <a:lnTo>
                  <a:pt x="5490844" y="0"/>
                </a:lnTo>
                <a:close/>
              </a:path>
            </a:pathLst>
          </a:custGeom>
          <a:blipFill>
            <a:blip r:embed="rId4"/>
            <a:stretch>
              <a:fillRect l="0" t="0" r="0" b="0"/>
            </a:stretch>
          </a:blipFill>
        </p:spPr>
      </p:sp>
      <p:sp>
        <p:nvSpPr>
          <p:cNvPr name="Freeform 5" id="5"/>
          <p:cNvSpPr/>
          <p:nvPr/>
        </p:nvSpPr>
        <p:spPr>
          <a:xfrm flipH="false" flipV="false" rot="5511609">
            <a:off x="-1067845" y="-1582340"/>
            <a:ext cx="4582409" cy="6523001"/>
          </a:xfrm>
          <a:custGeom>
            <a:avLst/>
            <a:gdLst/>
            <a:ahLst/>
            <a:cxnLst/>
            <a:rect r="r" b="b" t="t" l="l"/>
            <a:pathLst>
              <a:path h="6523001" w="4582409">
                <a:moveTo>
                  <a:pt x="0" y="0"/>
                </a:moveTo>
                <a:lnTo>
                  <a:pt x="4582408" y="0"/>
                </a:lnTo>
                <a:lnTo>
                  <a:pt x="4582408" y="6523002"/>
                </a:lnTo>
                <a:lnTo>
                  <a:pt x="0" y="6523002"/>
                </a:lnTo>
                <a:lnTo>
                  <a:pt x="0" y="0"/>
                </a:lnTo>
                <a:close/>
              </a:path>
            </a:pathLst>
          </a:custGeom>
          <a:blipFill>
            <a:blip r:embed="rId5"/>
            <a:stretch>
              <a:fillRect l="0" t="0" r="0" b="0"/>
            </a:stretch>
          </a:blipFill>
        </p:spPr>
      </p:sp>
      <p:sp>
        <p:nvSpPr>
          <p:cNvPr name="TextBox 6" id="6"/>
          <p:cNvSpPr txBox="true"/>
          <p:nvPr/>
        </p:nvSpPr>
        <p:spPr>
          <a:xfrm rot="0">
            <a:off x="1421898" y="899692"/>
            <a:ext cx="9172972" cy="1387489"/>
          </a:xfrm>
          <a:prstGeom prst="rect">
            <a:avLst/>
          </a:prstGeom>
        </p:spPr>
        <p:txBody>
          <a:bodyPr anchor="t" rtlCol="false" tIns="0" lIns="0" bIns="0" rIns="0">
            <a:spAutoFit/>
          </a:bodyPr>
          <a:lstStyle/>
          <a:p>
            <a:pPr algn="ctr">
              <a:lnSpc>
                <a:spcPts val="11200"/>
              </a:lnSpc>
            </a:pPr>
            <a:r>
              <a:rPr lang="en-US" sz="8000" spc="-160">
                <a:solidFill>
                  <a:srgbClr val="68515B"/>
                </a:solidFill>
                <a:latin typeface="RoxboroughCF"/>
                <a:ea typeface="RoxboroughCF"/>
                <a:cs typeface="RoxboroughCF"/>
                <a:sym typeface="RoxboroughCF"/>
              </a:rPr>
              <a:t>Conclusion</a:t>
            </a:r>
          </a:p>
        </p:txBody>
      </p:sp>
      <p:sp>
        <p:nvSpPr>
          <p:cNvPr name="TextBox 7" id="7"/>
          <p:cNvSpPr txBox="true"/>
          <p:nvPr/>
        </p:nvSpPr>
        <p:spPr>
          <a:xfrm rot="0">
            <a:off x="2470950" y="2806055"/>
            <a:ext cx="13346100" cy="5848017"/>
          </a:xfrm>
          <a:prstGeom prst="rect">
            <a:avLst/>
          </a:prstGeom>
        </p:spPr>
        <p:txBody>
          <a:bodyPr anchor="t" rtlCol="false" tIns="0" lIns="0" bIns="0" rIns="0">
            <a:spAutoFit/>
          </a:bodyPr>
          <a:lstStyle/>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Upload Image: Users can upload an image easily through the Streamlit application interface.</a:t>
            </a:r>
          </a:p>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Image Processing: The uploaded image is preprocessed and analyzed using advanced deep learning models to extract features.</a:t>
            </a:r>
          </a:p>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Segmentation and Identification: Objects within the image are segmented and accurately identified, with unique labels assigned to each detected object.</a:t>
            </a:r>
          </a:p>
          <a:p>
            <a:pPr algn="l" marL="653657" indent="-326829" lvl="1">
              <a:lnSpc>
                <a:spcPts val="4238"/>
              </a:lnSpc>
              <a:buFont typeface="Arial"/>
              <a:buChar char="•"/>
            </a:pPr>
            <a:r>
              <a:rPr lang="en-US" sz="3027">
                <a:solidFill>
                  <a:srgbClr val="A67782"/>
                </a:solidFill>
                <a:latin typeface="Montserrat"/>
                <a:ea typeface="Montserrat"/>
                <a:cs typeface="Montserrat"/>
                <a:sym typeface="Montserrat"/>
              </a:rPr>
              <a:t>Results Display: Users can view the segmented objects along with their labels in an intuitive and user-friendly format.</a:t>
            </a:r>
          </a:p>
          <a:p>
            <a:pPr algn="l">
              <a:lnSpc>
                <a:spcPts val="423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DAGIlLzrnxI</dc:identifier>
  <dcterms:modified xsi:type="dcterms:W3CDTF">2011-08-01T06:04:30Z</dcterms:modified>
  <cp:revision>1</cp:revision>
  <dc:title>Object segmentation and identification </dc:title>
</cp:coreProperties>
</file>